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68" r:id="rId3"/>
    <p:sldId id="260" r:id="rId4"/>
    <p:sldId id="270" r:id="rId5"/>
    <p:sldId id="263" r:id="rId6"/>
    <p:sldId id="264" r:id="rId7"/>
    <p:sldId id="265" r:id="rId8"/>
    <p:sldId id="266" r:id="rId9"/>
    <p:sldId id="269" r:id="rId10"/>
    <p:sldId id="273" r:id="rId11"/>
    <p:sldId id="274" r:id="rId12"/>
    <p:sldId id="275" r:id="rId13"/>
    <p:sldId id="276" r:id="rId14"/>
    <p:sldId id="277" r:id="rId15"/>
    <p:sldId id="278" r:id="rId16"/>
  </p:sldIdLst>
  <p:sldSz cx="9144000" cy="6858000" type="screen4x3"/>
  <p:notesSz cx="6858000" cy="9144000"/>
  <p:custDataLst>
    <p:tags r:id="rId1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база" initials="А" lastIdx="2" clrIdx="0">
    <p:extLst>
      <p:ext uri="{19B8F6BF-5375-455C-9EA6-DF929625EA0E}">
        <p15:presenceInfo xmlns:p15="http://schemas.microsoft.com/office/powerpoint/2012/main" userId="Абаз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294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892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11-02T13:30:11.971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11-02T13:39:32.716" idx="2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818B01-5AA9-450D-96A9-E4FECDCF89B8}" type="datetimeFigureOut">
              <a:rPr lang="ru-RU" smtClean="0"/>
              <a:pPr/>
              <a:t>02.11.2024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879604-840D-4C4D-9381-5E58737C6D5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7A50E6-6FD1-47D1-9046-4581E095F0FE}" type="datetimeFigureOut">
              <a:rPr lang="ru-RU" smtClean="0"/>
              <a:pPr/>
              <a:t>02.11.2024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E14BD7-6A92-4E3F-A0A7-C52EFA9508A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14BD7-6A92-4E3F-A0A7-C52EFA9508AE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930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2" descr="C:\Users\777\Downloads\0_535d9_3b9a8dc3_XL.pn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940152" y="3573016"/>
            <a:ext cx="3020775" cy="36477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2" descr="C:\Users\777\Downloads\clip_image001.pn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 flipH="1">
            <a:off x="7406542" y="4509120"/>
            <a:ext cx="1737458" cy="2132856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>
                <a:alpha val="86000"/>
              </a:srgbClr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Капля 6"/>
          <p:cNvSpPr/>
          <p:nvPr userDrawn="1"/>
        </p:nvSpPr>
        <p:spPr>
          <a:xfrm>
            <a:off x="395536" y="238336"/>
            <a:ext cx="8352928" cy="6381328"/>
          </a:xfrm>
          <a:prstGeom prst="teardrop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  <a:prstDash val="sysDot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Picture 3" descr="C:\Users\777\Downloads\3491.jpg"/>
          <p:cNvPicPr>
            <a:picLocks noChangeAspect="1" noChangeArrowheads="1"/>
          </p:cNvPicPr>
          <p:nvPr userDrawn="1"/>
        </p:nvPicPr>
        <p:blipFill>
          <a:blip r:embed="rId13" cstate="screen">
            <a:clrChange>
              <a:clrFrom>
                <a:srgbClr val="C8C8C8"/>
              </a:clrFrom>
              <a:clrTo>
                <a:srgbClr val="C8C8C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0"/>
            <a:ext cx="1224136" cy="1224136"/>
          </a:xfrm>
          <a:prstGeom prst="rect">
            <a:avLst/>
          </a:prstGeom>
          <a:noFill/>
        </p:spPr>
      </p:pic>
      <p:pic>
        <p:nvPicPr>
          <p:cNvPr id="9" name="Picture 4" descr="C:\Users\777\Downloads\84774435_9869b631387d.png"/>
          <p:cNvPicPr>
            <a:picLocks noChangeAspect="1" noChangeArrowheads="1"/>
          </p:cNvPicPr>
          <p:nvPr userDrawn="1"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0" y="5301208"/>
            <a:ext cx="1331640" cy="142437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 userDrawn="1"/>
        </p:nvSpPr>
        <p:spPr>
          <a:xfrm>
            <a:off x="7523107" y="6488668"/>
            <a:ext cx="14561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</a:rPr>
              <a:t>Дунаева  Н.М. </a:t>
            </a:r>
            <a:endParaRPr lang="ru-RU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yandex.ru/images/search?source=wiz&amp;img_url=http://f1.foto.rambler.ru/preview/c/68x68/4d7936de-0297-5bbe-f9c3-f46dfb11e448/%D1%84%D0%BE%D1%82%D0%BE.jpg&amp;uinfo=sw-1920-sh-1080-ww-1903-wh-985-pd-1-wp-16x9_1920x1080-lt-98&amp;text=%D1%82%D1%80%D0%B0%D1%84%D0%B0%D1%80%D0%B5%D1%82%20%D0%BF%D1%80%D0%B5%D0%B7%D0%B5%D0%BD%D1%82%D0%B0%D1%86%D0%B8%D0%B8%20%D0%BD%D0%B0%20%D1%82%D0%B5%D0%BC%D1%83%20%D0%B1%D0%B0%D1%81%D0%B5%D0%BD&amp;noreask=1&amp;pos=15&amp;lr=26081&amp;rpt=simage&amp;pin=1" TargetMode="External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yandex.ru/images/search?source=wiz&amp;img_url=http://img-fotki.yandex.ru/get/2713/nevskij.7/0_1a0d2_eb7c69db_S&amp;uinfo=sw-1920-sh-1080-ww-1903-wh-985-pd-1-wp-16x9_1920x1080-lt-53&amp;text=%D0%BF%D0%B0%D0%BC%D1%8F%D1%82%D0%BD%D0%B8%D0%BA%20%D0%BA%D1%80%D1%8B%D0%BB%D0%BE%D0%B2%D1%83%20%D0%B2%20%D1%81%D0%B0%D0%BD%D0%BA%D1%82-%D0%BF%D0%B5%D1%82%D0%B5%D1%80%D0%B1%D1%83%D1%80%D0%B3%D0%B5&amp;noreask=1&amp;pos=1&amp;lr=26081&amp;rpt=simage&amp;pin=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57356" y="1214422"/>
            <a:ext cx="7030660" cy="5454938"/>
          </a:xfrm>
        </p:spPr>
        <p:txBody>
          <a:bodyPr>
            <a:prstTxWarp prst="textPlain">
              <a:avLst>
                <a:gd name="adj" fmla="val 53522"/>
              </a:avLst>
            </a:prstTxWarp>
            <a:normAutofit/>
          </a:bodyPr>
          <a:lstStyle/>
          <a:p>
            <a:r>
              <a:rPr lang="ru-RU" dirty="0"/>
              <a:t>Басни</a:t>
            </a:r>
            <a:br>
              <a:rPr lang="ru-RU" dirty="0"/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 rot="10800000" flipV="1">
            <a:off x="4860032" y="5466454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Аникина Марина Николаевна </a:t>
            </a:r>
          </a:p>
          <a:p>
            <a:pPr algn="ctr"/>
            <a:r>
              <a:rPr lang="ru-RU" dirty="0"/>
              <a:t>2024г.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987824" y="2857496"/>
            <a:ext cx="1298424" cy="1291584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7" name="Рисунок 6" descr="http://im2-tub-ru.yandex.net/i?id=f1dd5bff3fbc42c1c0247362c7f29bc9-127-144&amp;n=21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93273" y="620688"/>
            <a:ext cx="2357454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D721156B-5DB5-46F5-B6E9-CB9AED3E1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972" y="620688"/>
            <a:ext cx="2857520" cy="171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437CB7-4F24-45EB-9F7E-A082CAB59C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435" y="3291824"/>
            <a:ext cx="1843138" cy="17145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Выполни задания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1428737"/>
            <a:ext cx="7429552" cy="4357718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q"/>
            </a:pPr>
            <a:r>
              <a:rPr lang="ru-RU" sz="2400" dirty="0"/>
              <a:t>Почему слова Очки и Мартышка написаны с большой буквы?</a:t>
            </a:r>
          </a:p>
          <a:p>
            <a:pPr>
              <a:buFont typeface="Wingdings" pitchFamily="2" charset="2"/>
              <a:buChar char="q"/>
            </a:pPr>
            <a:r>
              <a:rPr lang="ru-RU" sz="2400" dirty="0"/>
              <a:t>Можно ли по названию определить, о чём будет произведение?</a:t>
            </a:r>
          </a:p>
          <a:p>
            <a:pPr>
              <a:buFont typeface="Wingdings" pitchFamily="2" charset="2"/>
              <a:buChar char="q"/>
            </a:pPr>
            <a:r>
              <a:rPr lang="ru-RU" sz="2400" dirty="0"/>
              <a:t>Обрати внимание на те действия, которые совершила Мартышка с Очками.(Соответствуют ли эти действия тому, что обычно делают с очками?)</a:t>
            </a:r>
          </a:p>
          <a:p>
            <a:pPr>
              <a:buFont typeface="Wingdings" pitchFamily="2" charset="2"/>
              <a:buChar char="q"/>
            </a:pPr>
            <a:r>
              <a:rPr lang="ru-RU" sz="2400" dirty="0"/>
              <a:t>Прочитай выразительно, как Мартышка примеряла Очки.</a:t>
            </a:r>
          </a:p>
          <a:p>
            <a:pPr>
              <a:buFont typeface="Wingdings" pitchFamily="2" charset="2"/>
              <a:buChar char="q"/>
            </a:pPr>
            <a:r>
              <a:rPr lang="ru-RU" sz="2400" dirty="0"/>
              <a:t>Почему Мартышка решила, что люди её обманули?</a:t>
            </a:r>
          </a:p>
          <a:p>
            <a:pPr>
              <a:buFont typeface="Wingdings" pitchFamily="2" charset="2"/>
              <a:buChar char="q"/>
            </a:pPr>
            <a:r>
              <a:rPr lang="ru-RU" sz="2400" dirty="0"/>
              <a:t>Подумай, почему баснописец выбрал для своей басни именно Мартышку.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ru-RU" dirty="0"/>
              <a:t>В чём комичность ситуации?</a:t>
            </a:r>
          </a:p>
          <a:p>
            <a:pPr>
              <a:buFont typeface="Wingdings" pitchFamily="2" charset="2"/>
              <a:buChar char="q"/>
            </a:pPr>
            <a:r>
              <a:rPr lang="ru-RU" dirty="0"/>
              <a:t>Что тебя в басне забавляет, смешит?</a:t>
            </a:r>
          </a:p>
          <a:p>
            <a:pPr>
              <a:buFont typeface="Wingdings" pitchFamily="2" charset="2"/>
              <a:buChar char="q"/>
            </a:pPr>
            <a:r>
              <a:rPr lang="ru-RU" dirty="0"/>
              <a:t>Прочитай слова автора (мораль басни).</a:t>
            </a:r>
          </a:p>
          <a:p>
            <a:pPr>
              <a:buFont typeface="Wingdings" pitchFamily="2" charset="2"/>
              <a:buChar char="q"/>
            </a:pPr>
            <a:r>
              <a:rPr lang="ru-RU" dirty="0"/>
              <a:t>Важен ли этот вывод для нас?</a:t>
            </a:r>
          </a:p>
          <a:p>
            <a:pPr>
              <a:buFont typeface="Wingdings" pitchFamily="2" charset="2"/>
              <a:buChar char="q"/>
            </a:pPr>
            <a:r>
              <a:rPr lang="ru-RU" dirty="0"/>
              <a:t>Понял ли ты, кого называют невеждой?</a:t>
            </a:r>
          </a:p>
          <a:p>
            <a:pPr>
              <a:buFont typeface="Wingdings" pitchFamily="2" charset="2"/>
              <a:buChar char="q"/>
            </a:pPr>
            <a:r>
              <a:rPr lang="ru-RU" dirty="0" err="1"/>
              <a:t>Подумай:если</a:t>
            </a:r>
            <a:r>
              <a:rPr lang="ru-RU" dirty="0"/>
              <a:t> бы в басне не было морали, можно было бы догадаться, какие недостатки людей высмеиваются в ней?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Похожи ли между собой слова?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458864A9-2962-477C-881E-B9AFB22549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BCE0AD81-F023-465F-834C-0D3BF51E02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212727" cy="1254125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CB539B88-C49E-4246-90F9-9CA46C630C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654" y="1196752"/>
            <a:ext cx="8644760" cy="554461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857232"/>
            <a:ext cx="6972320" cy="560406"/>
          </a:xfrm>
        </p:spPr>
        <p:txBody>
          <a:bodyPr>
            <a:normAutofit fontScale="90000"/>
          </a:bodyPr>
          <a:lstStyle/>
          <a:p>
            <a:r>
              <a:rPr lang="ru-RU" dirty="0"/>
              <a:t>Средства выразительности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143116"/>
            <a:ext cx="8229600" cy="3954459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Рифма</a:t>
            </a:r>
          </a:p>
          <a:p>
            <a:pPr algn="ctr"/>
            <a:r>
              <a:rPr lang="ru-RU" sz="4000" dirty="0"/>
              <a:t>Сравнение</a:t>
            </a:r>
          </a:p>
          <a:p>
            <a:pPr algn="ctr"/>
            <a:r>
              <a:rPr lang="ru-RU" sz="4000" dirty="0"/>
              <a:t>Олицетворение</a:t>
            </a:r>
          </a:p>
          <a:p>
            <a:pPr algn="ctr"/>
            <a:r>
              <a:rPr lang="ru-RU" sz="4000" dirty="0"/>
              <a:t>Эпитеты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55E0E7-4A66-4A34-A568-BBEF3279B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02332"/>
            <a:ext cx="8604448" cy="645333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F28A94D-79DD-4480-9DCE-118D69A49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6318"/>
            <a:ext cx="8712968" cy="664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02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8794" y="928670"/>
            <a:ext cx="6758006" cy="1643074"/>
          </a:xfrm>
        </p:spPr>
        <p:txBody>
          <a:bodyPr>
            <a:noAutofit/>
          </a:bodyPr>
          <a:lstStyle/>
          <a:p>
            <a:r>
              <a:rPr lang="ru-RU" sz="2400" dirty="0"/>
              <a:t>Басня- это краткий иносказательный рассказ поучительного характера, где высмеиваются человеческие пороки и недостатки.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2780928"/>
            <a:ext cx="8291264" cy="343415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i="1" dirty="0">
                <a:solidFill>
                  <a:srgbClr val="00B0F0"/>
                </a:solidFill>
              </a:rPr>
              <a:t>Признаки басен</a:t>
            </a:r>
            <a:r>
              <a:rPr lang="ru-RU" sz="2400" i="1" dirty="0"/>
              <a:t>: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ru-RU" sz="2400" dirty="0"/>
              <a:t>Небольшой размер;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ru-RU" sz="2400" dirty="0"/>
              <a:t>Иносказательность;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ru-RU" sz="2400" dirty="0"/>
              <a:t>Высмеивание недостатков;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ru-RU" sz="2400" dirty="0"/>
              <a:t>Поучительность; 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ru-RU" sz="2400" dirty="0"/>
              <a:t> Изображены животные, но имеются в виду люди.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Иван Андреевич Крылов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8F4627D-0F68-4661-8EAB-126ED0EBBE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0674" y="1600200"/>
            <a:ext cx="6302652" cy="452596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0722"/>
          </a:xfrm>
        </p:spPr>
        <p:txBody>
          <a:bodyPr>
            <a:normAutofit fontScale="90000"/>
          </a:bodyPr>
          <a:lstStyle/>
          <a:p>
            <a:r>
              <a:rPr lang="ru-RU" dirty="0"/>
              <a:t>                         Памятник </a:t>
            </a:r>
            <a:r>
              <a:rPr lang="ru-RU" dirty="0" err="1"/>
              <a:t>И.А.Крылову</a:t>
            </a:r>
            <a:r>
              <a:rPr lang="ru-RU" dirty="0"/>
              <a:t> </a:t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 descr="http://im1-tub-ru.yandex.net/i?id=121efc865da45d6619365a0158abc45f-29-144&amp;n=21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4143380"/>
            <a:ext cx="2857520" cy="2143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96462BB2-DD4F-43C5-A5A7-A47F8A2204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11760" y="3140968"/>
            <a:ext cx="3970784" cy="36248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03D983E-D686-4943-9FB8-6CB9BE695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640" y="709097"/>
            <a:ext cx="2939819" cy="220486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E4FB33F-E4B0-46CD-ACA5-BB288A73E0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4876" y="693842"/>
            <a:ext cx="3253707" cy="244028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«Мартышка и Очки»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A4065B71-CBF2-4817-A795-E74DF43975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620" y="1600200"/>
            <a:ext cx="3428759" cy="452596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500041"/>
            <a:ext cx="609161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Мартышка к старости слаба глазами стала;</a:t>
            </a:r>
            <a:br>
              <a:rPr lang="ru-RU" dirty="0"/>
            </a:br>
            <a:r>
              <a:rPr lang="ru-RU" dirty="0"/>
              <a:t>А у людей она слыхала,</a:t>
            </a:r>
            <a:br>
              <a:rPr lang="ru-RU" dirty="0"/>
            </a:br>
            <a:r>
              <a:rPr lang="ru-RU" dirty="0"/>
              <a:t>Что это зло еще не так большой руки:</a:t>
            </a:r>
            <a:br>
              <a:rPr lang="ru-RU" dirty="0"/>
            </a:br>
            <a:r>
              <a:rPr lang="ru-RU" dirty="0"/>
              <a:t>Лишь стоит завести Очки.</a:t>
            </a:r>
            <a:br>
              <a:rPr lang="ru-RU" dirty="0"/>
            </a:br>
            <a:r>
              <a:rPr lang="ru-RU" dirty="0"/>
              <a:t>Очков с полдюжины себе она достала;</a:t>
            </a:r>
            <a:br>
              <a:rPr lang="ru-RU" dirty="0"/>
            </a:br>
            <a:r>
              <a:rPr lang="ru-RU" dirty="0"/>
              <a:t>Вертит Очками так и сяк:</a:t>
            </a:r>
            <a:br>
              <a:rPr lang="ru-RU" dirty="0"/>
            </a:br>
            <a:r>
              <a:rPr lang="ru-RU" dirty="0"/>
              <a:t>То к </a:t>
            </a:r>
            <a:r>
              <a:rPr lang="ru-RU" dirty="0" err="1"/>
              <a:t>темю</a:t>
            </a:r>
            <a:r>
              <a:rPr lang="ru-RU" dirty="0"/>
              <a:t> их прижмет, то их на хвост нанижет,</a:t>
            </a:r>
            <a:br>
              <a:rPr lang="ru-RU" dirty="0"/>
            </a:br>
            <a:r>
              <a:rPr lang="ru-RU" dirty="0"/>
              <a:t>То их понюхает, то их полижет;</a:t>
            </a:r>
            <a:br>
              <a:rPr lang="ru-RU" dirty="0"/>
            </a:br>
            <a:r>
              <a:rPr lang="ru-RU" dirty="0"/>
              <a:t>Очки не действуют никак.</a:t>
            </a:r>
            <a:br>
              <a:rPr lang="ru-RU" dirty="0"/>
            </a:br>
            <a:r>
              <a:rPr lang="ru-RU" dirty="0"/>
              <a:t> «Тьфу пропасть!» - говорит она: - и тот </a:t>
            </a:r>
            <a:r>
              <a:rPr lang="ru-RU" dirty="0" err="1"/>
              <a:t>дурак</a:t>
            </a:r>
            <a:r>
              <a:rPr lang="ru-RU" dirty="0"/>
              <a:t>,</a:t>
            </a:r>
            <a:br>
              <a:rPr lang="ru-RU" dirty="0"/>
            </a:br>
            <a:r>
              <a:rPr lang="ru-RU" dirty="0"/>
              <a:t>Кто слушает людских всех врак:</a:t>
            </a:r>
            <a:br>
              <a:rPr lang="ru-RU" dirty="0"/>
            </a:br>
            <a:r>
              <a:rPr lang="ru-RU" dirty="0"/>
              <a:t>Всё про Очки лишь мне налгали;</a:t>
            </a:r>
            <a:br>
              <a:rPr lang="ru-RU" dirty="0"/>
            </a:br>
            <a:r>
              <a:rPr lang="ru-RU" dirty="0"/>
              <a:t>А проку </a:t>
            </a:r>
            <a:r>
              <a:rPr lang="ru-RU" dirty="0" err="1"/>
              <a:t>на́-волос</a:t>
            </a:r>
            <a:r>
              <a:rPr lang="ru-RU" dirty="0"/>
              <a:t> нет в них».</a:t>
            </a:r>
            <a:br>
              <a:rPr lang="ru-RU" dirty="0"/>
            </a:br>
            <a:r>
              <a:rPr lang="ru-RU" dirty="0"/>
              <a:t>Мартышка тут с досады и с печали</a:t>
            </a:r>
            <a:br>
              <a:rPr lang="ru-RU" dirty="0"/>
            </a:br>
            <a:r>
              <a:rPr lang="ru-RU" dirty="0"/>
              <a:t>О камень так хватила их,</a:t>
            </a:r>
            <a:br>
              <a:rPr lang="ru-RU" dirty="0"/>
            </a:br>
            <a:r>
              <a:rPr lang="ru-RU" dirty="0"/>
              <a:t>Что только брызги засверкали.</a:t>
            </a:r>
          </a:p>
          <a:p>
            <a:r>
              <a:rPr lang="ru-RU" dirty="0"/>
              <a:t>____________________________________________</a:t>
            </a:r>
          </a:p>
          <a:p>
            <a:r>
              <a:rPr lang="ru-RU" i="1" dirty="0"/>
              <a:t>К несчастью, то ж бывает у людей:</a:t>
            </a:r>
            <a:br>
              <a:rPr lang="ru-RU" i="1" dirty="0"/>
            </a:br>
            <a:r>
              <a:rPr lang="ru-RU" i="1" dirty="0"/>
              <a:t>Как ни полезна вещь,— цены не зная ей,</a:t>
            </a:r>
            <a:br>
              <a:rPr lang="ru-RU" i="1" dirty="0"/>
            </a:br>
            <a:r>
              <a:rPr lang="ru-RU" i="1" dirty="0"/>
              <a:t>Невежда про нее свой толк всё к худу клонит;</a:t>
            </a:r>
            <a:br>
              <a:rPr lang="ru-RU" i="1" dirty="0"/>
            </a:br>
            <a:r>
              <a:rPr lang="ru-RU" i="1" dirty="0"/>
              <a:t>А ежели невежда познатней,</a:t>
            </a:r>
            <a:br>
              <a:rPr lang="ru-RU" i="1" dirty="0"/>
            </a:br>
            <a:r>
              <a:rPr lang="ru-RU" i="1" dirty="0"/>
              <a:t>Так он её ещё и гонит.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Словарная работа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1357299"/>
            <a:ext cx="7643866" cy="4357718"/>
          </a:xfrm>
        </p:spPr>
        <p:txBody>
          <a:bodyPr>
            <a:normAutofit/>
          </a:bodyPr>
          <a:lstStyle/>
          <a:p>
            <a:endParaRPr lang="ru-RU" dirty="0"/>
          </a:p>
          <a:p>
            <a:r>
              <a:rPr lang="ru-RU" dirty="0" err="1"/>
              <a:t>Полдюжина</a:t>
            </a:r>
            <a:r>
              <a:rPr lang="ru-RU" dirty="0"/>
              <a:t> – 6 штук;</a:t>
            </a:r>
          </a:p>
          <a:p>
            <a:r>
              <a:rPr lang="ru-RU" dirty="0"/>
              <a:t>Темя – верхняя часть головы, макушка;</a:t>
            </a:r>
          </a:p>
          <a:p>
            <a:r>
              <a:rPr lang="ru-RU" dirty="0"/>
              <a:t>Нанижет – наденет;</a:t>
            </a:r>
          </a:p>
          <a:p>
            <a:r>
              <a:rPr lang="ru-RU" dirty="0"/>
              <a:t>Невежда –малообразованный человек, неуч;</a:t>
            </a:r>
          </a:p>
          <a:p>
            <a:r>
              <a:rPr lang="ru-RU" dirty="0"/>
              <a:t>Знать – знатный, прославленный.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Выражения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1600201"/>
            <a:ext cx="7543824" cy="4186254"/>
          </a:xfrm>
        </p:spPr>
        <p:txBody>
          <a:bodyPr>
            <a:normAutofit fontScale="92500"/>
          </a:bodyPr>
          <a:lstStyle/>
          <a:p>
            <a:r>
              <a:rPr lang="ru-RU" dirty="0"/>
              <a:t>1.Слаба глазами – плохо видит;</a:t>
            </a:r>
          </a:p>
          <a:p>
            <a:r>
              <a:rPr lang="ru-RU" dirty="0"/>
              <a:t>2.Не так большой руки – не так страшно;</a:t>
            </a:r>
          </a:p>
          <a:p>
            <a:r>
              <a:rPr lang="ru-RU" dirty="0"/>
              <a:t>3.И проку на волос нет в них – нет нисколько пользы;</a:t>
            </a:r>
          </a:p>
          <a:p>
            <a:r>
              <a:rPr lang="ru-RU" dirty="0"/>
              <a:t>4.О камень их хватила – о камень их разбила; </a:t>
            </a:r>
          </a:p>
          <a:p>
            <a:r>
              <a:rPr lang="ru-RU" dirty="0"/>
              <a:t>5. Брызги засверкали – стёклышки   разлетелись;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Работа с басней.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728" y="1714489"/>
            <a:ext cx="7258072" cy="4143404"/>
          </a:xfrm>
        </p:spPr>
        <p:txBody>
          <a:bodyPr>
            <a:normAutofit lnSpcReduction="10000"/>
          </a:bodyPr>
          <a:lstStyle/>
          <a:p>
            <a:r>
              <a:rPr lang="ru-RU" sz="2400" dirty="0"/>
              <a:t>Как называется басня?</a:t>
            </a:r>
          </a:p>
          <a:p>
            <a:r>
              <a:rPr lang="ru-RU" sz="2400" dirty="0"/>
              <a:t>Назовите автора басни?</a:t>
            </a:r>
          </a:p>
          <a:p>
            <a:r>
              <a:rPr lang="ru-RU" sz="2400" dirty="0"/>
              <a:t>Какие события в ней описываются?</a:t>
            </a:r>
          </a:p>
          <a:p>
            <a:r>
              <a:rPr lang="ru-RU" sz="2400" dirty="0"/>
              <a:t>Кто является главным героем в данном произведении?</a:t>
            </a:r>
          </a:p>
          <a:p>
            <a:r>
              <a:rPr lang="ru-RU" sz="2400" dirty="0"/>
              <a:t>Какими показаны герои басни?</a:t>
            </a:r>
          </a:p>
          <a:p>
            <a:r>
              <a:rPr lang="ru-RU" sz="2400" dirty="0"/>
              <a:t>Прочитай, как описывает их автор.</a:t>
            </a:r>
          </a:p>
          <a:p>
            <a:r>
              <a:rPr lang="ru-RU" sz="2400" dirty="0"/>
              <a:t>Что осуждается в басне?</a:t>
            </a:r>
          </a:p>
          <a:p>
            <a:r>
              <a:rPr lang="ru-RU" sz="2400" dirty="0"/>
              <a:t>Прочитайте мораль этой басни.</a:t>
            </a:r>
          </a:p>
          <a:p>
            <a:r>
              <a:rPr lang="ru-RU" sz="2400" dirty="0"/>
              <a:t>Что должен понять читатель из этой басни?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da39a3ee5e6b4bd3255bfef95601890afd87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3">
      <a:majorFont>
        <a:latin typeface="Monotype Corsiva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526</Words>
  <Application>Microsoft Office PowerPoint</Application>
  <PresentationFormat>Экран (4:3)</PresentationFormat>
  <Paragraphs>59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Comic Sans MS</vt:lpstr>
      <vt:lpstr>Wingdings</vt:lpstr>
      <vt:lpstr>Тема Office</vt:lpstr>
      <vt:lpstr>Басни </vt:lpstr>
      <vt:lpstr>Басня- это краткий иносказательный рассказ поучительного характера, где высмеиваются человеческие пороки и недостатки.</vt:lpstr>
      <vt:lpstr>Иван Андреевич Крылов</vt:lpstr>
      <vt:lpstr>                         Памятник И.А.Крылову  </vt:lpstr>
      <vt:lpstr>«Мартышка и Очки»</vt:lpstr>
      <vt:lpstr>Презентация PowerPoint</vt:lpstr>
      <vt:lpstr>Словарная работа</vt:lpstr>
      <vt:lpstr>Выражения</vt:lpstr>
      <vt:lpstr>Работа с басней.</vt:lpstr>
      <vt:lpstr>Выполни задания</vt:lpstr>
      <vt:lpstr>Презентация PowerPoint</vt:lpstr>
      <vt:lpstr>Похожи ли между собой слова?</vt:lpstr>
      <vt:lpstr>Средства выразительности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Лариса</dc:creator>
  <cp:lastModifiedBy>Абаза</cp:lastModifiedBy>
  <cp:revision>49</cp:revision>
  <dcterms:created xsi:type="dcterms:W3CDTF">2013-07-18T12:56:02Z</dcterms:created>
  <dcterms:modified xsi:type="dcterms:W3CDTF">2024-11-02T06:42:03Z</dcterms:modified>
</cp:coreProperties>
</file>