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333" r:id="rId4"/>
    <p:sldId id="334" r:id="rId5"/>
    <p:sldId id="335" r:id="rId6"/>
    <p:sldId id="332" r:id="rId7"/>
    <p:sldId id="259" r:id="rId8"/>
    <p:sldId id="336" r:id="rId9"/>
    <p:sldId id="258" r:id="rId10"/>
    <p:sldId id="266" r:id="rId11"/>
    <p:sldId id="271" r:id="rId12"/>
    <p:sldId id="272" r:id="rId13"/>
    <p:sldId id="277" r:id="rId14"/>
    <p:sldId id="300" r:id="rId15"/>
    <p:sldId id="288" r:id="rId16"/>
    <p:sldId id="284" r:id="rId17"/>
    <p:sldId id="283" r:id="rId18"/>
    <p:sldId id="297" r:id="rId19"/>
    <p:sldId id="275" r:id="rId20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99FF"/>
    <a:srgbClr val="CC0099"/>
    <a:srgbClr val="6600CC"/>
    <a:srgbClr val="CC0066"/>
    <a:srgbClr val="FFFF00"/>
    <a:srgbClr val="FF6600"/>
    <a:srgbClr val="00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39"/>
  </p:normalViewPr>
  <p:slideViewPr>
    <p:cSldViewPr showGuides="1"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ADB9EA-AF1A-4A46-9482-DE23F8647C04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6886A8-8EF3-478A-96C3-7C30AE62A91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48B63-81AA-437F-9A94-07AC09627E0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98256-2E8A-4506-A274-7A135726CBD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ADB9EA-AF1A-4A46-9482-DE23F8647C04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538B25-24D4-49BB-A8ED-576D24235610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2404A9-250E-4334-85EA-A47FBE975674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261958-458B-4EE8-BAD7-6C4AB1343A5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7839CB-2904-46EE-909C-DBEBDD854C6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49E73B-5934-4C64-8957-DB68407C388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C3272E-3F2B-4908-BE44-8A557E2A137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538B25-24D4-49BB-A8ED-576D24235610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A4D726-05C0-4222-927D-6E3F4504F4C0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E64491-DE13-4BFF-9C6C-EB503465CD9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6886A8-8EF3-478A-96C3-7C30AE62A91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48B63-81AA-437F-9A94-07AC09627E0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98256-2E8A-4506-A274-7A135726CBD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2404A9-250E-4334-85EA-A47FBE975674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261958-458B-4EE8-BAD7-6C4AB1343A5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7839CB-2904-46EE-909C-DBEBDD854C6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49E73B-5934-4C64-8957-DB68407C388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C3272E-3F2B-4908-BE44-8A557E2A137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A4D726-05C0-4222-927D-6E3F4504F4C0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E64491-DE13-4BFF-9C6C-EB503465CD9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u="none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u="none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u="none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24A5E1-2F1E-4CAE-8742-467DE36C4C2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u="none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u="none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u="none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24A5E1-2F1E-4CAE-8742-467DE36C4C2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image" Target="../media/image5.jpeg"/><Relationship Id="rId7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nonconvex\kepler-poinsot\texture\great_icosahedron.jpg" TargetMode="External"/><Relationship Id="rId6" Type="http://schemas.openxmlformats.org/officeDocument/2006/relationships/image" Target="../media/image4.jpeg"/><Relationship Id="rId5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nonconvex\kepler-poinsot\texture\great_dodecahedron.jpg" TargetMode="External"/><Relationship Id="rId4" Type="http://schemas.openxmlformats.org/officeDocument/2006/relationships/image" Target="../media/image3.jpeg"/><Relationship Id="rId3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nonconvex\kepler-poinsot\texture\great_stellated_dodecahedron.jpg" TargetMode="External"/><Relationship Id="rId2" Type="http://schemas.openxmlformats.org/officeDocument/2006/relationships/image" Target="../media/image2.jpeg"/><Relationship Id="rId1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nonconvex\kepler-poinsot\texture\small_stellated_dodecahedron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C:/Users/&#1072;&#1076;&#1084;&#1080;&#1085;/Desktop/&#1054;&#1090;&#1082;&#1088;&#1099;&#1090;&#1099;&#1081; &#1091;&#1088;&#1086;&#1082;/http:/tmn.fio.ru/works/26x/304/images/el1.jpg" TargetMode="External"/><Relationship Id="rId2" Type="http://schemas.openxmlformats.org/officeDocument/2006/relationships/image" Target="../media/image28.jpeg"/><Relationship Id="rId1" Type="http://schemas.openxmlformats.org/officeDocument/2006/relationships/hyperlink" Target="http://tmn.fio.ru/works/26x/304/d4_3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C:/Users/&#1072;&#1076;&#1084;&#1080;&#1085;/Desktop/&#1054;&#1090;&#1082;&#1088;&#1099;&#1090;&#1099;&#1081; &#1091;&#1088;&#1086;&#1082;/http:/tmn.fio.ru/works/26x/304/images/sem2.jpg" TargetMode="External"/><Relationship Id="rId7" Type="http://schemas.openxmlformats.org/officeDocument/2006/relationships/image" Target="../media/image21.jpeg"/><Relationship Id="rId6" Type="http://schemas.openxmlformats.org/officeDocument/2006/relationships/image" Target="C:/Users/&#1072;&#1076;&#1084;&#1080;&#1085;/Desktop/&#1054;&#1090;&#1082;&#1088;&#1099;&#1090;&#1099;&#1081; &#1091;&#1088;&#1086;&#1082;/http:/tmn.fio.ru/works/26x/304/images/wozduh.jpg" TargetMode="External"/><Relationship Id="rId5" Type="http://schemas.openxmlformats.org/officeDocument/2006/relationships/image" Target="../media/image20.jpeg"/><Relationship Id="rId4" Type="http://schemas.openxmlformats.org/officeDocument/2006/relationships/image" Target="C:/Users/&#1072;&#1076;&#1084;&#1080;&#1085;/Desktop/&#1054;&#1090;&#1082;&#1088;&#1099;&#1090;&#1099;&#1081; &#1091;&#1088;&#1086;&#1082;/http:/tmn.fio.ru/works/26x/304/images/woda.jpg" TargetMode="External"/><Relationship Id="rId3" Type="http://schemas.openxmlformats.org/officeDocument/2006/relationships/image" Target="../media/image19.jpeg"/><Relationship Id="rId2" Type="http://schemas.openxmlformats.org/officeDocument/2006/relationships/image" Target="C:/Users/&#1072;&#1076;&#1084;&#1080;&#1085;/Desktop/&#1054;&#1090;&#1082;&#1088;&#1099;&#1090;&#1099;&#1081; &#1091;&#1088;&#1086;&#1082;/http:/tmn.fio.ru/works/26x/304/images/ogon.gif" TargetMode="Externa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7.png"/><Relationship Id="rId14" Type="http://schemas.openxmlformats.org/officeDocument/2006/relationships/image" Target="../media/image26.png"/><Relationship Id="rId13" Type="http://schemas.openxmlformats.org/officeDocument/2006/relationships/image" Target="../media/image25.png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C:/Users/&#1072;&#1076;&#1084;&#1080;&#1085;/Desktop/&#1054;&#1090;&#1082;&#1088;&#1099;&#1090;&#1099;&#1081; &#1091;&#1088;&#1086;&#1082;/http:/tmn.fio.ru/works/26x/304/images/vselen.jpg" TargetMode="External"/><Relationship Id="rId1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4" descr="Малый звездчатый додекаэдр (JPEG)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404813"/>
            <a:ext cx="2286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5" descr="Большой звездчатый додекаэдр (JPEG)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263" y="476250"/>
            <a:ext cx="2286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6" descr="Большой додекаэдр (JPEG)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3" y="3573463"/>
            <a:ext cx="2286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7" descr="Большой икосаэдр (JPEG)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9700" y="3573463"/>
            <a:ext cx="22860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578" name="Замещающее содержимое 24577"/>
          <p:cNvGraphicFramePr/>
          <p:nvPr>
            <p:ph/>
          </p:nvPr>
        </p:nvGraphicFramePr>
        <p:xfrm>
          <a:off x="395288" y="549275"/>
          <a:ext cx="8229600" cy="5851525"/>
        </p:xfrm>
        <a:graphic>
          <a:graphicData uri="http://schemas.openxmlformats.org/drawingml/2006/table">
            <a:tbl>
              <a:tblPr/>
              <a:tblGrid>
                <a:gridCol w="1968500"/>
                <a:gridCol w="3130550"/>
                <a:gridCol w="3130550"/>
              </a:tblGrid>
              <a:tr h="731838">
                <a:tc rowSpan="2"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2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sz="1200" u="none" dirty="0">
                        <a:solidFill>
                          <a:srgbClr val="66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buNone/>
                      </a:pPr>
                      <a:r>
                        <a:rPr sz="24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Правильный многогранник</a:t>
                      </a:r>
                      <a:r>
                        <a:rPr sz="12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200" u="none" dirty="0">
                        <a:solidFill>
                          <a:srgbClr val="66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buNone/>
                      </a:pPr>
                      <a:r>
                        <a:rPr sz="12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altLang="en-US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endParaRPr lang="ru-RU" altLang="en-US" sz="2400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457325"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граней и вершин </a:t>
                      </a:r>
                      <a:endParaRPr sz="2400" u="none" dirty="0">
                        <a:solidFill>
                          <a:srgbClr val="66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buNone/>
                      </a:pPr>
                      <a:r>
                        <a:rPr sz="24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 + В) </a:t>
                      </a:r>
                      <a:endParaRPr lang="ru-RU" altLang="en-US" sz="2400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рёбер </a:t>
                      </a:r>
                      <a:endParaRPr sz="2400" u="none" dirty="0">
                        <a:solidFill>
                          <a:srgbClr val="66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buNone/>
                      </a:pPr>
                      <a:r>
                        <a:rPr sz="24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(Р) </a:t>
                      </a:r>
                      <a:endParaRPr lang="ru-RU" altLang="en-US" sz="2400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l" eaLnBrk="1" hangingPunct="1">
                        <a:buNone/>
                      </a:pPr>
                      <a:r>
                        <a:rPr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Тетраэдр   </a:t>
                      </a:r>
                      <a:endParaRPr lang="ru-RU" altLang="en-US" sz="2000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u="none" dirty="0">
                          <a:latin typeface="Arial" panose="020B0604020202020204" pitchFamily="34" charset="0"/>
                        </a:rPr>
                        <a:t>8</a:t>
                      </a:r>
                      <a:endParaRPr lang="ru-RU" altLang="en-US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u="none" dirty="0">
                          <a:latin typeface="Arial" panose="020B0604020202020204" pitchFamily="34" charset="0"/>
                        </a:rPr>
                        <a:t>6</a:t>
                      </a:r>
                      <a:endParaRPr lang="ru-RU" altLang="en-US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l" eaLnBrk="1" hangingPunct="1">
                        <a:buNone/>
                      </a:pPr>
                      <a:r>
                        <a:rPr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Куб  </a:t>
                      </a:r>
                      <a:endParaRPr lang="ru-RU" altLang="en-US" sz="2000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u="none" dirty="0">
                          <a:latin typeface="Arial" panose="020B0604020202020204" pitchFamily="34" charset="0"/>
                        </a:rPr>
                        <a:t>14</a:t>
                      </a:r>
                      <a:endParaRPr lang="ru-RU" altLang="en-US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u="none" dirty="0">
                          <a:latin typeface="Arial" panose="020B0604020202020204" pitchFamily="34" charset="0"/>
                        </a:rPr>
                        <a:t>12</a:t>
                      </a:r>
                      <a:endParaRPr lang="ru-RU" altLang="en-US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l" eaLnBrk="1" hangingPunct="1">
                        <a:buNone/>
                      </a:pPr>
                      <a:r>
                        <a:rPr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Октаэдр   </a:t>
                      </a:r>
                      <a:endParaRPr lang="ru-RU" altLang="en-US" sz="2000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u="none" dirty="0">
                          <a:latin typeface="Arial" panose="020B0604020202020204" pitchFamily="34" charset="0"/>
                        </a:rPr>
                        <a:t>14</a:t>
                      </a:r>
                      <a:endParaRPr lang="ru-RU" altLang="en-US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u="none" dirty="0">
                          <a:latin typeface="Arial" panose="020B0604020202020204" pitchFamily="34" charset="0"/>
                        </a:rPr>
                        <a:t>12</a:t>
                      </a:r>
                      <a:endParaRPr lang="ru-RU" altLang="en-US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l" eaLnBrk="1" hangingPunct="1">
                        <a:buNone/>
                      </a:pPr>
                      <a:r>
                        <a:rPr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Додекаэдр   </a:t>
                      </a:r>
                      <a:endParaRPr lang="ru-RU" altLang="en-US" sz="2000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u="none" dirty="0">
                          <a:latin typeface="Arial" panose="020B0604020202020204" pitchFamily="34" charset="0"/>
                        </a:rPr>
                        <a:t>32</a:t>
                      </a:r>
                      <a:endParaRPr lang="ru-RU" altLang="en-US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u="none" dirty="0">
                          <a:latin typeface="Arial" panose="020B0604020202020204" pitchFamily="34" charset="0"/>
                        </a:rPr>
                        <a:t>30</a:t>
                      </a:r>
                      <a:endParaRPr lang="ru-RU" altLang="en-US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l" eaLnBrk="1" hangingPunct="1">
                        <a:buNone/>
                      </a:pPr>
                      <a:r>
                        <a:rPr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Икосаэдр </a:t>
                      </a:r>
                      <a:endParaRPr lang="ru-RU" altLang="en-US" sz="2000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u="none" dirty="0">
                          <a:latin typeface="Arial" panose="020B0604020202020204" pitchFamily="34" charset="0"/>
                        </a:rPr>
                        <a:t>32</a:t>
                      </a:r>
                      <a:endParaRPr lang="ru-RU" altLang="en-US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u="none" dirty="0">
                          <a:latin typeface="Arial" panose="020B0604020202020204" pitchFamily="34" charset="0"/>
                        </a:rPr>
                        <a:t>30</a:t>
                      </a:r>
                      <a:endParaRPr lang="ru-RU" altLang="en-US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/>
          <p:nvPr/>
        </p:nvSpPr>
        <p:spPr>
          <a:xfrm>
            <a:off x="2195513" y="620713"/>
            <a:ext cx="36131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800" b="1" i="1" dirty="0">
                <a:solidFill>
                  <a:schemeClr val="accent2"/>
                </a:solidFill>
              </a:rPr>
              <a:t>Теорема Эйлера</a:t>
            </a:r>
            <a:r>
              <a:rPr lang="ru-RU" altLang="ru-RU" sz="2800" dirty="0">
                <a:solidFill>
                  <a:schemeClr val="accent2"/>
                </a:solidFill>
              </a:rPr>
              <a:t>     </a:t>
            </a:r>
            <a:endParaRPr lang="ru-RU" altLang="ru-RU" sz="2800" dirty="0">
              <a:solidFill>
                <a:schemeClr val="accent2"/>
              </a:solidFill>
            </a:endParaRPr>
          </a:p>
        </p:txBody>
      </p:sp>
      <p:sp>
        <p:nvSpPr>
          <p:cNvPr id="25603" name="Rectangle 3"/>
          <p:cNvSpPr/>
          <p:nvPr/>
        </p:nvSpPr>
        <p:spPr>
          <a:xfrm>
            <a:off x="971550" y="1160463"/>
            <a:ext cx="7129463" cy="1262062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ru-RU" altLang="ru-RU" sz="2400" b="1" i="1" dirty="0">
                <a:solidFill>
                  <a:srgbClr val="6600CC"/>
                </a:solidFill>
              </a:rPr>
              <a:t>Число </a:t>
            </a:r>
            <a:r>
              <a:rPr lang="ru-RU" altLang="ru-RU" sz="2400" b="1" dirty="0">
                <a:solidFill>
                  <a:srgbClr val="6600CC"/>
                </a:solidFill>
              </a:rPr>
              <a:t>вершин</a:t>
            </a:r>
            <a:r>
              <a:rPr lang="ru-RU" altLang="ru-RU" sz="2400" b="1" i="1" dirty="0">
                <a:solidFill>
                  <a:srgbClr val="6600CC"/>
                </a:solidFill>
              </a:rPr>
              <a:t> плюс число </a:t>
            </a:r>
            <a:r>
              <a:rPr lang="ru-RU" altLang="ru-RU" sz="2400" b="1" dirty="0">
                <a:solidFill>
                  <a:srgbClr val="6600CC"/>
                </a:solidFill>
              </a:rPr>
              <a:t>гра</a:t>
            </a:r>
            <a:r>
              <a:rPr lang="ru-RU" altLang="ru-RU" sz="2400" b="1" i="1" dirty="0">
                <a:solidFill>
                  <a:srgbClr val="6600CC"/>
                </a:solidFill>
              </a:rPr>
              <a:t>ней минус число рёбер равно двум. </a:t>
            </a:r>
            <a:endParaRPr lang="ru-RU" altLang="ru-RU" sz="2400" b="1" i="1" dirty="0">
              <a:solidFill>
                <a:srgbClr val="6600CC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6600CC"/>
                </a:solidFill>
              </a:rPr>
              <a:t>           </a:t>
            </a:r>
            <a:endParaRPr lang="ru-RU" altLang="ru-RU" sz="2800" dirty="0">
              <a:solidFill>
                <a:srgbClr val="6600CC"/>
              </a:solidFill>
            </a:endParaRPr>
          </a:p>
        </p:txBody>
      </p:sp>
      <p:sp>
        <p:nvSpPr>
          <p:cNvPr id="25604" name="Rectangle 4"/>
          <p:cNvSpPr/>
          <p:nvPr/>
        </p:nvSpPr>
        <p:spPr>
          <a:xfrm>
            <a:off x="4002088" y="2205038"/>
            <a:ext cx="3529012" cy="588962"/>
          </a:xfrm>
          <a:prstGeom prst="rect">
            <a:avLst/>
          </a:prstGeom>
          <a:solidFill>
            <a:srgbClr val="99CCFF">
              <a:alpha val="58823"/>
            </a:srgbClr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ru-RU" altLang="ru-RU" b="1" dirty="0">
                <a:solidFill>
                  <a:srgbClr val="CC0066"/>
                </a:solidFill>
              </a:rPr>
              <a:t>В + Г – Р = 2</a:t>
            </a:r>
            <a:endParaRPr lang="ru-RU" altLang="ru-RU" b="1" dirty="0">
              <a:solidFill>
                <a:srgbClr val="CC0066"/>
              </a:solidFill>
            </a:endParaRPr>
          </a:p>
        </p:txBody>
      </p:sp>
      <p:pic>
        <p:nvPicPr>
          <p:cNvPr id="25605" name="Picture 4" descr="http://tmn.fio.ru/works/26x/304/images/el1.jpg">
            <a:hlinkClick r:id="rId1"/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55650" y="2438400"/>
            <a:ext cx="2309813" cy="2736850"/>
          </a:xfrm>
          <a:prstGeom prst="rect">
            <a:avLst/>
          </a:prstGeom>
          <a:noFill/>
          <a:ln w="76200" cap="flat" cmpd="tri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5606" name="Прямоугольник 1"/>
          <p:cNvSpPr/>
          <p:nvPr/>
        </p:nvSpPr>
        <p:spPr>
          <a:xfrm>
            <a:off x="779463" y="5373688"/>
            <a:ext cx="4572000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ru-RU" altLang="ru-RU" b="1" u="none" dirty="0">
                <a:solidFill>
                  <a:schemeClr val="accent2"/>
                </a:solidFill>
                <a:latin typeface="Arial" panose="020B0604020202020204" pitchFamily="34" charset="0"/>
              </a:rPr>
              <a:t>Леонард Эйлер</a:t>
            </a:r>
            <a:br>
              <a:rPr lang="ru-RU" altLang="ru-RU" b="1" u="none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ru-RU" altLang="ru-RU" b="1" u="none" dirty="0">
                <a:solidFill>
                  <a:schemeClr val="accent2"/>
                </a:solidFill>
                <a:latin typeface="Arial" panose="020B0604020202020204" pitchFamily="34" charset="0"/>
              </a:rPr>
              <a:t>(1707 – 1783 гг.)</a:t>
            </a:r>
            <a:br>
              <a:rPr lang="ru-RU" altLang="ru-RU" b="1" u="none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ru-RU" altLang="ru-RU" b="1" u="none" dirty="0">
                <a:solidFill>
                  <a:schemeClr val="accent2"/>
                </a:solidFill>
                <a:latin typeface="Arial" panose="020B0604020202020204" pitchFamily="34" charset="0"/>
              </a:rPr>
              <a:t>немецкий математик и физик</a:t>
            </a:r>
            <a:endParaRPr lang="ru-RU" altLang="ru-RU" b="1" u="none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6" name="Group 4"/>
          <p:cNvGrpSpPr/>
          <p:nvPr/>
        </p:nvGrpSpPr>
        <p:grpSpPr>
          <a:xfrm>
            <a:off x="827405" y="692150"/>
            <a:ext cx="1443355" cy="1253490"/>
            <a:chOff x="431" y="1162"/>
            <a:chExt cx="997" cy="772"/>
          </a:xfrm>
        </p:grpSpPr>
        <p:sp>
          <p:nvSpPr>
            <p:cNvPr id="31750" name="Oval 5"/>
            <p:cNvSpPr/>
            <p:nvPr/>
          </p:nvSpPr>
          <p:spPr>
            <a:xfrm>
              <a:off x="839" y="1162"/>
              <a:ext cx="181" cy="182"/>
            </a:xfrm>
            <a:prstGeom prst="ellipse">
              <a:avLst/>
            </a:prstGeom>
            <a:noFill/>
            <a:ln w="38100" cap="flat" cmpd="dbl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ru-RU" altLang="ru-RU" sz="1800" u="sng" dirty="0"/>
            </a:p>
          </p:txBody>
        </p:sp>
        <p:sp>
          <p:nvSpPr>
            <p:cNvPr id="31751" name="Oval 6"/>
            <p:cNvSpPr/>
            <p:nvPr/>
          </p:nvSpPr>
          <p:spPr>
            <a:xfrm>
              <a:off x="431" y="1752"/>
              <a:ext cx="181" cy="182"/>
            </a:xfrm>
            <a:prstGeom prst="ellipse">
              <a:avLst/>
            </a:prstGeom>
            <a:noFill/>
            <a:ln w="38100" cap="flat" cmpd="dbl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ru-RU" altLang="ru-RU" sz="1800" u="sng" dirty="0"/>
            </a:p>
          </p:txBody>
        </p:sp>
        <p:sp>
          <p:nvSpPr>
            <p:cNvPr id="31752" name="Oval 7"/>
            <p:cNvSpPr/>
            <p:nvPr/>
          </p:nvSpPr>
          <p:spPr>
            <a:xfrm>
              <a:off x="1247" y="1752"/>
              <a:ext cx="181" cy="182"/>
            </a:xfrm>
            <a:prstGeom prst="ellipse">
              <a:avLst/>
            </a:prstGeom>
            <a:noFill/>
            <a:ln w="38100" cap="flat" cmpd="dbl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ru-RU" altLang="ru-RU" sz="1800" u="sng" dirty="0"/>
            </a:p>
          </p:txBody>
        </p:sp>
        <p:sp>
          <p:nvSpPr>
            <p:cNvPr id="31753" name="Oval 8"/>
            <p:cNvSpPr/>
            <p:nvPr/>
          </p:nvSpPr>
          <p:spPr>
            <a:xfrm>
              <a:off x="793" y="1570"/>
              <a:ext cx="136" cy="136"/>
            </a:xfrm>
            <a:prstGeom prst="ellipse">
              <a:avLst/>
            </a:prstGeom>
            <a:noFill/>
            <a:ln w="38100" cap="flat" cmpd="dbl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ru-RU" altLang="ru-RU" sz="1800" u="sng" dirty="0"/>
            </a:p>
          </p:txBody>
        </p:sp>
        <p:sp>
          <p:nvSpPr>
            <p:cNvPr id="31754" name="Line 9"/>
            <p:cNvSpPr/>
            <p:nvPr/>
          </p:nvSpPr>
          <p:spPr>
            <a:xfrm flipH="1">
              <a:off x="567" y="1344"/>
              <a:ext cx="317" cy="408"/>
            </a:xfrm>
            <a:prstGeom prst="line">
              <a:avLst/>
            </a:prstGeom>
            <a:ln w="38100" cap="flat" cmpd="dbl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5" name="Line 10"/>
            <p:cNvSpPr/>
            <p:nvPr/>
          </p:nvSpPr>
          <p:spPr>
            <a:xfrm>
              <a:off x="975" y="1344"/>
              <a:ext cx="317" cy="408"/>
            </a:xfrm>
            <a:prstGeom prst="line">
              <a:avLst/>
            </a:prstGeom>
            <a:ln w="38100" cap="flat" cmpd="dbl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6" name="Line 11"/>
            <p:cNvSpPr/>
            <p:nvPr/>
          </p:nvSpPr>
          <p:spPr>
            <a:xfrm>
              <a:off x="612" y="1842"/>
              <a:ext cx="635" cy="0"/>
            </a:xfrm>
            <a:prstGeom prst="line">
              <a:avLst/>
            </a:prstGeom>
            <a:ln w="38100" cap="flat" cmpd="dbl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7" name="Line 12"/>
            <p:cNvSpPr/>
            <p:nvPr/>
          </p:nvSpPr>
          <p:spPr>
            <a:xfrm flipH="1">
              <a:off x="884" y="1344"/>
              <a:ext cx="46" cy="226"/>
            </a:xfrm>
            <a:prstGeom prst="line">
              <a:avLst/>
            </a:prstGeom>
            <a:ln w="38100" cap="flat" cmpd="dbl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8" name="Line 13"/>
            <p:cNvSpPr/>
            <p:nvPr/>
          </p:nvSpPr>
          <p:spPr>
            <a:xfrm flipH="1">
              <a:off x="612" y="1661"/>
              <a:ext cx="181" cy="136"/>
            </a:xfrm>
            <a:prstGeom prst="line">
              <a:avLst/>
            </a:prstGeom>
            <a:ln w="38100" cap="flat" cmpd="dbl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9" name="Line 14"/>
            <p:cNvSpPr/>
            <p:nvPr/>
          </p:nvSpPr>
          <p:spPr>
            <a:xfrm>
              <a:off x="930" y="1661"/>
              <a:ext cx="317" cy="136"/>
            </a:xfrm>
            <a:prstGeom prst="line">
              <a:avLst/>
            </a:prstGeom>
            <a:ln w="38100" cap="flat" cmpd="dbl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1747" name="Rectangle 15"/>
          <p:cNvSpPr/>
          <p:nvPr/>
        </p:nvSpPr>
        <p:spPr>
          <a:xfrm>
            <a:off x="3131820" y="317500"/>
            <a:ext cx="4103688" cy="1568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en-US" sz="2400" b="1" i="1" u="sng" dirty="0">
                <a:solidFill>
                  <a:srgbClr val="FF0000"/>
                </a:solidFill>
              </a:rPr>
              <a:t>ХИМИЯ</a:t>
            </a:r>
            <a:endParaRPr lang="en-US" altLang="ru-RU" sz="2400" b="1" i="1" u="sng" dirty="0">
              <a:solidFill>
                <a:srgbClr val="FF0000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ru-RU" sz="1800" b="1" i="1" u="sng" dirty="0">
                <a:solidFill>
                  <a:schemeClr val="accent2"/>
                </a:solidFill>
              </a:rPr>
              <a:t>Кристаллы белого фосфора</a:t>
            </a:r>
            <a:r>
              <a:rPr lang="en-US" altLang="ru-RU" sz="1800" b="1" u="sng" dirty="0">
                <a:solidFill>
                  <a:schemeClr val="accent2"/>
                </a:solidFill>
              </a:rPr>
              <a:t> образованы молекулами Р</a:t>
            </a:r>
            <a:r>
              <a:rPr lang="en-US" altLang="ru-RU" sz="1800" b="1" u="sng" baseline="-25000" dirty="0">
                <a:solidFill>
                  <a:schemeClr val="accent2"/>
                </a:solidFill>
              </a:rPr>
              <a:t>4</a:t>
            </a:r>
            <a:r>
              <a:rPr lang="en-US" altLang="ru-RU" sz="1800" b="1" u="sng" dirty="0">
                <a:solidFill>
                  <a:schemeClr val="accent2"/>
                </a:solidFill>
              </a:rPr>
              <a:t> . Такая молекула имеет вид тетраэдра. </a:t>
            </a:r>
            <a:endParaRPr lang="en-US" altLang="ru-RU" sz="1800" b="1" u="sng" dirty="0">
              <a:solidFill>
                <a:schemeClr val="accent2"/>
              </a:solidFill>
            </a:endParaRPr>
          </a:p>
        </p:txBody>
      </p:sp>
      <p:pic>
        <p:nvPicPr>
          <p:cNvPr id="31748" name="Picture 16"/>
          <p:cNvPicPr>
            <a:picLocks noChangeAspect="1"/>
          </p:cNvPicPr>
          <p:nvPr/>
        </p:nvPicPr>
        <p:blipFill>
          <a:blip r:embed="rId1">
            <a:clrChange>
              <a:clrFrom>
                <a:srgbClr val="D4E5FF"/>
              </a:clrFrom>
              <a:clrTo>
                <a:srgbClr val="D4E5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5930" y="1840230"/>
            <a:ext cx="1847850" cy="1754505"/>
          </a:xfrm>
          <a:prstGeom prst="rect">
            <a:avLst/>
          </a:prstGeom>
          <a:noFill/>
          <a:ln w="57150" cap="flat" cmpd="thinThick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749" name="Rectangle 17"/>
          <p:cNvSpPr/>
          <p:nvPr/>
        </p:nvSpPr>
        <p:spPr>
          <a:xfrm>
            <a:off x="2270443" y="2277110"/>
            <a:ext cx="30162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600" b="1" u="sng" dirty="0">
                <a:solidFill>
                  <a:schemeClr val="accent2"/>
                </a:solidFill>
              </a:rPr>
              <a:t>Фосфорноватистая кислота</a:t>
            </a:r>
            <a:endParaRPr lang="ru-RU" altLang="ru-RU" sz="1600" b="1" u="sng" dirty="0">
              <a:solidFill>
                <a:schemeClr val="accent2"/>
              </a:solidFill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600" b="1" u="sng" dirty="0">
                <a:solidFill>
                  <a:schemeClr val="accent2"/>
                </a:solidFill>
              </a:rPr>
              <a:t> Н </a:t>
            </a:r>
            <a:r>
              <a:rPr lang="ru-RU" altLang="ru-RU" sz="1600" b="1" u="sng" baseline="-25000" dirty="0">
                <a:solidFill>
                  <a:schemeClr val="accent2"/>
                </a:solidFill>
              </a:rPr>
              <a:t>3</a:t>
            </a:r>
            <a:r>
              <a:rPr lang="ru-RU" altLang="ru-RU" sz="1600" b="1" u="sng" dirty="0">
                <a:solidFill>
                  <a:schemeClr val="accent2"/>
                </a:solidFill>
              </a:rPr>
              <a:t>РО</a:t>
            </a:r>
            <a:r>
              <a:rPr lang="ru-RU" altLang="ru-RU" sz="1600" b="1" u="sng" baseline="-25000" dirty="0">
                <a:solidFill>
                  <a:schemeClr val="accent2"/>
                </a:solidFill>
              </a:rPr>
              <a:t>2.</a:t>
            </a:r>
            <a:endParaRPr lang="ru-RU" altLang="ru-RU" sz="1600" b="1" u="sng" dirty="0">
              <a:solidFill>
                <a:schemeClr val="accent2"/>
              </a:solidFill>
            </a:endParaRPr>
          </a:p>
        </p:txBody>
      </p:sp>
      <p:pic>
        <p:nvPicPr>
          <p:cNvPr id="3277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3814445"/>
            <a:ext cx="4872355" cy="2014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2286000" y="3198495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ru-RU" sz="1800" b="1" dirty="0">
                <a:solidFill>
                  <a:schemeClr val="accent2"/>
                </a:solidFill>
                <a:sym typeface="+mn-ea"/>
              </a:rPr>
              <a:t>Кристаллы</a:t>
            </a:r>
            <a:endParaRPr lang="ru-RU" altLang="ru-RU" sz="1800" b="1" dirty="0">
              <a:solidFill>
                <a:schemeClr val="accent2"/>
              </a:solidFill>
              <a:sym typeface="+mn-ea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4" descr="image20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480" y="404495"/>
            <a:ext cx="2065020" cy="1574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1" name="Picture 11" descr="ICI_OS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" y="1557020"/>
            <a:ext cx="1565275" cy="1636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1043305" y="692150"/>
            <a:ext cx="3434080" cy="69723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000" b="0" i="1" u="sng" strike="noStrike" kern="10" cap="none" spc="0" normalizeH="0" baseline="0" noProof="0">
                <a:ln w="12700">
                  <a:solidFill>
                    <a:schemeClr val="tx1"/>
                  </a:solidFill>
                  <a:round/>
                </a:ln>
                <a:solidFill>
                  <a:srgbClr val="FF0000">
                    <a:alpha val="50000"/>
                  </a:srgbClr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Биология</a:t>
            </a:r>
            <a:endParaRPr kumimoji="0" lang="ru-RU" sz="1000" b="0" i="1" u="sng" strike="noStrike" kern="10" cap="none" spc="0" normalizeH="0" baseline="0" noProof="0">
              <a:ln w="12700">
                <a:solidFill>
                  <a:schemeClr val="tx1"/>
                </a:solidFill>
                <a:round/>
              </a:ln>
              <a:solidFill>
                <a:srgbClr val="FF0000">
                  <a:alpha val="50000"/>
                </a:srgbClr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38914" name="Picture 4" descr="VOLVO"/>
          <p:cNvPicPr>
            <a:picLocks noChangeAspect="1"/>
          </p:cNvPicPr>
          <p:nvPr/>
        </p:nvPicPr>
        <p:blipFill>
          <a:blip r:embed="rId3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140" y="3213100"/>
            <a:ext cx="2047240" cy="204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2306320" y="2780665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ru-RU" sz="2400" b="1" i="1" dirty="0">
                <a:solidFill>
                  <a:schemeClr val="accent2"/>
                </a:solidFill>
                <a:sym typeface="+mn-ea"/>
              </a:rPr>
              <a:t>Вирус полиомиелита</a:t>
            </a:r>
            <a:endParaRPr lang="ru-RU" altLang="ru-RU" sz="2400" b="1" i="1" dirty="0">
              <a:solidFill>
                <a:schemeClr val="accent2"/>
              </a:solidFill>
              <a:sym typeface="+mn-ea"/>
            </a:endParaRPr>
          </a:p>
        </p:txBody>
      </p:sp>
      <p:pic>
        <p:nvPicPr>
          <p:cNvPr id="39938" name="Picture 4" descr="art_3_5_clip_image0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8355" y="3357245"/>
            <a:ext cx="1651635" cy="193548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9939" name="Picture 28" descr="z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895" y="3140710"/>
            <a:ext cx="1847215" cy="1860550"/>
          </a:xfrm>
          <a:prstGeom prst="rect">
            <a:avLst/>
          </a:prstGeom>
          <a:noFill/>
          <a:ln w="57150" cap="flat" cmpd="thinThick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3420110" y="5652770"/>
            <a:ext cx="4572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accent2"/>
                </a:solidFill>
                <a:sym typeface="+mn-ea"/>
              </a:rPr>
              <a:t>Феодария</a:t>
            </a:r>
            <a:endParaRPr lang="ru-RU" altLang="ru-RU" sz="2400" b="1" u="sng" dirty="0">
              <a:solidFill>
                <a:schemeClr val="accent2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accent2"/>
                </a:solidFill>
                <a:sym typeface="+mn-ea"/>
              </a:rPr>
              <a:t>(</a:t>
            </a:r>
            <a:r>
              <a:rPr lang="en-US" altLang="ru-RU" sz="2400" b="1" dirty="0">
                <a:solidFill>
                  <a:schemeClr val="accent2"/>
                </a:solidFill>
                <a:sym typeface="+mn-ea"/>
              </a:rPr>
              <a:t>Circjgjnia icosahtdra)</a:t>
            </a:r>
            <a:endParaRPr lang="en-US" altLang="ru-RU" sz="2400" b="1" dirty="0">
              <a:solidFill>
                <a:schemeClr val="accent2"/>
              </a:solidFill>
              <a:sym typeface="+mn-ea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4" descr="art_3_5_clip_image0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140" y="1196975"/>
            <a:ext cx="4203700" cy="2407285"/>
          </a:xfrm>
          <a:prstGeom prst="rect">
            <a:avLst/>
          </a:prstGeom>
          <a:noFill/>
          <a:ln w="57150" cap="flat" cmpd="thinThick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539750" y="405130"/>
            <a:ext cx="2254250" cy="56896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sng" strike="noStrike" kern="10" cap="none" spc="0" normalizeH="0" baseline="0" noProof="0">
                <a:ln w="12700">
                  <a:solidFill>
                    <a:schemeClr val="tx1"/>
                  </a:solidFill>
                  <a:round/>
                </a:ln>
                <a:solidFill>
                  <a:srgbClr val="FF0000">
                    <a:alpha val="50000"/>
                  </a:srgbClr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Искусство</a:t>
            </a:r>
            <a:endParaRPr kumimoji="0" lang="ru-RU" sz="1600" b="0" i="0" u="sng" strike="noStrike" kern="10" cap="none" spc="0" normalizeH="0" baseline="0" noProof="0">
              <a:ln w="12700">
                <a:solidFill>
                  <a:schemeClr val="tx1"/>
                </a:solidFill>
                <a:round/>
              </a:ln>
              <a:solidFill>
                <a:srgbClr val="FF0000">
                  <a:alpha val="50000"/>
                </a:srgbClr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40964" name="Text Box 9"/>
          <p:cNvSpPr txBox="1"/>
          <p:nvPr/>
        </p:nvSpPr>
        <p:spPr>
          <a:xfrm>
            <a:off x="4859973" y="516890"/>
            <a:ext cx="39147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400" b="1" u="sng" dirty="0">
                <a:solidFill>
                  <a:schemeClr val="accent2"/>
                </a:solidFill>
              </a:rPr>
              <a:t>«Тайняя вечеря» С.Дали</a:t>
            </a:r>
            <a:endParaRPr lang="ru-RU" altLang="ru-RU" sz="2400" b="1" u="sng" dirty="0">
              <a:solidFill>
                <a:schemeClr val="accent2"/>
              </a:solidFill>
            </a:endParaRPr>
          </a:p>
        </p:txBody>
      </p:sp>
      <p:pic>
        <p:nvPicPr>
          <p:cNvPr id="41986" name="Picture 4" descr="megravit_tm"/>
          <p:cNvPicPr>
            <a:picLocks noChangeAspect="1"/>
          </p:cNvPicPr>
          <p:nvPr/>
        </p:nvPicPr>
        <p:blipFill>
          <a:blip r:embed="rId2"/>
          <a:srcRect l="2000" t="1889" r="2000" b="5669"/>
          <a:stretch>
            <a:fillRect/>
          </a:stretch>
        </p:blipFill>
        <p:spPr>
          <a:xfrm>
            <a:off x="5292090" y="2997200"/>
            <a:ext cx="3239770" cy="3301365"/>
          </a:xfrm>
          <a:prstGeom prst="rect">
            <a:avLst/>
          </a:prstGeom>
          <a:noFill/>
          <a:ln w="57150" cap="flat" cmpd="thinThick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784860" y="3860800"/>
            <a:ext cx="4107815" cy="14808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accent2"/>
                </a:solidFill>
                <a:sym typeface="+mn-ea"/>
              </a:rPr>
              <a:t>ГРАВЮРА ГОЛАНДСКОГО ХУДОЖНИКА </a:t>
            </a:r>
            <a:br>
              <a:rPr lang="ru-RU" altLang="ru-RU" sz="2400" b="1" dirty="0">
                <a:solidFill>
                  <a:schemeClr val="accent2"/>
                </a:solidFill>
                <a:sym typeface="+mn-ea"/>
              </a:rPr>
            </a:br>
            <a:r>
              <a:rPr lang="ru-RU" altLang="ru-RU" sz="2400" b="1" dirty="0">
                <a:solidFill>
                  <a:schemeClr val="accent2"/>
                </a:solidFill>
                <a:sym typeface="+mn-ea"/>
              </a:rPr>
              <a:t>              МАУРИЦА КОРНЕЛИУСА ЭШЕРА</a:t>
            </a:r>
            <a:br>
              <a:rPr lang="ru-RU" altLang="ru-RU" sz="2400" b="1" dirty="0">
                <a:solidFill>
                  <a:schemeClr val="accent2"/>
                </a:solidFill>
                <a:sym typeface="+mn-ea"/>
              </a:rPr>
            </a:br>
            <a:r>
              <a:rPr lang="ru-RU" altLang="ru-RU" sz="2400" b="1" dirty="0">
                <a:solidFill>
                  <a:schemeClr val="accent2"/>
                </a:solidFill>
                <a:sym typeface="+mn-ea"/>
              </a:rPr>
              <a:t>                     «СИЛЫ ГРАВИТАЦИИ»</a:t>
            </a:r>
            <a:br>
              <a:rPr lang="ru-RU" altLang="ru-RU" sz="2400" b="1" dirty="0">
                <a:solidFill>
                  <a:schemeClr val="accent2"/>
                </a:solidFill>
                <a:sym typeface="+mn-ea"/>
              </a:rPr>
            </a:br>
            <a:endParaRPr lang="ru-RU" altLang="ru-RU" sz="2400" b="1" dirty="0">
              <a:solidFill>
                <a:schemeClr val="accent2"/>
              </a:solidFill>
              <a:sym typeface="+mn-ea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Picture 5" descr="PlTel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140" y="980440"/>
            <a:ext cx="3028950" cy="2082165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3011" name="Picture 6" descr="bis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345" y="404495"/>
            <a:ext cx="2958465" cy="1964055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36874" name="WordArt 10"/>
          <p:cNvSpPr>
            <a:spLocks noChangeArrowheads="1" noChangeShapeType="1" noTextEdit="1"/>
          </p:cNvSpPr>
          <p:nvPr/>
        </p:nvSpPr>
        <p:spPr bwMode="auto">
          <a:xfrm>
            <a:off x="323850" y="332740"/>
            <a:ext cx="3354705" cy="46101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sng" strike="noStrike" kern="10" cap="none" spc="0" normalizeH="0" baseline="0" noProof="0">
                <a:ln w="12700">
                  <a:solidFill>
                    <a:schemeClr val="tx1"/>
                  </a:solidFill>
                  <a:round/>
                </a:ln>
                <a:solidFill>
                  <a:srgbClr val="666699">
                    <a:alpha val="50000"/>
                  </a:srgbClr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Украшения</a:t>
            </a:r>
            <a:endParaRPr kumimoji="0" lang="ru-RU" sz="3600" b="0" i="0" u="sng" strike="noStrike" kern="10" cap="none" spc="0" normalizeH="0" baseline="0" noProof="0">
              <a:ln w="12700">
                <a:solidFill>
                  <a:schemeClr val="tx1"/>
                </a:solidFill>
                <a:round/>
              </a:ln>
              <a:solidFill>
                <a:srgbClr val="666699">
                  <a:alpha val="50000"/>
                </a:srgbClr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44035" name="Picture 5" descr="diamon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" y="3429000"/>
            <a:ext cx="3128010" cy="2143125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4140200" y="3357245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ru-RU" sz="2400" b="1" dirty="0">
                <a:solidFill>
                  <a:schemeClr val="accent2"/>
                </a:solidFill>
                <a:sym typeface="+mn-ea"/>
              </a:rPr>
              <a:t>Правильная форма алмаза</a:t>
            </a:r>
            <a:endParaRPr lang="ru-RU" altLang="ru-RU" sz="2400" b="1" dirty="0">
              <a:solidFill>
                <a:schemeClr val="accent2"/>
              </a:solidFill>
              <a:sym typeface="+mn-ea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Picture 3" descr="en1002kats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050" y="692150"/>
            <a:ext cx="5248275" cy="3486150"/>
          </a:xfrm>
          <a:prstGeom prst="rect">
            <a:avLst/>
          </a:prstGeom>
          <a:noFill/>
          <a:ln w="57150" cap="flat" cmpd="thinThick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5059" name="Text Box 4"/>
          <p:cNvSpPr txBox="1"/>
          <p:nvPr/>
        </p:nvSpPr>
        <p:spPr>
          <a:xfrm>
            <a:off x="684213" y="4652963"/>
            <a:ext cx="7777162" cy="10064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Леонардо да Винчи любил изготовлять из дерева каркасы правильных  многогранников и преподносить их в виде подарка различным знаменитостям.</a:t>
            </a:r>
            <a:endParaRPr lang="ru-RU" altLang="ru-RU" sz="2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Picture 5" descr="4664_00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2492375"/>
            <a:ext cx="7143750" cy="387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2700338" y="620713"/>
            <a:ext cx="5472112" cy="122396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sng" strike="noStrike" kern="10" cap="none" spc="0" normalizeH="0" baseline="0" noProof="0">
                <a:ln w="12700">
                  <a:solidFill>
                    <a:schemeClr val="tx1"/>
                  </a:solidFill>
                  <a:round/>
                </a:ln>
                <a:solidFill>
                  <a:srgbClr val="666699">
                    <a:alpha val="50000"/>
                  </a:srgbClr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Развертки</a:t>
            </a:r>
            <a:endParaRPr kumimoji="0" lang="ru-RU" sz="3600" b="0" i="0" u="sng" strike="noStrike" kern="10" cap="none" spc="0" normalizeH="0" baseline="0" noProof="0">
              <a:ln w="12700">
                <a:solidFill>
                  <a:schemeClr val="tx1"/>
                </a:solidFill>
                <a:round/>
              </a:ln>
              <a:solidFill>
                <a:srgbClr val="666699">
                  <a:alpha val="50000"/>
                </a:srgbClr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5" descr="m-apof-F_12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8685" y="476885"/>
            <a:ext cx="2505710" cy="2918460"/>
          </a:xfrm>
          <a:prstGeom prst="rect">
            <a:avLst/>
          </a:prstGeom>
          <a:noFill/>
          <a:ln w="57150" cap="flat" cmpd="thinThick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23" name="Picture 6" descr="image018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630" y="3571875"/>
            <a:ext cx="2933065" cy="2657475"/>
          </a:xfrm>
          <a:prstGeom prst="rect">
            <a:avLst/>
          </a:prstGeom>
          <a:noFill/>
          <a:ln w="57150" cap="flat" cmpd="thinThick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24" name="Picture 7" descr="image0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045" y="3438525"/>
            <a:ext cx="2470785" cy="2840355"/>
          </a:xfrm>
          <a:prstGeom prst="rect">
            <a:avLst/>
          </a:prstGeom>
          <a:noFill/>
          <a:ln w="57150" cap="flat" cmpd="thinThick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5850" name="WordArt 10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4752975" cy="100647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0" i="0" u="sng" strike="noStrike" kern="10" cap="none" spc="0" normalizeH="0" baseline="0" noProof="0">
              <a:ln w="12700">
                <a:solidFill>
                  <a:schemeClr val="tx1"/>
                </a:solidFill>
                <a:round/>
              </a:ln>
              <a:solidFill>
                <a:srgbClr val="666699">
                  <a:alpha val="50000"/>
                </a:srgbClr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4" descr="art_3_5_clip_image02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1916113"/>
            <a:ext cx="3276600" cy="3840162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9939" name="Picture 28" descr="z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1916113"/>
            <a:ext cx="3790950" cy="3816350"/>
          </a:xfrm>
          <a:prstGeom prst="rect">
            <a:avLst/>
          </a:prstGeom>
          <a:noFill/>
          <a:ln w="57150" cap="flat" cmpd="thinThick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9940" name="Text Box 29"/>
          <p:cNvSpPr txBox="1"/>
          <p:nvPr/>
        </p:nvSpPr>
        <p:spPr>
          <a:xfrm>
            <a:off x="2908300" y="981075"/>
            <a:ext cx="3400425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400" b="1" u="sng" dirty="0">
                <a:solidFill>
                  <a:schemeClr val="accent2"/>
                </a:solidFill>
              </a:rPr>
              <a:t>Феодария</a:t>
            </a:r>
            <a:endParaRPr lang="ru-RU" altLang="ru-RU" sz="2400" b="1" u="sng" dirty="0">
              <a:solidFill>
                <a:schemeClr val="accent2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400" b="1" u="sng" dirty="0">
                <a:solidFill>
                  <a:schemeClr val="accent2"/>
                </a:solidFill>
              </a:rPr>
              <a:t>(</a:t>
            </a:r>
            <a:r>
              <a:rPr lang="en-US" altLang="ru-RU" sz="2400" b="1" u="sng" dirty="0">
                <a:solidFill>
                  <a:schemeClr val="accent2"/>
                </a:solidFill>
              </a:rPr>
              <a:t>Circjgjnia icosahtdra)</a:t>
            </a:r>
            <a:endParaRPr lang="ru-RU" altLang="ru-RU" sz="2400" b="1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8"/>
          <p:cNvSpPr/>
          <p:nvPr/>
        </p:nvSpPr>
        <p:spPr>
          <a:xfrm>
            <a:off x="3779838" y="493713"/>
            <a:ext cx="29083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4000" b="1" dirty="0">
                <a:solidFill>
                  <a:srgbClr val="6600CC"/>
                </a:solidFill>
              </a:rPr>
              <a:t>ТЕТРАЭДР</a:t>
            </a:r>
            <a:endParaRPr lang="ru-RU" altLang="ru-RU" sz="4000" b="1" dirty="0">
              <a:solidFill>
                <a:srgbClr val="6600CC"/>
              </a:solidFill>
            </a:endParaRPr>
          </a:p>
        </p:txBody>
      </p:sp>
      <p:sp>
        <p:nvSpPr>
          <p:cNvPr id="16387" name="Rectangle 6"/>
          <p:cNvSpPr/>
          <p:nvPr/>
        </p:nvSpPr>
        <p:spPr>
          <a:xfrm>
            <a:off x="3476625" y="1052513"/>
            <a:ext cx="4932363" cy="279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Поверхность тетраэдра состоит из </a:t>
            </a:r>
            <a:r>
              <a:rPr lang="ru-RU" altLang="ru-RU" sz="2400" b="1" u="sng" dirty="0">
                <a:solidFill>
                  <a:schemeClr val="accent2"/>
                </a:solidFill>
              </a:rPr>
              <a:t>четырех </a:t>
            </a:r>
            <a:r>
              <a:rPr lang="ru-RU" altLang="ru-RU" sz="2400" b="1" dirty="0">
                <a:solidFill>
                  <a:schemeClr val="accent2"/>
                </a:solidFill>
              </a:rPr>
              <a:t>равносторонних треугольников, сходящихся в каждой вершине по три.</a:t>
            </a:r>
            <a:endParaRPr lang="ru-RU" altLang="ru-RU" sz="2400" b="1" dirty="0">
              <a:solidFill>
                <a:schemeClr val="accent2"/>
              </a:solidFill>
            </a:endParaRPr>
          </a:p>
        </p:txBody>
      </p:sp>
      <p:sp>
        <p:nvSpPr>
          <p:cNvPr id="16388" name="Прямоугольник 1"/>
          <p:cNvSpPr/>
          <p:nvPr/>
        </p:nvSpPr>
        <p:spPr>
          <a:xfrm>
            <a:off x="3203575" y="4757738"/>
            <a:ext cx="45720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ru-RU" altLang="ru-RU" sz="2400" b="1" u="none" dirty="0">
                <a:solidFill>
                  <a:schemeClr val="accent2"/>
                </a:solidFill>
                <a:latin typeface="Arial" panose="020B0604020202020204" pitchFamily="34" charset="0"/>
              </a:rPr>
              <a:t>«эдра» - грань</a:t>
            </a:r>
            <a:endParaRPr lang="ru-RU" altLang="ru-RU" sz="2400" b="1" u="none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2400" b="1" u="none" dirty="0">
                <a:solidFill>
                  <a:schemeClr val="accent2"/>
                </a:solidFill>
                <a:latin typeface="Arial" panose="020B0604020202020204" pitchFamily="34" charset="0"/>
              </a:rPr>
              <a:t> «тетра» - 4</a:t>
            </a:r>
            <a:endParaRPr sz="2400" dirty="0">
              <a:latin typeface="Arial" panose="020B0604020202020204" pitchFamily="34" charset="0"/>
            </a:endParaRPr>
          </a:p>
        </p:txBody>
      </p:sp>
      <p:pic>
        <p:nvPicPr>
          <p:cNvPr id="16389" name="Picture 7" descr="Тетраэд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275" y="908050"/>
            <a:ext cx="2620963" cy="2622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5"/>
          <p:cNvSpPr/>
          <p:nvPr/>
        </p:nvSpPr>
        <p:spPr>
          <a:xfrm>
            <a:off x="4511675" y="1384300"/>
            <a:ext cx="4572000" cy="2239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Куб имеет </a:t>
            </a:r>
            <a:r>
              <a:rPr lang="ru-RU" altLang="ru-RU" sz="2400" b="1" u="sng" dirty="0">
                <a:solidFill>
                  <a:schemeClr val="accent2"/>
                </a:solidFill>
              </a:rPr>
              <a:t>шесть </a:t>
            </a:r>
            <a:r>
              <a:rPr lang="ru-RU" altLang="ru-RU" sz="2400" b="1" dirty="0">
                <a:solidFill>
                  <a:schemeClr val="accent2"/>
                </a:solidFill>
              </a:rPr>
              <a:t>квадратных граней, сходящихся в каждой вершине по три</a:t>
            </a:r>
            <a:r>
              <a:rPr lang="ru-RU" altLang="ru-RU" sz="2000" b="1" dirty="0">
                <a:solidFill>
                  <a:schemeClr val="accent2"/>
                </a:solidFill>
              </a:rPr>
              <a:t>.</a:t>
            </a:r>
            <a:endParaRPr lang="ru-RU" altLang="ru-RU" sz="2000" b="1" dirty="0">
              <a:solidFill>
                <a:schemeClr val="accent2"/>
              </a:solidFill>
            </a:endParaRPr>
          </a:p>
        </p:txBody>
      </p:sp>
      <p:sp>
        <p:nvSpPr>
          <p:cNvPr id="17411" name="Rectangle 6"/>
          <p:cNvSpPr/>
          <p:nvPr/>
        </p:nvSpPr>
        <p:spPr>
          <a:xfrm>
            <a:off x="2411413" y="647700"/>
            <a:ext cx="438626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4000" b="1" dirty="0">
                <a:solidFill>
                  <a:srgbClr val="6600CC"/>
                </a:solidFill>
              </a:rPr>
              <a:t>КУБ (ГЕКСАЭДР)</a:t>
            </a:r>
            <a:endParaRPr lang="ru-RU" altLang="ru-RU" sz="4000" b="1" dirty="0">
              <a:solidFill>
                <a:srgbClr val="6600CC"/>
              </a:solidFill>
            </a:endParaRPr>
          </a:p>
        </p:txBody>
      </p:sp>
      <p:sp>
        <p:nvSpPr>
          <p:cNvPr id="17412" name="Прямоугольник 1"/>
          <p:cNvSpPr/>
          <p:nvPr/>
        </p:nvSpPr>
        <p:spPr>
          <a:xfrm>
            <a:off x="4230688" y="4148138"/>
            <a:ext cx="238283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ru-RU" altLang="ru-RU" sz="2400" b="1" u="none" dirty="0">
                <a:solidFill>
                  <a:schemeClr val="accent2"/>
                </a:solidFill>
                <a:latin typeface="Arial" panose="020B0604020202020204" pitchFamily="34" charset="0"/>
              </a:rPr>
              <a:t>«эдра» - грань</a:t>
            </a:r>
            <a:endParaRPr lang="ru-RU" altLang="ru-RU" sz="2400" b="1" u="none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Прямоугольник 2"/>
          <p:cNvSpPr/>
          <p:nvPr/>
        </p:nvSpPr>
        <p:spPr>
          <a:xfrm>
            <a:off x="4405313" y="4641850"/>
            <a:ext cx="17684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buNone/>
            </a:pPr>
            <a:r>
              <a:rPr lang="ru-RU" altLang="ru-RU" sz="2400" b="1" u="none" dirty="0">
                <a:solidFill>
                  <a:schemeClr val="accent2"/>
                </a:solidFill>
                <a:latin typeface="Arial" panose="020B0604020202020204" pitchFamily="34" charset="0"/>
              </a:rPr>
              <a:t>«гекса» - 6</a:t>
            </a:r>
            <a:endParaRPr lang="ru-RU" altLang="ru-RU" sz="2400" b="1" u="none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17414" name="Picture 7" descr="куб - гексаэд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614488"/>
            <a:ext cx="2797175" cy="2797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900113" y="1125539"/>
            <a:ext cx="3599879" cy="100731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sng" strike="noStrike" kern="10" cap="none" spc="0" normalizeH="0" baseline="0" noProof="0" dirty="0">
                <a:ln w="9525" cap="rnd">
                  <a:solidFill>
                    <a:srgbClr val="000000"/>
                  </a:solidFill>
                  <a:prstDash val="sysDot"/>
                  <a:round/>
                </a:ln>
                <a:gradFill rotWithShape="1">
                  <a:gsLst>
                    <a:gs pos="0">
                      <a:srgbClr val="990099"/>
                    </a:gs>
                    <a:gs pos="50000">
                      <a:srgbClr val="6600CC"/>
                    </a:gs>
                    <a:gs pos="100000">
                      <a:srgbClr val="99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Мир правильных</a:t>
            </a:r>
            <a:endParaRPr kumimoji="0" lang="ru-RU" sz="3600" b="0" i="0" u="sng" strike="noStrike" kern="10" cap="none" spc="0" normalizeH="0" baseline="0" noProof="0" dirty="0">
              <a:ln w="9525" cap="rnd">
                <a:solidFill>
                  <a:srgbClr val="000000"/>
                </a:solidFill>
                <a:prstDash val="sysDot"/>
                <a:round/>
              </a:ln>
              <a:gradFill rotWithShape="1">
                <a:gsLst>
                  <a:gs pos="0">
                    <a:srgbClr val="990099"/>
                  </a:gs>
                  <a:gs pos="50000">
                    <a:srgbClr val="6600CC"/>
                  </a:gs>
                  <a:gs pos="100000">
                    <a:srgbClr val="990099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sng" strike="noStrike" kern="10" cap="none" spc="0" normalizeH="0" baseline="0" noProof="0" dirty="0" smtClean="0">
                <a:ln w="9525" cap="rnd">
                  <a:solidFill>
                    <a:srgbClr val="000000"/>
                  </a:solidFill>
                  <a:prstDash val="sysDot"/>
                  <a:round/>
                </a:ln>
                <a:gradFill rotWithShape="1">
                  <a:gsLst>
                    <a:gs pos="0">
                      <a:srgbClr val="990099"/>
                    </a:gs>
                    <a:gs pos="50000">
                      <a:srgbClr val="6600CC"/>
                    </a:gs>
                    <a:gs pos="100000">
                      <a:srgbClr val="99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многогранников</a:t>
            </a:r>
            <a:endParaRPr kumimoji="0" lang="ru-RU" sz="3600" b="0" i="0" u="sng" strike="noStrike" kern="10" cap="none" spc="0" normalizeH="0" baseline="0" noProof="0" dirty="0">
              <a:ln w="9525" cap="rnd">
                <a:solidFill>
                  <a:srgbClr val="000000"/>
                </a:solidFill>
                <a:prstDash val="sysDot"/>
                <a:round/>
              </a:ln>
              <a:gradFill rotWithShape="1">
                <a:gsLst>
                  <a:gs pos="0">
                    <a:srgbClr val="990099"/>
                  </a:gs>
                  <a:gs pos="50000">
                    <a:srgbClr val="6600CC"/>
                  </a:gs>
                  <a:gs pos="100000">
                    <a:srgbClr val="990099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4339" name="Прямоугольник 1"/>
          <p:cNvSpPr/>
          <p:nvPr/>
        </p:nvSpPr>
        <p:spPr>
          <a:xfrm>
            <a:off x="3924300" y="3789363"/>
            <a:ext cx="457200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ru-RU" altLang="ru-RU" sz="2000" b="1" u="none" dirty="0">
                <a:solidFill>
                  <a:schemeClr val="accent2"/>
                </a:solidFill>
                <a:latin typeface="Arial" panose="020B0604020202020204" pitchFamily="34" charset="0"/>
              </a:rPr>
              <a:t>Правильных многогранников вызывающе мало, но этот весьма скромный по численности отряд сумел пробраться в самые глубины различных наук.</a:t>
            </a:r>
            <a:endParaRPr lang="ru-RU" altLang="ru-RU" sz="2000" b="1" u="none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ru-RU" altLang="ru-RU" sz="2000" b="1" u="none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Л. Кэррол</a:t>
            </a:r>
            <a:endParaRPr lang="ru-RU" altLang="ru-RU" sz="2000" b="1" u="none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9" descr="Многогранник Вольфрам-Альфа - звёздчатый ромботриаконтаэд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2505075"/>
            <a:ext cx="3333750" cy="333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11" descr="усечённый икосо-додекаэдр в форме тороид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0" y="404813"/>
            <a:ext cx="2879725" cy="287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AutoShape 6"/>
          <p:cNvSpPr/>
          <p:nvPr/>
        </p:nvSpPr>
        <p:spPr>
          <a:xfrm>
            <a:off x="179388" y="404813"/>
            <a:ext cx="8748712" cy="2087562"/>
          </a:xfrm>
          <a:prstGeom prst="flowChartAlternateProcess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b="1" dirty="0">
              <a:solidFill>
                <a:srgbClr val="993300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b="1" dirty="0">
              <a:solidFill>
                <a:srgbClr val="993300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chemeClr val="accent2"/>
                </a:solidFill>
              </a:rPr>
              <a:t>ПРАВИЛЬНЫЙ МНОГОГРАННИК-</a:t>
            </a:r>
            <a:endParaRPr lang="ru-RU" altLang="ru-RU" sz="2800" b="1" dirty="0">
              <a:solidFill>
                <a:schemeClr val="accent2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1800" b="1" dirty="0">
                <a:latin typeface="Blackadder ITC" panose="04020505051007020D02" pitchFamily="82" charset="0"/>
              </a:rPr>
              <a:t>выпуклый многогранник, грани которого являются правильными </a:t>
            </a:r>
            <a:endParaRPr lang="ru-RU" altLang="ru-RU" sz="1800" b="1" dirty="0">
              <a:latin typeface="Blackadder ITC" panose="04020505051007020D02" pitchFamily="82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1800" b="1" dirty="0">
                <a:latin typeface="Blackadder ITC" panose="04020505051007020D02" pitchFamily="82" charset="0"/>
              </a:rPr>
              <a:t>многоугольниками с одним и тем же числом сторон </a:t>
            </a:r>
            <a:endParaRPr lang="ru-RU" altLang="ru-RU" sz="1800" b="1" dirty="0">
              <a:latin typeface="Blackadder ITC" panose="04020505051007020D02" pitchFamily="82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1800" b="1" dirty="0">
                <a:latin typeface="Blackadder ITC" panose="04020505051007020D02" pitchFamily="82" charset="0"/>
              </a:rPr>
              <a:t>и в каждой вершине которого сходится одно и то же число ребер.</a:t>
            </a:r>
            <a:endParaRPr lang="ru-RU" altLang="ru-RU" sz="1800" b="1" dirty="0">
              <a:latin typeface="Blackadder ITC" panose="04020505051007020D02" pitchFamily="82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b="1" dirty="0">
              <a:latin typeface="Blackadder ITC" panose="04020505051007020D02" pitchFamily="82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b="1" dirty="0">
              <a:solidFill>
                <a:srgbClr val="FF0000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800" dirty="0"/>
          </a:p>
        </p:txBody>
      </p:sp>
      <p:sp>
        <p:nvSpPr>
          <p:cNvPr id="15363" name="Line 17"/>
          <p:cNvSpPr/>
          <p:nvPr/>
        </p:nvSpPr>
        <p:spPr>
          <a:xfrm flipH="1">
            <a:off x="1258888" y="2492375"/>
            <a:ext cx="3313112" cy="64928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64" name="Line 18"/>
          <p:cNvSpPr/>
          <p:nvPr/>
        </p:nvSpPr>
        <p:spPr>
          <a:xfrm flipH="1">
            <a:off x="2627313" y="2492375"/>
            <a:ext cx="1944687" cy="22320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65" name="Line 19"/>
          <p:cNvSpPr/>
          <p:nvPr/>
        </p:nvSpPr>
        <p:spPr>
          <a:xfrm>
            <a:off x="4572000" y="2492375"/>
            <a:ext cx="144463" cy="86518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66" name="Line 20"/>
          <p:cNvSpPr/>
          <p:nvPr/>
        </p:nvSpPr>
        <p:spPr>
          <a:xfrm>
            <a:off x="4572000" y="2492375"/>
            <a:ext cx="3384550" cy="431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67" name="Line 21"/>
          <p:cNvSpPr/>
          <p:nvPr/>
        </p:nvSpPr>
        <p:spPr>
          <a:xfrm>
            <a:off x="4572000" y="2492375"/>
            <a:ext cx="2389188" cy="24669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1979613" y="6165850"/>
            <a:ext cx="1220788" cy="3667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sng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Гексаэдр</a:t>
            </a:r>
            <a:endParaRPr kumimoji="0" lang="ru-RU" sz="1800" b="1" i="0" u="sng" strike="noStrike" kern="1200" cap="none" spc="0" normalizeH="0" baseline="0" noProof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395288" y="4508500"/>
            <a:ext cx="1241425" cy="3667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sng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Тетраэдр</a:t>
            </a:r>
            <a:endParaRPr kumimoji="0" lang="ru-RU" sz="1800" b="1" i="0" u="sng" strike="noStrike" kern="1200" cap="none" spc="0" normalizeH="0" baseline="0" noProof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067175" y="4652963"/>
            <a:ext cx="1127125" cy="3667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sng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Октаэдр</a:t>
            </a:r>
            <a:endParaRPr kumimoji="0" lang="ru-RU" sz="1800" b="1" i="0" u="sng" strike="noStrike" kern="1200" cap="none" spc="0" normalizeH="0" baseline="0" noProof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7164388" y="6165850"/>
            <a:ext cx="1411288" cy="3667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sng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Додекаэдр</a:t>
            </a:r>
            <a:endParaRPr kumimoji="0" lang="ru-RU" sz="1800" b="1" i="0" u="sng" strike="noStrike" kern="1200" cap="none" spc="0" normalizeH="0" baseline="0" noProof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7380288" y="4365625"/>
            <a:ext cx="1268413" cy="3667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sng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Икосаэдр</a:t>
            </a:r>
            <a:endParaRPr kumimoji="0" lang="ru-RU" sz="1800" b="1" i="0" u="sng" strike="noStrike" kern="1200" cap="none" spc="0" normalizeH="0" baseline="0" noProof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373" name="Picture 7" descr="Тетраэд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688" y="2586038"/>
            <a:ext cx="1584325" cy="1582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4" name="Picture 20" descr="Икосаэд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188" y="2524125"/>
            <a:ext cx="1817687" cy="181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5" name="Picture 22" descr="куб - гексаэдр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25" y="4252913"/>
            <a:ext cx="1711325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6" name="Picture 24" descr="Октаэд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913" y="2720975"/>
            <a:ext cx="1787525" cy="178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7" name="Picture 26" descr="додекаэдр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788" y="4743450"/>
            <a:ext cx="1641475" cy="1641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4" descr="http://tmn.fio.ru/works/26x/304/images/ogon.g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1454150" y="290513"/>
            <a:ext cx="13430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5" descr="http://tmn.fio.ru/works/26x/304/images/woda.jp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476375" y="1628775"/>
            <a:ext cx="1343025" cy="105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6" descr="http://tmn.fio.ru/works/26x/304/images/wozduh.jp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1476375" y="2852738"/>
            <a:ext cx="1343025" cy="100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7" descr="http://tmn.fio.ru/works/26x/304/images/sem2.jpg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1476375" y="4149725"/>
            <a:ext cx="1343025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8" descr="http://tmn.fio.ru/works/26x/304/images/vselen.jpg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1476375" y="5445125"/>
            <a:ext cx="1343025" cy="100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9" descr="5tetra2pros"/>
          <p:cNvPicPr>
            <a:picLocks noChangeAspect="1"/>
          </p:cNvPicPr>
          <p:nvPr/>
        </p:nvPicPr>
        <p:blipFill>
          <a:blip r:embed="rId11">
            <a:clrChange>
              <a:clrFrom>
                <a:srgbClr val="FBFFF9"/>
              </a:clrFrom>
              <a:clrTo>
                <a:srgbClr val="FBFF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525" y="333375"/>
            <a:ext cx="1066800" cy="998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10" descr="5ikos2pros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4525" y="1557338"/>
            <a:ext cx="1085850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11" descr="5okta2pro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4525" y="2852738"/>
            <a:ext cx="1123950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2" descr="5kub2pro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24525" y="4076700"/>
            <a:ext cx="1133475" cy="118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3" descr="5dode2pros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24525" y="5445125"/>
            <a:ext cx="1133475" cy="110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0" name="Rectangle 14"/>
          <p:cNvSpPr/>
          <p:nvPr/>
        </p:nvSpPr>
        <p:spPr>
          <a:xfrm>
            <a:off x="2987675" y="1052513"/>
            <a:ext cx="9239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dirty="0"/>
              <a:t> </a:t>
            </a:r>
            <a:r>
              <a:rPr lang="ru-RU" altLang="ru-RU" sz="1800" b="1" i="1" dirty="0">
                <a:solidFill>
                  <a:srgbClr val="FF0000"/>
                </a:solidFill>
              </a:rPr>
              <a:t>огонь</a:t>
            </a:r>
            <a:endParaRPr lang="ru-RU" altLang="ru-RU" sz="1800" b="1" i="1" dirty="0">
              <a:solidFill>
                <a:srgbClr val="FF0000"/>
              </a:solidFill>
            </a:endParaRPr>
          </a:p>
        </p:txBody>
      </p:sp>
      <p:sp>
        <p:nvSpPr>
          <p:cNvPr id="22541" name="Text Box 15"/>
          <p:cNvSpPr txBox="1"/>
          <p:nvPr/>
        </p:nvSpPr>
        <p:spPr>
          <a:xfrm>
            <a:off x="3059113" y="2205038"/>
            <a:ext cx="1066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0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вода</a:t>
            </a:r>
            <a:endParaRPr lang="ru-RU" altLang="ru-RU" sz="2000" b="1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2" name="Text Box 16"/>
          <p:cNvSpPr txBox="1"/>
          <p:nvPr/>
        </p:nvSpPr>
        <p:spPr>
          <a:xfrm>
            <a:off x="3059113" y="3429000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0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воздух</a:t>
            </a:r>
            <a:endParaRPr lang="ru-RU" altLang="ru-RU" sz="2000" b="1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3" name="Text Box 17"/>
          <p:cNvSpPr txBox="1"/>
          <p:nvPr/>
        </p:nvSpPr>
        <p:spPr>
          <a:xfrm>
            <a:off x="3059113" y="4797425"/>
            <a:ext cx="1066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2000" b="1" i="1" dirty="0">
                <a:solidFill>
                  <a:srgbClr val="CC9900"/>
                </a:solidFill>
                <a:latin typeface="Times New Roman" panose="02020603050405020304" pitchFamily="18" charset="0"/>
              </a:rPr>
              <a:t>земля</a:t>
            </a:r>
            <a:endParaRPr lang="ru-RU" altLang="ru-RU" sz="2000" b="1" i="1" dirty="0">
              <a:solidFill>
                <a:srgbClr val="CC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4" name="Rectangle 18"/>
          <p:cNvSpPr/>
          <p:nvPr/>
        </p:nvSpPr>
        <p:spPr>
          <a:xfrm>
            <a:off x="2916238" y="5876925"/>
            <a:ext cx="16557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000" b="1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вселенная</a:t>
            </a:r>
            <a:endParaRPr lang="ru-RU" altLang="ru-RU" sz="2000" b="1" i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ru-RU" altLang="ru-RU" sz="2000" b="1" i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5" name="Rectangle 19"/>
          <p:cNvSpPr/>
          <p:nvPr/>
        </p:nvSpPr>
        <p:spPr>
          <a:xfrm>
            <a:off x="6877050" y="549275"/>
            <a:ext cx="1465263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тетраэдр</a:t>
            </a:r>
            <a:endParaRPr lang="ru-RU" altLang="ru-RU" sz="1200" dirty="0">
              <a:solidFill>
                <a:srgbClr val="0000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22546" name="Rectangle 20"/>
          <p:cNvSpPr/>
          <p:nvPr/>
        </p:nvSpPr>
        <p:spPr>
          <a:xfrm>
            <a:off x="6948488" y="1628775"/>
            <a:ext cx="1249362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икосаэдр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22547" name="Rectangle 21"/>
          <p:cNvSpPr/>
          <p:nvPr/>
        </p:nvSpPr>
        <p:spPr>
          <a:xfrm>
            <a:off x="6948488" y="2997200"/>
            <a:ext cx="1173162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октаэдр</a:t>
            </a:r>
            <a:endParaRPr lang="ru-RU" altLang="ru-RU" sz="1200" dirty="0">
              <a:solidFill>
                <a:srgbClr val="0000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22548" name="Rectangle 22"/>
          <p:cNvSpPr/>
          <p:nvPr/>
        </p:nvSpPr>
        <p:spPr>
          <a:xfrm>
            <a:off x="7019925" y="4149725"/>
            <a:ext cx="110172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200" dirty="0">
                <a:solidFill>
                  <a:srgbClr val="00007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гексаэдр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22549" name="Rectangle 23"/>
          <p:cNvSpPr/>
          <p:nvPr/>
        </p:nvSpPr>
        <p:spPr>
          <a:xfrm>
            <a:off x="6948488" y="5589588"/>
            <a:ext cx="1320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додекаэдр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ru-RU" altLang="ru-RU" sz="1800" b="1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554" name="Замещающее содержимое 23553"/>
          <p:cNvGraphicFramePr/>
          <p:nvPr>
            <p:ph/>
          </p:nvPr>
        </p:nvGraphicFramePr>
        <p:xfrm>
          <a:off x="395288" y="404813"/>
          <a:ext cx="8229600" cy="5851525"/>
        </p:xfrm>
        <a:graphic>
          <a:graphicData uri="http://schemas.openxmlformats.org/drawingml/2006/table">
            <a:tbl>
              <a:tblPr/>
              <a:tblGrid>
                <a:gridCol w="2160588"/>
                <a:gridCol w="1895475"/>
                <a:gridCol w="2085975"/>
                <a:gridCol w="2087562"/>
              </a:tblGrid>
              <a:tr h="850900">
                <a:tc rowSpan="2"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ru-RU" sz="12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altLang="ru-RU" sz="1200" u="none" dirty="0">
                        <a:solidFill>
                          <a:srgbClr val="66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ru-RU" altLang="ru-RU" sz="24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Правильный многогранник</a:t>
                      </a:r>
                      <a:r>
                        <a:rPr lang="ru-RU" altLang="ru-RU" sz="12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altLang="ru-RU" sz="1200" u="none" dirty="0">
                        <a:solidFill>
                          <a:srgbClr val="66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ru-RU" altLang="ru-RU" sz="12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altLang="ru-RU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sz="24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endParaRPr lang="ru-RU" altLang="ru-RU" sz="2400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338263"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граней </a:t>
                      </a:r>
                      <a:endParaRPr lang="ru-RU" altLang="ru-RU" sz="2000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вершин </a:t>
                      </a:r>
                      <a:endParaRPr lang="ru-RU" altLang="ru-RU" sz="2000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рёбер </a:t>
                      </a:r>
                      <a:endParaRPr lang="ru-RU" altLang="ru-RU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l" eaLnBrk="1" hangingPunct="1">
                        <a:buNone/>
                      </a:pPr>
                      <a:r>
                        <a:rPr lang="ru-RU" altLang="ru-RU" sz="12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altLang="ru-RU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Тетраэдр  </a:t>
                      </a:r>
                      <a:endParaRPr lang="ru-RU" altLang="ru-RU" sz="2000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altLang="ru-RU" sz="1600" b="1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ru-RU" altLang="ru-RU" sz="1600" b="1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sz="1600" b="1" u="none" dirty="0">
                          <a:latin typeface="Arial" panose="020B0604020202020204" pitchFamily="34" charset="0"/>
                        </a:rPr>
                        <a:t>6</a:t>
                      </a:r>
                      <a:endParaRPr lang="ru-RU" altLang="ru-RU" sz="1600" b="1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l" eaLnBrk="1" hangingPunct="1">
                        <a:buNone/>
                      </a:pPr>
                      <a:r>
                        <a:rPr lang="ru-RU" altLang="ru-RU" sz="12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altLang="ru-RU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   </a:t>
                      </a:r>
                      <a:endParaRPr lang="ru-RU" altLang="ru-RU" sz="2000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sz="1600" b="1" u="none" dirty="0">
                          <a:latin typeface="Arial" panose="020B0604020202020204" pitchFamily="34" charset="0"/>
                        </a:rPr>
                        <a:t>6</a:t>
                      </a:r>
                      <a:endParaRPr lang="ru-RU" altLang="ru-RU" sz="1600" b="1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endParaRPr lang="ru-RU" altLang="ru-RU" sz="1600" b="1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endParaRPr lang="ru-RU" altLang="ru-RU" sz="1600" b="1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l" eaLnBrk="1" hangingPunct="1">
                        <a:buNone/>
                      </a:pPr>
                      <a:r>
                        <a:rPr lang="ru-RU" altLang="ru-RU" sz="12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altLang="ru-RU" sz="20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Октаэдр   </a:t>
                      </a:r>
                      <a:endParaRPr lang="ru-RU" altLang="ru-RU" sz="2000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endParaRPr lang="ru-RU" altLang="ru-RU" sz="1600" b="1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ru-RU" altLang="ru-RU" sz="1600" b="1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endParaRPr lang="ru-RU" altLang="ru-RU" sz="1600" b="1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l" eaLnBrk="1" hangingPunct="1">
                        <a:buNone/>
                      </a:pPr>
                      <a:r>
                        <a:rPr lang="ru-RU" altLang="ru-RU" sz="12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altLang="ru-RU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Додекаэдр   </a:t>
                      </a:r>
                      <a:endParaRPr lang="ru-RU" altLang="ru-RU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endParaRPr lang="ru-RU" altLang="ru-RU" sz="1600" b="1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endParaRPr lang="ru-RU" altLang="ru-RU" sz="1600" b="1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endParaRPr lang="ru-RU" altLang="ru-RU" sz="1600" b="1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l" eaLnBrk="1" hangingPunct="1">
                        <a:buNone/>
                      </a:pPr>
                      <a:r>
                        <a:rPr lang="ru-RU" altLang="ru-RU" sz="1200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altLang="ru-RU" u="none" dirty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Икосаэдр </a:t>
                      </a:r>
                      <a:endParaRPr lang="ru-RU" altLang="ru-RU" u="none" dirty="0">
                        <a:solidFill>
                          <a:srgbClr val="6600CC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endParaRPr lang="ru-RU" altLang="ru-RU" sz="1600" b="1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sz="1600" b="1" u="none" dirty="0">
                          <a:latin typeface="Arial" panose="020B0604020202020204" pitchFamily="34" charset="0"/>
                        </a:rPr>
                        <a:t>12</a:t>
                      </a:r>
                      <a:endParaRPr lang="ru-RU" altLang="ru-RU" sz="1600" b="1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ru-RU" sz="16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endParaRPr lang="ru-RU" altLang="ru-RU" sz="1600" b="1" u="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100000">
              <a:srgbClr val="FF9999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ObliqueTopLeft"/>
          <a:lightRig rig="legacyNormal3" dir="r"/>
        </a:scene3d>
        <a:sp3d extrusionH="201600" prstMaterial="legacyMatte">
          <a:bevelT w="13500" h="13500" prst="angle"/>
          <a:bevelB w="13500" h="13500" prst="angle"/>
          <a:extrusionClr>
            <a:srgbClr val="0066CC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100000">
              <a:srgbClr val="FF9999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ObliqueTopLeft"/>
          <a:lightRig rig="legacyNormal3" dir="r"/>
        </a:scene3d>
        <a:sp3d extrusionH="201600" prstMaterial="legacyMatte">
          <a:bevelT w="13500" h="13500" prst="angle"/>
          <a:bevelB w="13500" h="13500" prst="angle"/>
          <a:extrusionClr>
            <a:srgbClr val="0066CC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100000">
              <a:srgbClr val="FF9999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ObliqueTopLeft"/>
          <a:lightRig rig="legacyNormal3" dir="r"/>
        </a:scene3d>
        <a:sp3d extrusionH="201600" prstMaterial="legacyMatte">
          <a:bevelT w="13500" h="13500" prst="angle"/>
          <a:bevelB w="13500" h="13500" prst="angle"/>
          <a:extrusionClr>
            <a:srgbClr val="0066CC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100000">
              <a:srgbClr val="FF9999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ObliqueTopLeft"/>
          <a:lightRig rig="legacyNormal3" dir="r"/>
        </a:scene3d>
        <a:sp3d extrusionH="201600" prstMaterial="legacyMatte">
          <a:bevelT w="13500" h="13500" prst="angle"/>
          <a:bevelB w="13500" h="13500" prst="angle"/>
          <a:extrusionClr>
            <a:srgbClr val="0066CC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1818</Words>
  <Application>WPS Presentation</Application>
  <PresentationFormat>Экран (4:3)</PresentationFormat>
  <Paragraphs>215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Blackadder ITC</vt:lpstr>
      <vt:lpstr>Times New Roman</vt:lpstr>
      <vt:lpstr>Impact</vt:lpstr>
      <vt:lpstr>Microsoft YaHei</vt:lpstr>
      <vt:lpstr>Arial Unicode MS</vt:lpstr>
      <vt:lpstr>Arial</vt:lpstr>
      <vt:lpstr>Оформление по умолчанию</vt:lpstr>
      <vt:lpstr>1_Оформление по умолчанию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МОУ СОШ №5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Морна С.А.</dc:creator>
  <cp:lastModifiedBy>админ</cp:lastModifiedBy>
  <cp:revision>60</cp:revision>
  <dcterms:created xsi:type="dcterms:W3CDTF">2007-10-10T10:44:37Z</dcterms:created>
  <dcterms:modified xsi:type="dcterms:W3CDTF">2024-10-29T16:15:57Z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F7B50B3DDB054654984F046104B60E5E_13</vt:lpwstr>
  </property>
  <property fmtid="{D5CDD505-2E9C-101B-9397-08002B2CF9AE}" pid="3" name="KSOProductBuildVer">
    <vt:lpwstr>1049-12.2.0.18607</vt:lpwstr>
  </property>
</Properties>
</file>