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378" r:id="rId5"/>
    <p:sldId id="288" r:id="rId6"/>
    <p:sldId id="291" r:id="rId7"/>
    <p:sldId id="308" r:id="rId8"/>
    <p:sldId id="293" r:id="rId9"/>
    <p:sldId id="305" r:id="rId10"/>
    <p:sldId id="306" r:id="rId11"/>
    <p:sldId id="366" r:id="rId12"/>
    <p:sldId id="310" r:id="rId13"/>
    <p:sldId id="309" r:id="rId14"/>
    <p:sldId id="311" r:id="rId15"/>
    <p:sldId id="340" r:id="rId16"/>
    <p:sldId id="342" r:id="rId17"/>
    <p:sldId id="312" r:id="rId18"/>
    <p:sldId id="325" r:id="rId19"/>
    <p:sldId id="307" r:id="rId20"/>
    <p:sldId id="343" r:id="rId21"/>
    <p:sldId id="3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AE2"/>
    <a:srgbClr val="FBEE1F"/>
    <a:srgbClr val="EE392C"/>
    <a:srgbClr val="D921DB"/>
    <a:srgbClr val="005088"/>
    <a:srgbClr val="83A781"/>
    <a:srgbClr val="D96772"/>
    <a:srgbClr val="C6E7A4"/>
    <a:srgbClr val="DAB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EE392C"/>
            </a:solidFill>
          </c:spPr>
          <c:explosion val="0"/>
          <c:dPt>
            <c:idx val="0"/>
            <c:bubble3D val="0"/>
            <c:explosion val="0"/>
            <c:spPr>
              <a:solidFill>
                <a:srgbClr val="EE392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508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E41AE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FBEE1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0494691948944563"/>
                  <c:y val="-0.10180207359177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748649975454099"/>
                      <c:h val="0.062134331851158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77590595063956"/>
                  <c:y val="-0.3070861726779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22164948453608"/>
                      <c:h val="0.062719400889304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916521446853255"/>
                  <c:y val="-0.026171604654001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2,5%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76779577810506"/>
                      <c:h val="0.055230517201029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0994099638847206"/>
                  <c:y val="-0.055768995764114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2,5%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66347569955817"/>
                      <c:h val="0.0514860753568921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208843899885716"/>
                  <c:y val="0.10316993270449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85984290623466"/>
                      <c:h val="0.0650596770418909"/>
                    </c:manualLayout>
                  </c15:layout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музей-заповедник</c:v>
                </c:pt>
                <c:pt idx="1">
                  <c:v>парк</c:v>
                </c:pt>
                <c:pt idx="2">
                  <c:v>музей</c:v>
                </c:pt>
                <c:pt idx="3">
                  <c:v>заповедник</c:v>
                </c:pt>
                <c:pt idx="4">
                  <c:v>дворцово-парковый ансамбль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</c:v>
                </c:pt>
                <c:pt idx="1">
                  <c:v>0.25</c:v>
                </c:pt>
                <c:pt idx="2" c:formatCode="#,000%">
                  <c:v>0.025</c:v>
                </c:pt>
                <c:pt idx="3" c:formatCode="#,000%">
                  <c:v>0.025</c:v>
                </c:pt>
                <c:pt idx="4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/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музей-заповедник</c:v>
                </c:pt>
                <c:pt idx="1">
                  <c:v>парк</c:v>
                </c:pt>
                <c:pt idx="2">
                  <c:v>музей</c:v>
                </c:pt>
                <c:pt idx="3">
                  <c:v>заповедник</c:v>
                </c:pt>
                <c:pt idx="4">
                  <c:v>дворцово-парковый ансамбль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466372115857"/>
          <c:y val="0.493915282003276"/>
          <c:w val="0.222692685321551"/>
          <c:h val="0.50257430376784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E718B-9658-42D3-908B-EB4A7C9712F9}" type="doc">
      <dgm:prSet loTypeId="list" loCatId="list" qsTypeId="urn:microsoft.com/office/officeart/2005/8/quickstyle/simple1" qsCatId="simple" csTypeId="urn:microsoft.com/office/officeart/2005/8/colors/colorful5" csCatId="accent1" phldr="0"/>
      <dgm:spPr/>
      <dgm:t>
        <a:bodyPr/>
        <a:p>
          <a:endParaRPr lang="zh-CN" altLang="en-US"/>
        </a:p>
      </dgm:t>
    </dgm:pt>
    <dgm:pt modelId="{7CA35C6E-7C46-4797-8A42-DCA022D7A78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/>
            <a:t> </a:t>
          </a:r>
          <a:r>
            <a:rPr lang="zh-CN" altLang="en-US" sz="2000"/>
            <a:t/>
          </a:r>
          <a:endParaRPr lang="zh-CN" altLang="en-US" sz="200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Changing of t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he role 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and significance</a:t>
          </a: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of institutions in the socio-cultural sphere </a:t>
          </a:r>
          <a:r>
            <a:rPr lang="en-GB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</a:t>
          </a: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 age of high technologies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GB" altLang="zh-CN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They </a:t>
          </a:r>
          <a:r>
            <a:rPr lang="ru-RU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perform the functions of 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c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ultural and educational services to the population.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GB" altLang="zh-CN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They </a:t>
          </a:r>
          <a:r>
            <a:rPr lang="en-GB" alt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perform the role of 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regional 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educational and scientific centers.</a:t>
          </a:r>
          <a:r>
            <a:rPr lang="zh-CN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zh-CN" altLang="en-US" sz="2000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4CC6AE-475B-4D5D-AEBF-E8621255EB5F}" cxnId="{1ECB44BF-4014-4C99-B4A1-45E4190AF0EA}" type="parTrans">
      <dgm:prSet/>
      <dgm:spPr/>
      <dgm:t>
        <a:bodyPr/>
        <a:p>
          <a:endParaRPr lang="zh-CN" altLang="en-US"/>
        </a:p>
      </dgm:t>
    </dgm:pt>
    <dgm:pt modelId="{B3E4CB04-4EAF-415F-BAB5-2E611B0CE1CF}" cxnId="{1ECB44BF-4014-4C99-B4A1-45E4190AF0EA}" type="sibTrans">
      <dgm:prSet/>
      <dgm:spPr/>
      <dgm:t>
        <a:bodyPr/>
        <a:p>
          <a:endParaRPr lang="zh-CN" altLang="en-US"/>
        </a:p>
      </dgm:t>
    </dgm:pt>
    <dgm:pt modelId="{68109E49-E33B-4DD2-BDBF-2BCD1252EE3E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GB" alt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3. They are developed as</a:t>
          </a:r>
          <a:r>
            <a:rPr lang="en-GB" altLang="ru-RU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tourist centers.</a:t>
          </a:r>
          <a:r>
            <a:rPr lang="en-GB" altLang="ru-RU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/>
          </a:r>
          <a:endParaRPr lang="en-GB" altLang="ru-RU" sz="2000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</dgm:t>
    </dgm:pt>
    <dgm:pt modelId="{3CB32073-4204-4281-A9DB-342C3E6E46AF}" cxnId="{B5EE69BC-FB5D-4C7A-BDCE-383FD3D36B69}" type="parTrans">
      <dgm:prSet/>
      <dgm:spPr/>
    </dgm:pt>
    <dgm:pt modelId="{6AAF71C6-CADC-4CA8-ADFD-24BCE0B807C4}" cxnId="{B5EE69BC-FB5D-4C7A-BDCE-383FD3D36B69}" type="sibTrans">
      <dgm:prSet/>
      <dgm:spPr/>
    </dgm:pt>
    <dgm:pt modelId="{9B3FCC69-D90A-4B8C-B14B-952F56CE3593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Tsaritsyno Museum-Reserve is a unique ensemble of architectural structures that reflect 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the history and culture of Moscow of the XVIII–XIX centuries the study of which has great educational and educational value.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zh-CN" altLang="en-US" sz="2000" b="1" i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6F408-C1BF-4823-B02A-D15F3569BA22}" cxnId="{B4D0F470-F309-4124-A845-467573A382DC}" type="parTrans">
      <dgm:prSet/>
      <dgm:spPr/>
      <dgm:t>
        <a:bodyPr/>
        <a:p>
          <a:endParaRPr lang="zh-CN" altLang="en-US"/>
        </a:p>
      </dgm:t>
    </dgm:pt>
    <dgm:pt modelId="{21E16C35-FFFC-48AF-ACC9-821F23AE1333}" cxnId="{B4D0F470-F309-4124-A845-467573A382DC}" type="sibTrans">
      <dgm:prSet/>
      <dgm:spPr/>
      <dgm:t>
        <a:bodyPr/>
        <a:p>
          <a:endParaRPr lang="zh-CN" altLang="en-US"/>
        </a:p>
      </dgm:t>
    </dgm:pt>
    <dgm:pt modelId="{9D8FDF43-5F22-4C58-95A6-F6FA2BC1C4FF}" type="pres">
      <dgm:prSet presAssocID="{EBAE718B-9658-42D3-908B-EB4A7C9712F9}" presName="linear" presStyleCnt="0">
        <dgm:presLayoutVars>
          <dgm:dir/>
          <dgm:resizeHandles val="exact"/>
        </dgm:presLayoutVars>
      </dgm:prSet>
      <dgm:spPr/>
    </dgm:pt>
    <dgm:pt modelId="{90F28F1B-BFCA-4AA0-91E0-00F817812988}" type="pres">
      <dgm:prSet presAssocID="{7CA35C6E-7C46-4797-8A42-DCA022D7A785}" presName="comp" presStyleCnt="0"/>
      <dgm:spPr/>
    </dgm:pt>
    <dgm:pt modelId="{59E8ACA1-F6CD-4305-8E84-F80CD676165B}" type="pres">
      <dgm:prSet presAssocID="{7CA35C6E-7C46-4797-8A42-DCA022D7A785}" presName="box" presStyleLbl="node1" presStyleIdx="0" presStyleCnt="2"/>
      <dgm:spPr/>
    </dgm:pt>
    <dgm:pt modelId="{7D3926AE-D279-4284-8D3C-73162E8460EB}" type="pres">
      <dgm:prSet presAssocID="{7CA35C6E-7C46-4797-8A42-DCA022D7A785}" presName="img" presStyleLbl="fgImgPlace1" presStyleIdx="0" presStyleCnt="2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F9ED24FD-8912-4203-85DC-387A30A0B443}" type="pres">
      <dgm:prSet presAssocID="{7CA35C6E-7C46-4797-8A42-DCA022D7A785}" presName="text" presStyleCnt="0">
        <dgm:presLayoutVars>
          <dgm:bulletEnabled val="1"/>
        </dgm:presLayoutVars>
      </dgm:prSet>
      <dgm:spPr/>
    </dgm:pt>
    <dgm:pt modelId="{973844B1-08C5-4D76-AC47-D732E07EA5FD}" type="pres">
      <dgm:prSet presAssocID="{B3E4CB04-4EAF-415F-BAB5-2E611B0CE1CF}" presName="spacer" presStyleCnt="0"/>
      <dgm:spPr/>
    </dgm:pt>
    <dgm:pt modelId="{40FC0718-56A6-4FC8-AF46-C62CEBD47C6E}" type="pres">
      <dgm:prSet presAssocID="{9B3FCC69-D90A-4B8C-B14B-952F56CE3593}" presName="comp" presStyleCnt="0"/>
      <dgm:spPr/>
    </dgm:pt>
    <dgm:pt modelId="{D7042EFD-CCE5-4CA8-A3F3-419686917197}" type="pres">
      <dgm:prSet presAssocID="{9B3FCC69-D90A-4B8C-B14B-952F56CE3593}" presName="box" presStyleLbl="node1" presStyleIdx="1" presStyleCnt="2"/>
      <dgm:spPr/>
    </dgm:pt>
    <dgm:pt modelId="{496928D0-279A-404C-9494-F9AEFF1DA841}" type="pres">
      <dgm:prSet presAssocID="{9B3FCC69-D90A-4B8C-B14B-952F56CE3593}" presName="img" presStyleLbl="fgImgPlace1" presStyleIdx="1" presStyleCnt="2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6BC3DDFE-6E6C-4FDD-A060-90502780408B}" type="pres">
      <dgm:prSet presAssocID="{9B3FCC69-D90A-4B8C-B14B-952F56CE3593}" presName="text" presStyleCnt="0">
        <dgm:presLayoutVars>
          <dgm:bulletEnabled val="1"/>
        </dgm:presLayoutVars>
      </dgm:prSet>
      <dgm:spPr/>
    </dgm:pt>
  </dgm:ptLst>
  <dgm:cxnLst>
    <dgm:cxn modelId="{1ECB44BF-4014-4C99-B4A1-45E4190AF0EA}" srcId="{EBAE718B-9658-42D3-908B-EB4A7C9712F9}" destId="{7CA35C6E-7C46-4797-8A42-DCA022D7A785}" srcOrd="0" destOrd="0" parTransId="{FA4CC6AE-475B-4D5D-AEBF-E8621255EB5F}" sibTransId="{B3E4CB04-4EAF-415F-BAB5-2E611B0CE1CF}"/>
    <dgm:cxn modelId="{B5EE69BC-FB5D-4C7A-BDCE-383FD3D36B69}" srcId="{7CA35C6E-7C46-4797-8A42-DCA022D7A785}" destId="{68109E49-E33B-4DD2-BDBF-2BCD1252EE3E}" srcOrd="0" destOrd="0" parTransId="{3CB32073-4204-4281-A9DB-342C3E6E46AF}" sibTransId="{6AAF71C6-CADC-4CA8-ADFD-24BCE0B807C4}"/>
    <dgm:cxn modelId="{B4D0F470-F309-4124-A845-467573A382DC}" srcId="{EBAE718B-9658-42D3-908B-EB4A7C9712F9}" destId="{9B3FCC69-D90A-4B8C-B14B-952F56CE3593}" srcOrd="1" destOrd="0" parTransId="{6566F408-C1BF-4823-B02A-D15F3569BA22}" sibTransId="{21E16C35-FFFC-48AF-ACC9-821F23AE1333}"/>
    <dgm:cxn modelId="{7E33CFAA-14FE-444A-B23B-0A68672EE799}" type="presOf" srcId="{EBAE718B-9658-42D3-908B-EB4A7C9712F9}" destId="{9D8FDF43-5F22-4C58-95A6-F6FA2BC1C4FF}" srcOrd="0" destOrd="0" presId="urn:microsoft.com/office/officeart/2005/8/layout/vList4"/>
    <dgm:cxn modelId="{9B84F536-A5FA-4150-8889-881A68CCECA2}" type="presParOf" srcId="{9D8FDF43-5F22-4C58-95A6-F6FA2BC1C4FF}" destId="{90F28F1B-BFCA-4AA0-91E0-00F817812988}" srcOrd="0" destOrd="0" presId="urn:microsoft.com/office/officeart/2005/8/layout/vList4"/>
    <dgm:cxn modelId="{245DACBD-23EB-43E8-BE7C-3E13E6081298}" type="presParOf" srcId="{90F28F1B-BFCA-4AA0-91E0-00F817812988}" destId="{59E8ACA1-F6CD-4305-8E84-F80CD676165B}" srcOrd="0" destOrd="0" presId="urn:microsoft.com/office/officeart/2005/8/layout/vList4"/>
    <dgm:cxn modelId="{CFC2F232-B60C-4059-A2EF-DF4971978FEB}" type="presOf" srcId="{7CA35C6E-7C46-4797-8A42-DCA022D7A785}" destId="{59E8ACA1-F6CD-4305-8E84-F80CD676165B}" srcOrd="0" destOrd="0" presId="urn:microsoft.com/office/officeart/2005/8/layout/vList4"/>
    <dgm:cxn modelId="{8CAC4A27-74BF-4D82-BFEE-390B8BB58BFE}" type="presOf" srcId="{68109E49-E33B-4DD2-BDBF-2BCD1252EE3E}" destId="{59E8ACA1-F6CD-4305-8E84-F80CD676165B}" srcOrd="0" destOrd="1" presId="urn:microsoft.com/office/officeart/2005/8/layout/vList4"/>
    <dgm:cxn modelId="{562F2757-E9AD-4577-9FB9-3AC2F2143827}" type="presParOf" srcId="{90F28F1B-BFCA-4AA0-91E0-00F817812988}" destId="{7D3926AE-D279-4284-8D3C-73162E8460EB}" srcOrd="1" destOrd="0" presId="urn:microsoft.com/office/officeart/2005/8/layout/vList4"/>
    <dgm:cxn modelId="{4ACE4D78-4A07-4622-A020-0CB6A4B926EF}" type="presParOf" srcId="{90F28F1B-BFCA-4AA0-91E0-00F817812988}" destId="{F9ED24FD-8912-4203-85DC-387A30A0B443}" srcOrd="2" destOrd="0" presId="urn:microsoft.com/office/officeart/2005/8/layout/vList4"/>
    <dgm:cxn modelId="{CF6335AD-2580-4DE5-BBE9-843D76312C40}" type="presOf" srcId="{7CA35C6E-7C46-4797-8A42-DCA022D7A785}" destId="{F9ED24FD-8912-4203-85DC-387A30A0B443}" srcOrd="1" destOrd="0" presId="urn:microsoft.com/office/officeart/2005/8/layout/vList4"/>
    <dgm:cxn modelId="{D84A0E07-E5FF-4A08-9F5A-F32670C7D00C}" type="presOf" srcId="{68109E49-E33B-4DD2-BDBF-2BCD1252EE3E}" destId="{F9ED24FD-8912-4203-85DC-387A30A0B443}" srcOrd="1" destOrd="1" presId="urn:microsoft.com/office/officeart/2005/8/layout/vList4"/>
    <dgm:cxn modelId="{DC08A84D-E0AB-4C8B-98F6-9B8C4F300226}" type="presParOf" srcId="{9D8FDF43-5F22-4C58-95A6-F6FA2BC1C4FF}" destId="{973844B1-08C5-4D76-AC47-D732E07EA5FD}" srcOrd="1" destOrd="0" presId="urn:microsoft.com/office/officeart/2005/8/layout/vList4"/>
    <dgm:cxn modelId="{39E4BC54-928E-4F3B-BB75-920F3C37E50A}" type="presOf" srcId="{B3E4CB04-4EAF-415F-BAB5-2E611B0CE1CF}" destId="{973844B1-08C5-4D76-AC47-D732E07EA5FD}" srcOrd="0" destOrd="0" presId="urn:microsoft.com/office/officeart/2005/8/layout/vList4"/>
    <dgm:cxn modelId="{277811D5-790C-410C-AAC1-CF0FB3EA3568}" type="presParOf" srcId="{9D8FDF43-5F22-4C58-95A6-F6FA2BC1C4FF}" destId="{40FC0718-56A6-4FC8-AF46-C62CEBD47C6E}" srcOrd="2" destOrd="0" presId="urn:microsoft.com/office/officeart/2005/8/layout/vList4"/>
    <dgm:cxn modelId="{69DF5A31-8C53-445E-97B6-B00DAD909F52}" type="presParOf" srcId="{40FC0718-56A6-4FC8-AF46-C62CEBD47C6E}" destId="{D7042EFD-CCE5-4CA8-A3F3-419686917197}" srcOrd="0" destOrd="2" presId="urn:microsoft.com/office/officeart/2005/8/layout/vList4"/>
    <dgm:cxn modelId="{DAA08934-6559-4013-9EF4-01B1F9116632}" type="presOf" srcId="{9B3FCC69-D90A-4B8C-B14B-952F56CE3593}" destId="{D7042EFD-CCE5-4CA8-A3F3-419686917197}" srcOrd="0" destOrd="0" presId="urn:microsoft.com/office/officeart/2005/8/layout/vList4"/>
    <dgm:cxn modelId="{5A060B79-9AEA-480E-93AB-CFEB59991B1B}" type="presParOf" srcId="{40FC0718-56A6-4FC8-AF46-C62CEBD47C6E}" destId="{496928D0-279A-404C-9494-F9AEFF1DA841}" srcOrd="1" destOrd="2" presId="urn:microsoft.com/office/officeart/2005/8/layout/vList4"/>
    <dgm:cxn modelId="{FE2CB734-3533-4EF1-929F-1C2E1375DDBF}" type="presParOf" srcId="{40FC0718-56A6-4FC8-AF46-C62CEBD47C6E}" destId="{6BC3DDFE-6E6C-4FDD-A060-90502780408B}" srcOrd="2" destOrd="2" presId="urn:microsoft.com/office/officeart/2005/8/layout/vList4"/>
    <dgm:cxn modelId="{E9AD8C72-CB41-4DCF-B1E6-C05070FD8590}" type="presOf" srcId="{9B3FCC69-D90A-4B8C-B14B-952F56CE3593}" destId="{6BC3DDFE-6E6C-4FDD-A060-90502780408B}" srcOrd="1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B2E4C7-2DBC-45BC-B933-FAAF417E8C6B}" type="doc">
      <dgm:prSet loTypeId="list" loCatId="list" qsTypeId="urn:microsoft.com/office/officeart/2005/8/quickstyle/simple1" qsCatId="simple" csTypeId="urn:microsoft.com/office/officeart/2005/8/colors/accent1_2" csCatId="accent1" phldr="0"/>
      <dgm:spPr/>
      <dgm:t>
        <a:bodyPr/>
        <a:p>
          <a:endParaRPr lang="zh-CN" altLang="en-US"/>
        </a:p>
      </dgm:t>
    </dgm:pt>
    <dgm:pt modelId="{DA8A2D07-F387-4404-9FCB-397A6A028210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1940s </a:t>
          </a:r>
          <a:r>
            <a:rPr lang="en-GB" altLang="ru-RU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-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1950s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/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reconstruction projects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/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</dgm:t>
    </dgm:pt>
    <dgm:pt modelId="{6834AA20-CCB2-4B69-B573-CB4D31C014E6}" cxnId="{9C2C882C-EF54-42F1-AC46-F8F751012793}" type="parTrans">
      <dgm:prSet/>
      <dgm:spPr/>
      <dgm:t>
        <a:bodyPr/>
        <a:p>
          <a:endParaRPr lang="zh-CN" altLang="en-US"/>
        </a:p>
      </dgm:t>
    </dgm:pt>
    <dgm:pt modelId="{8755279E-20A5-4AEE-BDD2-C54EFA6328A6}" cxnId="{9C2C882C-EF54-42F1-AC46-F8F751012793}" type="sibTrans">
      <dgm:prSet/>
      <dgm:spPr/>
      <dgm:t>
        <a:bodyPr/>
        <a:p>
          <a:endParaRPr lang="zh-CN" altLang="en-US"/>
        </a:p>
      </dgm:t>
    </dgm:pt>
    <dgm:pt modelId="{D7AF1C1D-144B-4B25-A777-792381B7ED5B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1979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/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the status of a monument of landscape art</a:t>
          </a:r>
          <a:r>
            <a:rPr lang="ru-RU" altLang="en-US">
              <a:sym typeface="+mn-ea"/>
            </a:rPr>
            <a:t> </a:t>
          </a:r>
          <a:r>
            <a:rPr lang="zh-CN" altLang="en-US"/>
            <a:t/>
          </a:r>
          <a:endParaRPr lang="zh-CN" altLang="en-US"/>
        </a:p>
      </dgm:t>
    </dgm:pt>
    <dgm:pt modelId="{24B9E243-8415-4A77-8486-6B84ADEA7DB0}" cxnId="{3C70081B-0956-4AD0-9467-27D574ADA83F}" type="parTrans">
      <dgm:prSet/>
      <dgm:spPr/>
      <dgm:t>
        <a:bodyPr/>
        <a:p>
          <a:endParaRPr lang="zh-CN" altLang="en-US"/>
        </a:p>
      </dgm:t>
    </dgm:pt>
    <dgm:pt modelId="{B5AE4F68-C44C-4384-AF42-66197C13C64E}" cxnId="{3C70081B-0956-4AD0-9467-27D574ADA83F}" type="sibTrans">
      <dgm:prSet/>
      <dgm:spPr/>
      <dgm:t>
        <a:bodyPr/>
        <a:p>
          <a:endParaRPr lang="zh-CN" altLang="en-US"/>
        </a:p>
      </dgm:t>
    </dgm:pt>
    <dgm:pt modelId="{07FA4ADD-8D96-4B06-AE7F-902B878DD8B1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 </a:t>
          </a:r>
          <a:r>
            <a:rPr lang="zh-CN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1984</a:t>
          </a:r>
          <a:r>
            <a:rPr lang="ru-RU" altLang="zh-CN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zh-CN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altLang="zh-CN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the State Museum of Decorative and Applied Arts of the Peoples of the USSR </a:t>
          </a:r>
          <a:r>
            <a:rPr lang="zh-CN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zh-CN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4A2D4-51F6-4657-92F3-DB580AE5F569}" cxnId="{73A455ED-7AD7-4049-AD85-EB62EFA22477}" type="parTrans">
      <dgm:prSet/>
      <dgm:spPr/>
      <dgm:t>
        <a:bodyPr/>
        <a:p>
          <a:endParaRPr lang="zh-CN" altLang="en-US"/>
        </a:p>
      </dgm:t>
    </dgm:pt>
    <dgm:pt modelId="{33BF6C47-5256-4D8E-874B-728742A8CEC4}" cxnId="{73A455ED-7AD7-4049-AD85-EB62EFA22477}" type="sibTrans">
      <dgm:prSet/>
      <dgm:spPr/>
      <dgm:t>
        <a:bodyPr/>
        <a:p>
          <a:endParaRPr lang="zh-CN" altLang="en-US"/>
        </a:p>
      </dgm:t>
    </dgm:pt>
    <dgm:pt modelId="{596EEFE9-597F-4803-86D9-F944294FFF17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>
              <a:sym typeface="+mn-ea"/>
            </a:rPr>
            <a:t>     </a:t>
          </a:r>
          <a:r>
            <a:rPr lang="ru-RU" altLang="en-US"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1992 </a:t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the Tsaritsyno State Historical, Architectural, Art and Landscape Museum-Reserve</a:t>
          </a:r>
          <a:r>
            <a:rPr lang="ru-RU" alt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/>
          </a:r>
          <a:endParaRPr lang="ru-RU" altLang="en-U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</dgm:t>
    </dgm:pt>
    <dgm:pt modelId="{A409A320-AD67-4E4D-BB55-4AE99695132D}" cxnId="{90BDE6DD-559C-4868-93A4-3F04F6C473F4}" type="parTrans">
      <dgm:prSet/>
      <dgm:spPr/>
    </dgm:pt>
    <dgm:pt modelId="{2E68FB39-AF8A-45DA-BADB-E56837F66D5C}" cxnId="{90BDE6DD-559C-4868-93A4-3F04F6C473F4}" type="sibTrans">
      <dgm:prSet/>
      <dgm:spPr/>
    </dgm:pt>
    <dgm:pt modelId="{F32DF69E-EB1B-45A1-B287-05553BCBC96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altLang="en-US"/>
            <a:t/>
          </a:r>
          <a:endParaRPr altLang="en-US"/>
        </a:p>
      </dgm:t>
    </dgm:pt>
    <dgm:pt modelId="{A509E670-966F-49E1-96EE-0A09A6036C0C}" cxnId="{67676827-B51A-4147-9632-588F275343C9}" type="parTrans">
      <dgm:prSet/>
      <dgm:spPr/>
    </dgm:pt>
    <dgm:pt modelId="{4F47B73B-7B81-495D-BC68-F9083A062962}" cxnId="{67676827-B51A-4147-9632-588F275343C9}" type="sibTrans">
      <dgm:prSet/>
      <dgm:spPr/>
    </dgm:pt>
    <dgm:pt modelId="{DE36D10E-86CD-4C6D-B150-31E525EF527D}" type="pres">
      <dgm:prSet presAssocID="{ACB2E4C7-2DBC-45BC-B933-FAAF417E8C6B}" presName="Name0" presStyleCnt="0">
        <dgm:presLayoutVars>
          <dgm:dir/>
          <dgm:resizeHandles val="exact"/>
        </dgm:presLayoutVars>
      </dgm:prSet>
      <dgm:spPr/>
    </dgm:pt>
    <dgm:pt modelId="{E561ED5B-86C5-4F33-9AFB-CF29287F5ADA}" type="pres">
      <dgm:prSet presAssocID="{DA8A2D07-F387-4404-9FCB-397A6A028210}" presName="node" presStyleLbl="node1" presStyleIdx="0" presStyleCnt="4" custScaleX="35579" custScaleY="59321" custLinFactNeighborX="82600" custLinFactNeighborY="-17844">
        <dgm:presLayoutVars>
          <dgm:bulletEnabled val="1"/>
        </dgm:presLayoutVars>
      </dgm:prSet>
      <dgm:spPr/>
    </dgm:pt>
    <dgm:pt modelId="{2AE1D4D4-A63C-4622-84B0-74ED38324CB1}" type="pres">
      <dgm:prSet presAssocID="{8755279E-20A5-4AEE-BDD2-C54EFA6328A6}" presName="sibTrans" presStyleCnt="0"/>
      <dgm:spPr/>
    </dgm:pt>
    <dgm:pt modelId="{CB90536C-45AA-4FBE-BCAF-99890DDD97C8}" type="pres">
      <dgm:prSet presAssocID="{D7AF1C1D-144B-4B25-A777-792381B7ED5B}" presName="node" presStyleLbl="node1" presStyleIdx="1" presStyleCnt="4" custScaleX="51097" custScaleY="57798" custLinFactNeighborX="-8401" custLinFactNeighborY="-18230">
        <dgm:presLayoutVars>
          <dgm:bulletEnabled val="1"/>
        </dgm:presLayoutVars>
      </dgm:prSet>
      <dgm:spPr/>
    </dgm:pt>
    <dgm:pt modelId="{155DCBB0-73F9-4F8F-A361-B90F0294764B}" type="pres">
      <dgm:prSet presAssocID="{B5AE4F68-C44C-4384-AF42-66197C13C64E}" presName="sibTrans" presStyleCnt="0"/>
      <dgm:spPr/>
    </dgm:pt>
    <dgm:pt modelId="{35A89FA7-451D-44F0-A02E-1277ECD1BBE6}" type="pres">
      <dgm:prSet presAssocID="{07FA4ADD-8D96-4B06-AE7F-902B878DD8B1}" presName="node" presStyleLbl="node1" presStyleIdx="2" presStyleCnt="4" custScaleX="60011" custScaleY="57399" custLinFactX="-4603" custLinFactNeighborX="-100000" custLinFactNeighborY="-19954">
        <dgm:presLayoutVars>
          <dgm:bulletEnabled val="1"/>
        </dgm:presLayoutVars>
      </dgm:prSet>
      <dgm:spPr/>
    </dgm:pt>
    <dgm:pt modelId="{CE898846-0275-44D6-A626-87CCD0D54457}" type="pres">
      <dgm:prSet presAssocID="{33BF6C47-5256-4D8E-874B-728742A8CEC4}" presName="sibTrans" presStyleCnt="0"/>
      <dgm:spPr/>
    </dgm:pt>
    <dgm:pt modelId="{EC08836C-94A7-4BA8-8980-7DDFB02483CB}" type="pres">
      <dgm:prSet presAssocID="{596EEFE9-597F-4803-86D9-F944294FFF17}" presName="node" presStyleLbl="node1" presStyleIdx="3" presStyleCnt="4" custScaleX="76841" custScaleY="58595" custLinFactX="-13957" custLinFactNeighborX="-100000" custLinFactNeighborY="-19953">
        <dgm:presLayoutVars>
          <dgm:bulletEnabled val="1"/>
        </dgm:presLayoutVars>
      </dgm:prSet>
      <dgm:spPr/>
    </dgm:pt>
  </dgm:ptLst>
  <dgm:cxnLst>
    <dgm:cxn modelId="{9C2C882C-EF54-42F1-AC46-F8F751012793}" srcId="{ACB2E4C7-2DBC-45BC-B933-FAAF417E8C6B}" destId="{DA8A2D07-F387-4404-9FCB-397A6A028210}" srcOrd="0" destOrd="0" parTransId="{6834AA20-CCB2-4B69-B573-CB4D31C014E6}" sibTransId="{8755279E-20A5-4AEE-BDD2-C54EFA6328A6}"/>
    <dgm:cxn modelId="{3C70081B-0956-4AD0-9467-27D574ADA83F}" srcId="{ACB2E4C7-2DBC-45BC-B933-FAAF417E8C6B}" destId="{D7AF1C1D-144B-4B25-A777-792381B7ED5B}" srcOrd="1" destOrd="0" parTransId="{24B9E243-8415-4A77-8486-6B84ADEA7DB0}" sibTransId="{B5AE4F68-C44C-4384-AF42-66197C13C64E}"/>
    <dgm:cxn modelId="{73A455ED-7AD7-4049-AD85-EB62EFA22477}" srcId="{ACB2E4C7-2DBC-45BC-B933-FAAF417E8C6B}" destId="{07FA4ADD-8D96-4B06-AE7F-902B878DD8B1}" srcOrd="2" destOrd="0" parTransId="{A8B4A2D4-51F6-4657-92F3-DB580AE5F569}" sibTransId="{33BF6C47-5256-4D8E-874B-728742A8CEC4}"/>
    <dgm:cxn modelId="{90BDE6DD-559C-4868-93A4-3F04F6C473F4}" srcId="{ACB2E4C7-2DBC-45BC-B933-FAAF417E8C6B}" destId="{596EEFE9-597F-4803-86D9-F944294FFF17}" srcOrd="3" destOrd="0" parTransId="{A409A320-AD67-4E4D-BB55-4AE99695132D}" sibTransId="{2E68FB39-AF8A-45DA-BADB-E56837F66D5C}"/>
    <dgm:cxn modelId="{67676827-B51A-4147-9632-588F275343C9}" srcId="{596EEFE9-597F-4803-86D9-F944294FFF17}" destId="{F32DF69E-EB1B-45A1-B287-05553BCBC961}" srcOrd="0" destOrd="3" parTransId="{A509E670-966F-49E1-96EE-0A09A6036C0C}" sibTransId="{4F47B73B-7B81-495D-BC68-F9083A062962}"/>
    <dgm:cxn modelId="{82CA569E-4248-4A43-9E34-B44A2319A091}" type="presOf" srcId="{ACB2E4C7-2DBC-45BC-B933-FAAF417E8C6B}" destId="{DE36D10E-86CD-4C6D-B150-31E525EF527D}" srcOrd="0" destOrd="0" presId="urn:microsoft.com/office/officeart/2005/8/layout/hList6"/>
    <dgm:cxn modelId="{19999601-8A8A-4707-9038-055D27F99391}" type="presParOf" srcId="{DE36D10E-86CD-4C6D-B150-31E525EF527D}" destId="{E561ED5B-86C5-4F33-9AFB-CF29287F5ADA}" srcOrd="0" destOrd="0" presId="urn:microsoft.com/office/officeart/2005/8/layout/hList6"/>
    <dgm:cxn modelId="{1F292A09-6D8E-4AF4-BD84-F0617A0A7144}" type="presOf" srcId="{DA8A2D07-F387-4404-9FCB-397A6A028210}" destId="{E561ED5B-86C5-4F33-9AFB-CF29287F5ADA}" srcOrd="0" destOrd="0" presId="urn:microsoft.com/office/officeart/2005/8/layout/hList6"/>
    <dgm:cxn modelId="{AFEFCC09-2E3C-4221-906F-8BAF05261882}" type="presParOf" srcId="{DE36D10E-86CD-4C6D-B150-31E525EF527D}" destId="{2AE1D4D4-A63C-4622-84B0-74ED38324CB1}" srcOrd="1" destOrd="0" presId="urn:microsoft.com/office/officeart/2005/8/layout/hList6"/>
    <dgm:cxn modelId="{ABA41A7F-AA28-4595-A19C-FF2933D178C7}" type="presParOf" srcId="{DE36D10E-86CD-4C6D-B150-31E525EF527D}" destId="{CB90536C-45AA-4FBE-BCAF-99890DDD97C8}" srcOrd="2" destOrd="0" presId="urn:microsoft.com/office/officeart/2005/8/layout/hList6"/>
    <dgm:cxn modelId="{405C966C-3284-41BB-9B5F-4B67C37773F3}" type="presOf" srcId="{D7AF1C1D-144B-4B25-A777-792381B7ED5B}" destId="{CB90536C-45AA-4FBE-BCAF-99890DDD97C8}" srcOrd="0" destOrd="0" presId="urn:microsoft.com/office/officeart/2005/8/layout/hList6"/>
    <dgm:cxn modelId="{603140A5-0C60-44CB-A117-60DB12C6C643}" type="presParOf" srcId="{DE36D10E-86CD-4C6D-B150-31E525EF527D}" destId="{155DCBB0-73F9-4F8F-A361-B90F0294764B}" srcOrd="3" destOrd="0" presId="urn:microsoft.com/office/officeart/2005/8/layout/hList6"/>
    <dgm:cxn modelId="{F5E623CB-5317-448B-A0DE-1EE6C412D012}" type="presParOf" srcId="{DE36D10E-86CD-4C6D-B150-31E525EF527D}" destId="{35A89FA7-451D-44F0-A02E-1277ECD1BBE6}" srcOrd="4" destOrd="0" presId="urn:microsoft.com/office/officeart/2005/8/layout/hList6"/>
    <dgm:cxn modelId="{A16DFB58-557A-49D0-9B82-E63912A233A1}" type="presOf" srcId="{07FA4ADD-8D96-4B06-AE7F-902B878DD8B1}" destId="{35A89FA7-451D-44F0-A02E-1277ECD1BBE6}" srcOrd="0" destOrd="0" presId="urn:microsoft.com/office/officeart/2005/8/layout/hList6"/>
    <dgm:cxn modelId="{1318A8BF-9288-40F0-BF9A-658A8CE12DE6}" type="presParOf" srcId="{DE36D10E-86CD-4C6D-B150-31E525EF527D}" destId="{CE898846-0275-44D6-A626-87CCD0D54457}" srcOrd="5" destOrd="0" presId="urn:microsoft.com/office/officeart/2005/8/layout/hList6"/>
    <dgm:cxn modelId="{0A193C9B-5589-491C-B5AE-86F8032527B4}" type="presParOf" srcId="{DE36D10E-86CD-4C6D-B150-31E525EF527D}" destId="{EC08836C-94A7-4BA8-8980-7DDFB02483CB}" srcOrd="6" destOrd="0" presId="urn:microsoft.com/office/officeart/2005/8/layout/hList6"/>
    <dgm:cxn modelId="{C8953A68-D6A7-48F6-A322-4E36C0CC3BA0}" type="presOf" srcId="{596EEFE9-597F-4803-86D9-F944294FFF17}" destId="{EC08836C-94A7-4BA8-8980-7DDFB02483CB}" srcOrd="0" destOrd="0" presId="urn:microsoft.com/office/officeart/2005/8/layout/hList6"/>
    <dgm:cxn modelId="{44586BEF-A4F6-44C6-8CA7-739D05EF8DDA}" type="presOf" srcId="{F32DF69E-EB1B-45A1-B287-05553BCBC961}" destId="{EC08836C-94A7-4BA8-8980-7DDFB02483CB}" srcOrd="0" destOrd="1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1266805" cy="5733415"/>
        <a:chOff x="0" y="0"/>
        <a:chExt cx="11266805" cy="5733415"/>
      </a:xfrm>
    </dsp:grpSpPr>
    <dsp:sp modelId="{59E8ACA1-F6CD-4305-8E84-F80CD676165B}">
      <dsp:nvSpPr>
        <dsp:cNvPr id="3" name="Скругленный прямоугольник 2"/>
        <dsp:cNvSpPr/>
      </dsp:nvSpPr>
      <dsp:spPr bwMode="white">
        <a:xfrm>
          <a:off x="0" y="0"/>
          <a:ext cx="11266805" cy="27301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/>
            <a:t> </a:t>
          </a:r>
          <a:endParaRPr lang="zh-CN" altLang="en-US" sz="200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Changing of t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he role 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and significance</a:t>
          </a: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of institutions in the socio-cultural sphere </a:t>
          </a:r>
          <a:r>
            <a:rPr lang="en-GB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</a:t>
          </a: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 age of high technologies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GB" altLang="zh-CN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They </a:t>
          </a:r>
          <a:r>
            <a:rPr lang="ru-RU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perform the functions of 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c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ultural and educational services to the population.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GB" altLang="zh-CN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GB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They </a:t>
          </a:r>
          <a:r>
            <a:rPr lang="en-GB" alt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perform the role of 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regional </a:t>
          </a:r>
          <a:r>
            <a:rPr lang="ru-RU" altLang="en-US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educational and scientific centers.</a:t>
          </a:r>
          <a:endParaRPr lang="zh-CN" altLang="en-US" sz="2000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alt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3. They are developed as</a:t>
          </a:r>
          <a:r>
            <a:rPr lang="en-GB" altLang="ru-RU" sz="20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tourist centers.</a:t>
          </a:r>
          <a:endParaRPr lang="en-GB" altLang="ru-RU" sz="2000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</dsp:txBody>
      <dsp:txXfrm>
        <a:off x="0" y="0"/>
        <a:ext cx="11266805" cy="2730198"/>
      </dsp:txXfrm>
    </dsp:sp>
    <dsp:sp modelId="{7D3926AE-D279-4284-8D3C-73162E8460EB}">
      <dsp:nvSpPr>
        <dsp:cNvPr id="4" name="Скругленный прямоугольник 3"/>
        <dsp:cNvSpPr/>
      </dsp:nvSpPr>
      <dsp:spPr bwMode="white">
        <a:xfrm>
          <a:off x="273020" y="273020"/>
          <a:ext cx="2253361" cy="2184158"/>
        </a:xfrm>
        <a:prstGeom prst="roundRect">
          <a:avLst>
            <a:gd name="adj" fmla="val 10000"/>
          </a:avLst>
        </a:prstGeom>
        <a:blipFill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5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273020" y="273020"/>
        <a:ext cx="2253361" cy="2184158"/>
      </dsp:txXfrm>
    </dsp:sp>
    <dsp:sp modelId="{D7042EFD-CCE5-4CA8-A3F3-419686917197}">
      <dsp:nvSpPr>
        <dsp:cNvPr id="5" name="Скругленный прямоугольник 4"/>
        <dsp:cNvSpPr/>
      </dsp:nvSpPr>
      <dsp:spPr bwMode="white">
        <a:xfrm>
          <a:off x="0" y="3003217"/>
          <a:ext cx="11266805" cy="27301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>
            <a:hueOff val="-5040000"/>
            <a:satOff val="41176"/>
            <a:lumOff val="-6666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Tsaritsyno Museum-Reserve is a unique ensemble of architectural structures that reflect </a:t>
          </a:r>
          <a:r>
            <a:rPr lang="zh-CN" altLang="en-US" sz="2000" b="1" i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the history and culture of Moscow of the XVIII–XIX centuries the study of which has great educational and educational value.</a:t>
          </a:r>
          <a:endParaRPr lang="zh-CN" altLang="en-US" sz="2000" b="1" i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03217"/>
        <a:ext cx="11266805" cy="2730198"/>
      </dsp:txXfrm>
    </dsp:sp>
    <dsp:sp modelId="{496928D0-279A-404C-9494-F9AEFF1DA841}">
      <dsp:nvSpPr>
        <dsp:cNvPr id="6" name="Скругленный прямоугольник 5"/>
        <dsp:cNvSpPr/>
      </dsp:nvSpPr>
      <dsp:spPr bwMode="white">
        <a:xfrm>
          <a:off x="273020" y="3276237"/>
          <a:ext cx="2253361" cy="2184158"/>
        </a:xfrm>
        <a:prstGeom prst="roundRect">
          <a:avLst>
            <a:gd name="adj" fmla="val 10000"/>
          </a:avLst>
        </a:prstGeom>
        <a:blipFill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5">
            <a:tint val="50000"/>
            <a:hueOff val="-5460000"/>
            <a:satOff val="32941"/>
            <a:lumOff val="-391"/>
            <a:alpha val="100000"/>
          </a:schemeClr>
        </a:fillRef>
        <a:effectRef idx="0">
          <a:scrgbClr r="0" g="0" b="0"/>
        </a:effectRef>
        <a:fontRef idx="minor"/>
      </dsp:style>
      <dsp:txXfrm>
        <a:off x="273020" y="3276237"/>
        <a:ext cx="2253361" cy="2184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0194290" cy="5418455"/>
        <a:chOff x="0" y="0"/>
        <a:chExt cx="10194290" cy="5418455"/>
      </a:xfrm>
    </dsp:grpSpPr>
    <dsp:sp modelId="{E561ED5B-86C5-4F33-9AFB-CF29287F5ADA}">
      <dsp:nvSpPr>
        <dsp:cNvPr id="3" name="Блок-схема: ручное управление 2"/>
        <dsp:cNvSpPr/>
      </dsp:nvSpPr>
      <dsp:spPr bwMode="white">
        <a:xfrm rot="-5400000">
          <a:off x="-613331" y="1005242"/>
          <a:ext cx="3214282" cy="1474233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101600" tIns="0" rIns="101600" bIns="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1940s </a:t>
          </a:r>
          <a:r>
            <a:rPr lang="en-GB" altLang="ru-RU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-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1950s </a:t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reconstruction projects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</dsp:txBody>
      <dsp:txXfrm rot="-5400000">
        <a:off x="-613331" y="1005242"/>
        <a:ext cx="3214282" cy="1474233"/>
      </dsp:txXfrm>
    </dsp:sp>
    <dsp:sp modelId="{CB90536C-45AA-4FBE-BCAF-99890DDD97C8}">
      <dsp:nvSpPr>
        <dsp:cNvPr id="4" name="Блок-схема: ручное управление 3"/>
        <dsp:cNvSpPr/>
      </dsp:nvSpPr>
      <dsp:spPr bwMode="white">
        <a:xfrm rot="-5400000">
          <a:off x="1251627" y="662829"/>
          <a:ext cx="3131759" cy="2117229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101600" tIns="0" rIns="101600" bIns="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1979 </a:t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the status of a monument of landscape art</a:t>
          </a:r>
          <a:r>
            <a:rPr lang="ru-RU" altLang="en-US">
              <a:sym typeface="+mn-ea"/>
            </a:rPr>
            <a:t> </a:t>
          </a:r>
          <a:endParaRPr lang="zh-CN" altLang="en-US"/>
        </a:p>
      </dsp:txBody>
      <dsp:txXfrm rot="-5400000">
        <a:off x="1251627" y="662829"/>
        <a:ext cx="3131759" cy="2117229"/>
      </dsp:txXfrm>
    </dsp:sp>
    <dsp:sp modelId="{35A89FA7-451D-44F0-A02E-1277ECD1BBE6}">
      <dsp:nvSpPr>
        <dsp:cNvPr id="5" name="Блок-схема: ручное управление 4"/>
        <dsp:cNvSpPr/>
      </dsp:nvSpPr>
      <dsp:spPr bwMode="white">
        <a:xfrm rot="-5400000">
          <a:off x="3399724" y="384736"/>
          <a:ext cx="3110139" cy="2486585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101600" tIns="0" rIns="101600" bIns="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 </a:t>
          </a:r>
          <a:r>
            <a:rPr lang="zh-CN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1984</a:t>
          </a:r>
          <a:r>
            <a:rPr lang="ru-RU" altLang="zh-CN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altLang="zh-CN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the State Museum of Decorative and Applied Arts of the Peoples of the USSR </a:t>
          </a:r>
          <a:endParaRPr lang="zh-CN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399724" y="384736"/>
        <a:ext cx="3110139" cy="2486585"/>
      </dsp:txXfrm>
    </dsp:sp>
    <dsp:sp modelId="{EC08836C-94A7-4BA8-8980-7DDFB02483CB}">
      <dsp:nvSpPr>
        <dsp:cNvPr id="6" name="Блок-схема: ручное управление 5"/>
        <dsp:cNvSpPr/>
      </dsp:nvSpPr>
      <dsp:spPr bwMode="white">
        <a:xfrm rot="-5400000">
          <a:off x="6125765" y="36111"/>
          <a:ext cx="3174944" cy="3183944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101600" tIns="0" rIns="101600" bIns="0" anchor="t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>
              <a:sym typeface="+mn-ea"/>
            </a:rPr>
            <a:t>     </a:t>
          </a:r>
          <a:r>
            <a:rPr lang="ru-RU" altLang="en-US">
              <a:sym typeface="+mn-ea"/>
            </a:rPr>
            <a:t> </a:t>
          </a: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1992 </a:t>
          </a:r>
          <a:endParaRPr lang="ru-RU" altLang="en-US" b="1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rPr>
            <a:t> the Tsaritsyno State Historical, Architectural, Art and Landscape Museum-Reserve</a:t>
          </a:r>
          <a:endParaRPr lang="ru-RU" altLang="en-U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  <a:sym typeface="+mn-ea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altLang="en-US"/>
        </a:p>
      </dsp:txBody>
      <dsp:txXfrm rot="-5400000">
        <a:off x="6125765" y="36111"/>
        <a:ext cx="3174944" cy="3183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type="flowChartManualOperation" r:blip="" rot="-90">
              <dgm:adjLst/>
            </dgm:shape>
          </dgm:if>
          <dgm:else name="Name6">
            <dgm:shape xmlns:r="http://schemas.openxmlformats.org/officeDocument/2006/relationships" type="flowChartManualOperation" r:blip="" rot="90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49210-681E-402C-A399-F15FF917F3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99EAC-233A-481F-95FA-DEB85A03E22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.png"/><Relationship Id="rId7" Type="http://schemas.openxmlformats.org/officeDocument/2006/relationships/image" Target="../media/image20.jpeg"/><Relationship Id="rId6" Type="http://schemas.openxmlformats.org/officeDocument/2006/relationships/image" Target="../media/image2.jpe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  <a:alpha val="60000"/>
              </a:schemeClr>
            </a:gs>
            <a:gs pos="0">
              <a:srgbClr val="DABE6A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мещающее содержимое 7" descr="Park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3050" y="140970"/>
            <a:ext cx="8543290" cy="48012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345" name="Freeform: Shap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16340" y="140970"/>
            <a:ext cx="3295650" cy="2747010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5" y="702945"/>
            <a:ext cx="1623695" cy="16236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251950" y="3981450"/>
            <a:ext cx="2695575" cy="1151890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ru-RU" b="1">
                <a:solidFill>
                  <a:schemeClr val="tx1"/>
                </a:solidFill>
              </a:rPr>
              <a:t>Peformer:</a:t>
            </a:r>
            <a:endParaRPr lang="en-GB" altLang="ru-RU" b="1">
              <a:solidFill>
                <a:schemeClr val="tx1"/>
              </a:solidFill>
            </a:endParaRPr>
          </a:p>
          <a:p>
            <a:pPr algn="ctr"/>
            <a:r>
              <a:rPr lang="en-GB" altLang="ru-RU" b="1">
                <a:solidFill>
                  <a:schemeClr val="tx1"/>
                </a:solidFill>
              </a:rPr>
              <a:t>Pryskalina Pouline</a:t>
            </a:r>
            <a:endParaRPr lang="en-GB" altLang="ru-RU" b="1">
              <a:solidFill>
                <a:schemeClr val="tx1"/>
              </a:solidFill>
            </a:endParaRPr>
          </a:p>
          <a:p>
            <a:pPr algn="ctr"/>
            <a:r>
              <a:rPr lang="en-GB" altLang="ru-RU" b="1">
                <a:solidFill>
                  <a:schemeClr val="tx1"/>
                </a:solidFill>
              </a:rPr>
              <a:t>Class 8N </a:t>
            </a:r>
            <a:endParaRPr lang="en-GB" altLang="ru-RU" b="1">
              <a:solidFill>
                <a:schemeClr val="tx1"/>
              </a:solidFill>
            </a:endParaRPr>
          </a:p>
          <a:p>
            <a:pPr algn="ctr"/>
            <a:endParaRPr lang="en-GB" altLang="ru-RU" b="1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51950" y="5391785"/>
            <a:ext cx="2695575" cy="1104900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ru-RU" b="1">
                <a:solidFill>
                  <a:schemeClr val="tx1"/>
                </a:solidFill>
              </a:rPr>
              <a:t>Superviser:</a:t>
            </a:r>
            <a:endParaRPr lang="en-GB" altLang="ru-RU" b="1">
              <a:solidFill>
                <a:schemeClr val="tx1"/>
              </a:solidFill>
            </a:endParaRPr>
          </a:p>
          <a:p>
            <a:pPr algn="ctr"/>
            <a:r>
              <a:rPr lang="en-GB" altLang="ru-RU" b="1">
                <a:solidFill>
                  <a:schemeClr val="tx1"/>
                </a:solidFill>
              </a:rPr>
              <a:t>Lozneva Natalia</a:t>
            </a:r>
            <a:endParaRPr lang="en-GB" altLang="ru-RU" b="1">
              <a:solidFill>
                <a:schemeClr val="tx1"/>
              </a:solidFill>
            </a:endParaRPr>
          </a:p>
          <a:p>
            <a:pPr algn="ctr"/>
            <a:r>
              <a:rPr lang="en-GB" altLang="ru-RU" b="1">
                <a:solidFill>
                  <a:schemeClr val="tx1"/>
                </a:solidFill>
              </a:rPr>
              <a:t>Teacher of English</a:t>
            </a:r>
            <a:endParaRPr lang="en-GB" altLang="ru-RU" b="1">
              <a:solidFill>
                <a:schemeClr val="tx1"/>
              </a:soli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944745" y="3244850"/>
            <a:ext cx="23025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b="1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anklin Gothic Heavy" panose="020B0903020102020204" charset="0"/>
                <a:ea typeface="+mj-ea"/>
                <a:cs typeface="Franklin Gothic Heavy" panose="020B0903020102020204" charset="0"/>
                <a:sym typeface="+mn-ea"/>
              </a:rPr>
              <a:t>Tsaritsyno -my love!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68680" y="5047615"/>
            <a:ext cx="733044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GB" altLang="ru-RU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Tsaritsyno - my love!</a:t>
            </a:r>
            <a:endParaRPr lang="en-GB" altLang="ru-RU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E2BC8C">
                <a:alpha val="100000"/>
              </a:srgbClr>
            </a:gs>
            <a:gs pos="0">
              <a:srgbClr val="DABE6A"/>
            </a:gs>
            <a:gs pos="51000">
              <a:srgbClr val="E2BC8C">
                <a:alpha val="100000"/>
              </a:srgb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9200" y="120015"/>
            <a:ext cx="7914005" cy="1325880"/>
          </a:xfrm>
        </p:spPr>
        <p:txBody>
          <a:bodyPr>
            <a:normAutofit/>
          </a:bodyPr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40-s to these days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Изображение 4" descr="IMG_25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14650" y="1232535"/>
            <a:ext cx="5857240" cy="4393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Текстовое поле 99"/>
          <p:cNvSpPr txBox="1"/>
          <p:nvPr/>
        </p:nvSpPr>
        <p:spPr>
          <a:xfrm>
            <a:off x="2196465" y="5918200"/>
            <a:ext cx="102304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The Great Patriotic War left its mark on the park</a:t>
            </a:r>
            <a:r>
              <a:rPr lang="ru-RU" altLang="en-US" sz="24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altLang="en-US" sz="2400" b="1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Рисунок 4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3505"/>
            <a:ext cx="1342390" cy="134239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Заголовок 2"/>
          <p:cNvSpPr/>
          <p:nvPr>
            <p:ph type="title"/>
          </p:nvPr>
        </p:nvSpPr>
        <p:spPr>
          <a:xfrm>
            <a:off x="1398905" y="118745"/>
            <a:ext cx="5551805" cy="1325880"/>
          </a:xfrm>
        </p:spPr>
        <p:txBody>
          <a:bodyPr>
            <a:normAutofit fontScale="90000"/>
          </a:bodyPr>
          <a:p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Tsaritsyno 19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40-1950</a:t>
            </a:r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br>
              <a:rPr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/>
          </a:p>
        </p:txBody>
      </p:sp>
      <p:pic>
        <p:nvPicPr>
          <p:cNvPr id="109" name="Замещающее содержимое 10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3835" y="866140"/>
            <a:ext cx="4308475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Замещающее содержимое 10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4660" y="866140"/>
            <a:ext cx="5628005" cy="4526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530" y="0"/>
            <a:ext cx="1303020" cy="13030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4742180" y="5779135"/>
            <a:ext cx="72129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rchival photographs from private collections. 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23060" y="247015"/>
            <a:ext cx="6216650" cy="1325880"/>
          </a:xfrm>
        </p:spPr>
        <p:txBody>
          <a:bodyPr>
            <a:normAutofit/>
          </a:bodyPr>
          <a:p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Tsaritsyno </a:t>
            </a:r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</a:t>
            </a:r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1970 -1990s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6" name="Замещающее содержимое 10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839710" y="109220"/>
            <a:ext cx="4180840" cy="3331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Замещающее содержимое 106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39710" y="3344545"/>
            <a:ext cx="4297045" cy="3447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144145" y="1604010"/>
            <a:ext cx="7367270" cy="518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3060" cy="16230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" name="Стрелка вправо 11"/>
          <p:cNvSpPr/>
          <p:nvPr/>
        </p:nvSpPr>
        <p:spPr>
          <a:xfrm>
            <a:off x="51435" y="1475740"/>
            <a:ext cx="12140565" cy="83058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ru-RU"/>
              <a:t>PastPast</a:t>
            </a:r>
            <a:endParaRPr lang="en-GB" altLang="ru-RU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489710" y="262890"/>
          <a:ext cx="1019429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6" name="Рисунок 4"/>
          <p:cNvPicPr>
            <a:picLocks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6685" cy="14166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2658110" y="4943475"/>
            <a:ext cx="6633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From the </a:t>
            </a:r>
            <a:r>
              <a:rPr lang="en-GB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whim of the Empress</a:t>
            </a:r>
            <a:r>
              <a:rPr lang="en-GB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the 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State Historical, Architectural, Art and Landscape Museum-Reserve</a:t>
            </a:r>
            <a:b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/>
          </a:p>
        </p:txBody>
      </p:sp>
      <p:pic>
        <p:nvPicPr>
          <p:cNvPr id="108" name="Изображение 107"/>
          <p:cNvPicPr/>
          <p:nvPr/>
        </p:nvPicPr>
        <p:blipFill>
          <a:blip r:embed="rId7"/>
          <a:stretch>
            <a:fillRect/>
          </a:stretch>
        </p:blipFill>
        <p:spPr>
          <a:xfrm>
            <a:off x="51435" y="3592830"/>
            <a:ext cx="2993390" cy="3168015"/>
          </a:xfrm>
          <a:prstGeom prst="rect">
            <a:avLst/>
          </a:prstGeom>
          <a:noFill/>
          <a:ln w="9525">
            <a:noFill/>
          </a:ln>
          <a:effectLst>
            <a:softEdge rad="635000"/>
          </a:effectLst>
        </p:spPr>
      </p:pic>
      <p:pic>
        <p:nvPicPr>
          <p:cNvPr id="9" name="Замещающее содержимое 7" descr="Park"/>
          <p:cNvPicPr>
            <a:picLocks noChangeAspect="1"/>
          </p:cNvPicPr>
          <p:nvPr>
            <p:ph sz="half" idx="2"/>
          </p:nvPr>
        </p:nvPicPr>
        <p:blipFill>
          <a:blip r:embed="rId8"/>
          <a:srcRect l="12005" t="-2869" r="13626"/>
          <a:stretch>
            <a:fillRect/>
          </a:stretch>
        </p:blipFill>
        <p:spPr>
          <a:xfrm>
            <a:off x="8418830" y="3373120"/>
            <a:ext cx="3675380" cy="33877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Текстовое поле 12"/>
          <p:cNvSpPr txBox="1"/>
          <p:nvPr/>
        </p:nvSpPr>
        <p:spPr>
          <a:xfrm>
            <a:off x="192405" y="1706880"/>
            <a:ext cx="1092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GB" altLang="ru-RU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endParaRPr lang="en-GB" alt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10795000" y="1706880"/>
            <a:ext cx="851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GB" altLang="ru-RU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endParaRPr lang="en-GB" altLang="ru-RU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049270" y="3689985"/>
            <a:ext cx="485013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ru-RU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 50 year long road</a:t>
            </a:r>
            <a:endParaRPr lang="ru-RU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6" name="Рисунок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0955" cy="12909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5367655" y="2757170"/>
            <a:ext cx="65347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museum-reserve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is a kind of open—air museum, which, in addition to expositions, includes </a:t>
            </a:r>
            <a:r>
              <a:rPr lang="ru-RU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architectural, historical and natural monuments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important for preserving the historical, cultural and natural heritage of a country or region. 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24205" y="5599430"/>
            <a:ext cx="45212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 i="1"/>
              <a:t>Mikhailovskoye Museum-Reserve</a:t>
            </a:r>
            <a:endParaRPr lang="ru-RU" altLang="en-US" b="1" i="1"/>
          </a:p>
        </p:txBody>
      </p:sp>
      <p:sp>
        <p:nvSpPr>
          <p:cNvPr id="7" name="Заголовок 6"/>
          <p:cNvSpPr/>
          <p:nvPr>
            <p:ph type="title"/>
          </p:nvPr>
        </p:nvSpPr>
        <p:spPr>
          <a:xfrm>
            <a:off x="1386840" y="207010"/>
            <a:ext cx="10515600" cy="1325563"/>
          </a:xfrm>
        </p:spPr>
        <p:txBody>
          <a:bodyPr>
            <a:normAutofit fontScale="90000"/>
          </a:bodyPr>
          <a:p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Museum, reserve,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useum-</a:t>
            </a:r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eserve</a:t>
            </a:r>
            <a:endParaRPr lang="ru-RU" altLang="en-US"/>
          </a:p>
        </p:txBody>
      </p:sp>
      <p:pic>
        <p:nvPicPr>
          <p:cNvPr id="100" name="Замещающее содержимое 9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8915" y="1742440"/>
            <a:ext cx="4874260" cy="3736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DABE6A"/>
            </a:gs>
            <a:gs pos="67000">
              <a:schemeClr val="bg1">
                <a:lumMod val="85000"/>
              </a:schemeClr>
            </a:gs>
            <a:gs pos="100000">
              <a:srgbClr val="846C21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" name="Таблица 1"/>
          <p:cNvGraphicFramePr/>
          <p:nvPr/>
        </p:nvGraphicFramePr>
        <p:xfrm>
          <a:off x="6096000" y="1599121"/>
          <a:ext cx="0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</a:tblGrid>
              <a:tr h="574675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park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 Reserve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Museum-Reserve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 is defined in federal legislation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activity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4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budget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0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protection of ecological, historical and cultural objects of the state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1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protection of rare species of animals and plants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 for people to visit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/>
          <p:nvPr/>
        </p:nvGraphicFramePr>
        <p:xfrm>
          <a:off x="6096000" y="1599121"/>
          <a:ext cx="0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</a:tblGrid>
              <a:tr h="574675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park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 Reserve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Museum-Reserve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 is defined in federal legislation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activity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4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budget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0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protection of ecological, historical and cultural objects of the state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1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protection of rare species of animals and plants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 for people to visit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/>
          <p:nvPr/>
        </p:nvGraphicFramePr>
        <p:xfrm>
          <a:off x="1107440" y="2113915"/>
          <a:ext cx="10419080" cy="46253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319780"/>
                <a:gridCol w="2594610"/>
                <a:gridCol w="2141220"/>
                <a:gridCol w="2363470"/>
              </a:tblGrid>
              <a:tr h="55753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park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 Reserve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Museum-Reserve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5797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 is defined in federal legislation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3943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activity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4273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budget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9067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protection of ecological, historical and cultural objects of the state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GB" alt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GB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GB" alt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GB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6508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protection of rare species of animals and plants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6813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 for people to visit</a:t>
                      </a:r>
                      <a:endParaRPr lang="en-US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en-US" sz="4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40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  <p:pic>
        <p:nvPicPr>
          <p:cNvPr id="16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"/>
            <a:ext cx="1591945" cy="15919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1683385" y="153670"/>
            <a:ext cx="18897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GB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endParaRPr lang="en-GB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status</a:t>
            </a:r>
            <a:endParaRPr lang="en-GB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2"/>
          <a:srcRect l="10832" t="8804" r="6989" b="11813"/>
          <a:stretch>
            <a:fillRect/>
          </a:stretch>
        </p:blipFill>
        <p:spPr>
          <a:xfrm>
            <a:off x="6985000" y="984250"/>
            <a:ext cx="2137410" cy="1123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4441190" y="984250"/>
            <a:ext cx="2506345" cy="1123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Замещающее содержимое 7" descr="Park"/>
          <p:cNvPicPr>
            <a:picLocks noChangeAspect="1"/>
          </p:cNvPicPr>
          <p:nvPr/>
        </p:nvPicPr>
        <p:blipFill>
          <a:blip r:embed="rId4"/>
          <a:srcRect l="24001" b="36302"/>
          <a:stretch>
            <a:fillRect/>
          </a:stretch>
        </p:blipFill>
        <p:spPr>
          <a:xfrm>
            <a:off x="9159875" y="972820"/>
            <a:ext cx="2366645" cy="10763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8" name="Скос 7"/>
          <p:cNvSpPr/>
          <p:nvPr/>
        </p:nvSpPr>
        <p:spPr>
          <a:xfrm rot="420000">
            <a:off x="4251960" y="1494155"/>
            <a:ext cx="6322695" cy="5151755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Скос 6"/>
          <p:cNvSpPr/>
          <p:nvPr/>
        </p:nvSpPr>
        <p:spPr>
          <a:xfrm>
            <a:off x="207645" y="1621790"/>
            <a:ext cx="3250565" cy="3343910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 rot="420000">
            <a:off x="4471035" y="1560195"/>
            <a:ext cx="5692775" cy="4600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60705" y="1856105"/>
            <a:ext cx="2824480" cy="2704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" y="-1270"/>
            <a:ext cx="1374775" cy="13747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3"/>
          <p:cNvSpPr/>
          <p:nvPr>
            <p:ph type="title"/>
          </p:nvPr>
        </p:nvSpPr>
        <p:spPr>
          <a:xfrm>
            <a:off x="1835150" y="98425"/>
            <a:ext cx="8895715" cy="1325880"/>
          </a:xfrm>
        </p:spPr>
        <p:txBody>
          <a:bodyPr/>
          <a:p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More evidence</a:t>
            </a:r>
            <a:endParaRPr lang="en-GB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60705" y="1916430"/>
            <a:ext cx="254000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20.02.1995 N 176 Об утверждении Перечня объектов исторического и культурного наследия федерального (общероссийского) значения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 rot="420000">
            <a:off x="4624705" y="1697990"/>
            <a:ext cx="5826760" cy="4061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историко-культурный         Кремль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 - заповедник "Московский Кремль"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исторический               Красная пл., 1/2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(музейный комплекс)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художественный          Андропова пр., 39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историко-архитектурный и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природно-ландшафтный музей - заповедник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"Коломенское"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осударственный                             Дольская ул., 1</a:t>
            </a:r>
            <a:endParaRPr lang="ru-RU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историко-архитектурный и ландшафтный</a:t>
            </a:r>
            <a:endParaRPr lang="ru-RU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- заповедник "Царицыно"</a:t>
            </a:r>
            <a:endParaRPr lang="ru-RU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1350" y="4358640"/>
            <a:ext cx="547306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 rot="180000">
            <a:off x="582930" y="1199515"/>
            <a:ext cx="4019550" cy="5431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3060" cy="16230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Текстовое поле 3"/>
          <p:cNvSpPr txBox="1"/>
          <p:nvPr/>
        </p:nvSpPr>
        <p:spPr>
          <a:xfrm rot="240000">
            <a:off x="615315" y="1317625"/>
            <a:ext cx="3952875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/>
              <a:t>Приказ Минкультуры России от 10.10.2022 </a:t>
            </a:r>
            <a:r>
              <a:rPr lang="ru-RU" altLang="en-US"/>
              <a:t>N 1886 "</a:t>
            </a:r>
            <a:r>
              <a:rPr lang="ru-RU" altLang="en-US" b="1"/>
              <a:t>О включении выявленных объектов культурного наследия в единый государственный реестр </a:t>
            </a:r>
            <a:r>
              <a:rPr lang="ru-RU" altLang="en-US"/>
              <a:t>объектов культурного наследия (памятников истории и культуры) народов Российской Федерации в качестве объектов культурного наследия федерального значения </a:t>
            </a:r>
            <a:r>
              <a:rPr lang="ru-RU" altLang="en-US" b="1"/>
              <a:t>в составе объекта культурного наследия федерального значения "Ансамбль усадьбы Царицыно", конец XVII - </a:t>
            </a:r>
            <a:r>
              <a:rPr lang="ru-RU" altLang="en-US"/>
              <a:t>начало XIX вв. (г. Москва, Дольская ул., д. 1, д. 1, стр. 2, 3, 4, 5, 6, 7, 13, 16, 17, д. 2, стр. 1) и утверждении границ их территории" (Зарегистрировано в Минюсте России 21.11.2022 N 71035)</a:t>
            </a:r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 rot="240000">
            <a:off x="4697730" y="1212850"/>
            <a:ext cx="3582670" cy="5195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ru-RU" altLang="en-US"/>
              <a:t>О</a:t>
            </a:r>
            <a:endParaRPr lang="ru-RU" altLang="en-US"/>
          </a:p>
          <a:p>
            <a:pPr algn="l"/>
            <a:endParaRPr lang="ru-RU" altLang="en-US" sz="1600">
              <a:solidFill>
                <a:schemeClr val="tx1"/>
              </a:solidFill>
            </a:endParaRPr>
          </a:p>
          <a:p>
            <a:pPr algn="l"/>
            <a:endParaRPr lang="ru-RU" altLang="en-US" sz="1600">
              <a:solidFill>
                <a:schemeClr val="tx1"/>
              </a:solidFill>
            </a:endParaRPr>
          </a:p>
          <a:p>
            <a:pPr algn="l"/>
            <a:r>
              <a:rPr lang="ru-RU" altLang="en-US" sz="1600">
                <a:solidFill>
                  <a:schemeClr val="tx1"/>
                </a:solidFill>
              </a:rPr>
              <a:t>Об утверждениОб утверждении границы территории </a:t>
            </a:r>
            <a:r>
              <a:rPr lang="ru-RU" altLang="en-US" sz="1600" b="1">
                <a:solidFill>
                  <a:schemeClr val="tx1"/>
                </a:solidFill>
              </a:rPr>
              <a:t>объекта культурного наследия </a:t>
            </a:r>
            <a:r>
              <a:rPr lang="ru-RU" altLang="en-US" sz="1600">
                <a:solidFill>
                  <a:schemeClr val="tx1"/>
                </a:solidFill>
              </a:rPr>
              <a:t>(памятника садово-паркового искусства) регионального значения</a:t>
            </a:r>
            <a:r>
              <a:rPr lang="ru-RU" altLang="en-US" sz="1600" b="1">
                <a:solidFill>
                  <a:schemeClr val="tx1"/>
                </a:solidFill>
              </a:rPr>
              <a:t> «Усадьба „Царицыно“,</a:t>
            </a:r>
            <a:r>
              <a:rPr lang="ru-RU" altLang="en-US" sz="1600">
                <a:solidFill>
                  <a:schemeClr val="tx1"/>
                </a:solidFill>
              </a:rPr>
              <a:t> границы охранной зоны объекта культурного наследия федерального значения „Ансамбль усадьбы Царицыно, XVIII в.“, режимов использования земель и градостроительных регламентов в границах ее территории»</a:t>
            </a:r>
            <a:r>
              <a:rPr lang="ru-RU" altLang="en-US"/>
              <a:t>и градостроительных регламентов в границах ее территории»</a:t>
            </a:r>
            <a:endParaRPr lang="ru-RU" altLang="en-US"/>
          </a:p>
        </p:txBody>
      </p:sp>
      <p:sp>
        <p:nvSpPr>
          <p:cNvPr id="2" name="Заголовок 1"/>
          <p:cNvSpPr/>
          <p:nvPr>
            <p:ph type="title"/>
          </p:nvPr>
        </p:nvSpPr>
        <p:spPr>
          <a:xfrm rot="240000">
            <a:off x="4922520" y="1271905"/>
            <a:ext cx="3475355" cy="1325880"/>
          </a:xfrm>
        </p:spPr>
        <p:txBody>
          <a:bodyPr>
            <a:normAutofit/>
          </a:bodyPr>
          <a:p>
            <a:r>
              <a:rPr lang="en-US" sz="1400" b="1">
                <a:latin typeface="Times New Roman" panose="02020603050405020304" pitchFamily="18" charset="0"/>
                <a:sym typeface="+mn-ea"/>
              </a:rPr>
              <a:t>Постановление Правительства Москвы</a:t>
            </a:r>
            <a:br>
              <a:rPr lang="en-US" sz="1400" b="1">
                <a:latin typeface="Times New Roman" panose="02020603050405020304" pitchFamily="18" charset="0"/>
                <a:sym typeface="+mn-ea"/>
              </a:rPr>
            </a:br>
            <a:r>
              <a:rPr lang="ru-RU" altLang="en-US" sz="1400" b="1">
                <a:latin typeface="Times New Roman" panose="02020603050405020304" pitchFamily="18" charset="0"/>
                <a:sym typeface="+mn-ea"/>
              </a:rPr>
              <a:t>  </a:t>
            </a:r>
            <a:r>
              <a:rPr lang="en-US" sz="1400" b="1">
                <a:latin typeface="Times New Roman" panose="02020603050405020304" pitchFamily="18" charset="0"/>
                <a:sym typeface="+mn-ea"/>
              </a:rPr>
              <a:t>№ 63-ПП от 18 </a:t>
            </a:r>
            <a:r>
              <a:rPr lang="ru-RU" altLang="en-US" sz="1400" b="1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1400" b="1">
                <a:latin typeface="Times New Roman" panose="02020603050405020304" pitchFamily="18" charset="0"/>
                <a:sym typeface="+mn-ea"/>
              </a:rPr>
              <a:t>февраля 2014 года</a:t>
            </a:r>
            <a:endParaRPr lang="ru-RU" altLang="en-US" sz="1400"/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idx="1"/>
          </p:nvPr>
        </p:nvPicPr>
        <p:blipFill>
          <a:blip r:embed="rId2"/>
          <a:srcRect l="32222" t="19621" r="33617" b="5373"/>
          <a:stretch>
            <a:fillRect/>
          </a:stretch>
        </p:blipFill>
        <p:spPr>
          <a:xfrm rot="300000">
            <a:off x="8343265" y="1103630"/>
            <a:ext cx="3746500" cy="51276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6" name="Рисунок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" y="2540"/>
            <a:ext cx="1574800" cy="1574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/>
          <p:nvPr>
            <p:ph type="title"/>
          </p:nvPr>
        </p:nvSpPr>
        <p:spPr>
          <a:xfrm>
            <a:off x="1489710" y="127000"/>
            <a:ext cx="10515600" cy="1325563"/>
          </a:xfrm>
        </p:spPr>
        <p:txBody>
          <a:bodyPr>
            <a:normAutofit/>
          </a:bodyPr>
          <a:p>
            <a:r>
              <a:rPr lang="ru-RU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Specially protected objects under the patronage of the state</a:t>
            </a:r>
            <a:endParaRPr lang="ru-RU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" y="1650187"/>
            <a:ext cx="4086049" cy="2771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1649730"/>
            <a:ext cx="4258310" cy="277177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26390" y="4502785"/>
            <a:ext cx="3790315" cy="583565"/>
          </a:xfrm>
          <a:prstGeom prst="rect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none" rtlCol="0" anchor="t">
            <a:spAutoFit/>
          </a:bodyPr>
          <a:p>
            <a:pPr algn="l"/>
            <a:r>
              <a:rPr lang="en-US" sz="3200" b="1" dirty="0">
                <a:sym typeface="+mn-ea"/>
              </a:rPr>
              <a:t>First  Cavalry Building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7747000" y="4502785"/>
            <a:ext cx="4284980" cy="583565"/>
          </a:xfrm>
          <a:prstGeom prst="rect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none" rtlCol="0" anchor="t">
            <a:spAutoFit/>
          </a:bodyPr>
          <a:p>
            <a:pPr algn="l"/>
            <a:r>
              <a:rPr lang="en-GB" altLang="en-US" sz="3200" b="1" dirty="0">
                <a:sym typeface="+mn-ea"/>
              </a:rPr>
              <a:t>Second</a:t>
            </a:r>
            <a:r>
              <a:rPr lang="en-US" sz="3200" b="1" dirty="0">
                <a:sym typeface="+mn-ea"/>
              </a:rPr>
              <a:t>  Cavalry Building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3937000" y="6102350"/>
            <a:ext cx="5107940" cy="583565"/>
          </a:xfrm>
          <a:prstGeom prst="rect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none" rtlCol="0" anchor="t">
            <a:spAutoFit/>
          </a:bodyPr>
          <a:p>
            <a:pPr algn="l"/>
            <a:r>
              <a:rPr lang="en-GB" sz="3200" b="1" dirty="0">
                <a:sym typeface="+mn-ea"/>
              </a:rPr>
              <a:t>The Church Life-Giving Spring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Рисунок 1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6275" y="1649730"/>
            <a:ext cx="3106420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6" name="Рисунок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76530"/>
            <a:ext cx="1649095" cy="1649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/>
          <p:nvPr>
            <p:ph type="title"/>
          </p:nvPr>
        </p:nvSpPr>
        <p:spPr>
          <a:xfrm>
            <a:off x="4431665" y="102870"/>
            <a:ext cx="3329305" cy="1325880"/>
          </a:xfrm>
        </p:spPr>
        <p:txBody>
          <a:bodyPr>
            <a:normAutofit/>
          </a:bodyPr>
          <a:p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GB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786255" y="1245870"/>
            <a:ext cx="95815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We hope that we have achieved the goal of our work, reviewed the history of the Tsaritsyno Museum-Reserve, explained the meaning of its name and convinced our listeners. </a:t>
            </a:r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hat Tsaritsyno  is not just a recreation park, but an object of national heritage, protected by the state for future generations, so that they can better understand the history of our beloved Homeland</a:t>
            </a:r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Замещающее содержимое 9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22675" y="2860675"/>
            <a:ext cx="4806950" cy="377825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DABE6A"/>
            </a:gs>
            <a:gs pos="57000">
              <a:schemeClr val="bg1">
                <a:lumMod val="85000"/>
              </a:schemeClr>
            </a:gs>
            <a:gs pos="100000">
              <a:srgbClr val="846C21">
                <a:alpha val="100000"/>
              </a:srgbClr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2109470" y="147320"/>
            <a:ext cx="9374505" cy="847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Practical significance of the work</a:t>
            </a:r>
            <a:endParaRPr lang="ru-RU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" y="256"/>
            <a:ext cx="1282100" cy="1282100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2" name="Диаграмма 1"/>
          <p:cNvGraphicFramePr/>
          <p:nvPr/>
        </p:nvGraphicFramePr>
        <p:xfrm>
          <a:off x="472440" y="995045"/>
          <a:ext cx="11266805" cy="573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6" name="Рисунок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660" cy="17246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/>
          <p:nvPr>
            <p:ph type="title"/>
          </p:nvPr>
        </p:nvSpPr>
        <p:spPr>
          <a:xfrm>
            <a:off x="2424430" y="1523365"/>
            <a:ext cx="6837680" cy="1325880"/>
          </a:xfrm>
        </p:spPr>
        <p:txBody>
          <a:bodyPr>
            <a:normAutofit fontScale="90000"/>
          </a:bodyPr>
          <a:p>
            <a:r>
              <a:rPr lang="en-GB" altLang="ru-RU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Thank you for your     </a:t>
            </a:r>
            <a:br>
              <a:rPr lang="en-GB" altLang="ru-RU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GB" altLang="ru-RU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attention!</a:t>
            </a:r>
            <a:endParaRPr lang="en-GB" altLang="ru-RU" sz="6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92000">
              <a:srgbClr val="ECD48D">
                <a:alpha val="100000"/>
              </a:srgbClr>
            </a:gs>
            <a:gs pos="74000">
              <a:schemeClr val="bg1">
                <a:lumMod val="8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Рисунок 4"/>
          <p:cNvPicPr>
            <a:picLocks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" y="4445"/>
            <a:ext cx="1427480" cy="142748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4" name="Заголовок 1"/>
          <p:cNvSpPr txBox="1"/>
          <p:nvPr/>
        </p:nvSpPr>
        <p:spPr>
          <a:xfrm>
            <a:off x="1515110" y="139065"/>
            <a:ext cx="5085080" cy="847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survey</a:t>
            </a:r>
            <a:endParaRPr lang="en-GB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Замещающее содержимое 5"/>
          <p:cNvGraphicFramePr/>
          <p:nvPr>
            <p:ph sz="half" idx="2"/>
          </p:nvPr>
        </p:nvGraphicFramePr>
        <p:xfrm>
          <a:off x="1315720" y="1238250"/>
          <a:ext cx="10347960" cy="542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92000">
              <a:srgbClr val="ECD48D">
                <a:alpha val="100000"/>
              </a:srgbClr>
            </a:gs>
            <a:gs pos="74000">
              <a:schemeClr val="bg1">
                <a:lumMod val="8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4" name="Прямоугольник 13"/>
          <p:cNvSpPr/>
          <p:nvPr/>
        </p:nvSpPr>
        <p:spPr>
          <a:xfrm>
            <a:off x="96520" y="1609725"/>
            <a:ext cx="3931920" cy="3030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altLang="zh-CN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ost schoolchildren lack information about</a:t>
            </a:r>
            <a:r>
              <a:rPr lang="en-GB" altLang="zh-CN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GB" altLang="zh-CN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history of the park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do not have a clear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idea of what its official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name means. 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"/>
            <a:ext cx="1593215" cy="15932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1"/>
          <p:cNvSpPr txBox="1"/>
          <p:nvPr/>
        </p:nvSpPr>
        <p:spPr>
          <a:xfrm>
            <a:off x="3029585" y="16510"/>
            <a:ext cx="5085080" cy="847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methodology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1705" y="2016760"/>
            <a:ext cx="3941445" cy="2607310"/>
          </a:xfrm>
          <a:prstGeom prst="rect">
            <a:avLst/>
          </a:prstGeom>
          <a:solidFill>
            <a:srgbClr val="83A78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altLang="zh-CN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istorical sites of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Tsaritsyno Park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their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background</a:t>
            </a:r>
            <a:endParaRPr lang="ru-RU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96520" y="864235"/>
            <a:ext cx="11856720" cy="1152525"/>
          </a:xfrm>
          <a:prstGeom prst="rightArrow">
            <a:avLst/>
          </a:prstGeom>
          <a:solidFill>
            <a:srgbClr val="D96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GB" sz="28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Problem</a:t>
            </a:r>
            <a:endParaRPr lang="en-GB" altLang="en-US" sz="2800" b="1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481705" y="1125220"/>
            <a:ext cx="8471535" cy="117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GB" altLang="zh-CN" sz="28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Object</a:t>
            </a:r>
            <a:endParaRPr lang="en-GB" altLang="zh-CN" sz="2800" b="1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20435" y="2499995"/>
            <a:ext cx="3873500" cy="2517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origin and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meaning of its 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modern name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6021070" y="1437005"/>
            <a:ext cx="6082665" cy="13970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GB" altLang="zh-CN" sz="28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</a:t>
            </a:r>
            <a:r>
              <a:rPr lang="en-GB" sz="28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07705" y="2711450"/>
            <a:ext cx="3046095" cy="2409825"/>
          </a:xfrm>
          <a:prstGeom prst="rect">
            <a:avLst/>
          </a:prstGeom>
          <a:solidFill>
            <a:srgbClr val="83A78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i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Tourist brochure </a:t>
            </a:r>
            <a:endParaRPr lang="en-GB" sz="2400" b="1" i="1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i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“A Visit to Tsaritsyno”</a:t>
            </a:r>
            <a:endParaRPr lang="ru-RU" altLang="en-US" sz="2400" i="1"/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264160" y="5382260"/>
            <a:ext cx="11929110" cy="1438910"/>
          </a:xfrm>
          <a:prstGeom prst="leftRightArrow">
            <a:avLst/>
          </a:prstGeom>
          <a:solidFill>
            <a:srgbClr val="D96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altLang="en-US"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</a:t>
            </a:r>
            <a:r>
              <a:rPr lang="en-GB"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easearch methods</a:t>
            </a:r>
            <a:r>
              <a:rPr lang="ru-RU" altLang="en-GB"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ru-RU" altLang="en-GB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GB" sz="2000" b="1" i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historical method, theoretical analysis of literature, questionnaire, survey, induction, analysis of the data obtained</a:t>
            </a:r>
            <a:endParaRPr lang="ru-RU" altLang="en-US" sz="2000" i="1"/>
          </a:p>
        </p:txBody>
      </p:sp>
      <p:sp>
        <p:nvSpPr>
          <p:cNvPr id="6" name="Стрелка вправо 5"/>
          <p:cNvSpPr/>
          <p:nvPr/>
        </p:nvSpPr>
        <p:spPr>
          <a:xfrm>
            <a:off x="8307705" y="1757680"/>
            <a:ext cx="3737610" cy="130873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GB" sz="28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Final product</a:t>
            </a:r>
            <a:r>
              <a:rPr lang="en-GB" sz="28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DED8C6">
                <a:alpha val="100000"/>
              </a:srgbClr>
            </a:gs>
            <a:gs pos="100000">
              <a:srgbClr val="FECF40">
                <a:alpha val="100000"/>
              </a:srgbClr>
            </a:gs>
            <a:gs pos="1000">
              <a:srgbClr val="E3D7B3">
                <a:alpha val="100000"/>
              </a:srgbClr>
            </a:gs>
            <a:gs pos="39000">
              <a:srgbClr val="FECF40"/>
            </a:gs>
            <a:gs pos="7000">
              <a:srgbClr val="ECD48D">
                <a:alpha val="100000"/>
              </a:srgbClr>
            </a:gs>
            <a:gs pos="71000">
              <a:schemeClr val="bg1">
                <a:lumMod val="85000"/>
                <a:alpha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4" name="Замещающее содержимое 13" descr="Царицно вход"/>
          <p:cNvPicPr>
            <a:picLocks noChangeAspect="1"/>
          </p:cNvPicPr>
          <p:nvPr>
            <p:ph sz="half" idx="1"/>
          </p:nvPr>
        </p:nvPicPr>
        <p:blipFill>
          <a:blip r:embed="rId1"/>
          <a:srcRect r="54991"/>
          <a:stretch>
            <a:fillRect/>
          </a:stretch>
        </p:blipFill>
        <p:spPr>
          <a:xfrm>
            <a:off x="83820" y="112395"/>
            <a:ext cx="2265045" cy="35991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06955" y="1352550"/>
            <a:ext cx="8749665" cy="146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evidence confirming that Tsaritsyno is a museum-reserve</a:t>
            </a:r>
            <a:r>
              <a:rPr lang="ru-RU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t</a:t>
            </a:r>
            <a:r>
              <a:rPr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zh-CN" altLang="en-US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introduce our classmates to the history and</a:t>
            </a:r>
            <a:r>
              <a:rPr lang="en-GB" altLang="zh-CN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evelopment of Tsaritsyno Park as a cultural</a:t>
            </a:r>
            <a:r>
              <a:rPr lang="ru-RU" altLang="zh-CN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zh-CN" sz="3200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heritage</a:t>
            </a:r>
            <a:r>
              <a:rPr lang="en-GB" altLang="zh-CN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zh-CN" b="1" i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zh-CN" b="1" i="1">
              <a:solidFill>
                <a:schemeClr val="tx1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" name="Прямое соединение 4"/>
          <p:cNvCxnSpPr/>
          <p:nvPr/>
        </p:nvCxnSpPr>
        <p:spPr>
          <a:xfrm>
            <a:off x="7922895" y="3245485"/>
            <a:ext cx="35560" cy="888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ое соединение 5"/>
          <p:cNvCxnSpPr/>
          <p:nvPr/>
        </p:nvCxnSpPr>
        <p:spPr>
          <a:xfrm flipV="1">
            <a:off x="2350135" y="3237230"/>
            <a:ext cx="8778240" cy="3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ое соединение 6"/>
          <p:cNvCxnSpPr/>
          <p:nvPr/>
        </p:nvCxnSpPr>
        <p:spPr>
          <a:xfrm>
            <a:off x="2350135" y="3252470"/>
            <a:ext cx="4445" cy="662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ое соединение 8"/>
          <p:cNvCxnSpPr/>
          <p:nvPr/>
        </p:nvCxnSpPr>
        <p:spPr>
          <a:xfrm>
            <a:off x="11211560" y="3220085"/>
            <a:ext cx="1270" cy="695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18135" y="3891915"/>
            <a:ext cx="3104515" cy="2001520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conduct a survey among our classmates and find out if they know the exact name of Tsaritsyno Park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41180" y="3891915"/>
            <a:ext cx="2597150" cy="1652270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issue a tourist brochure </a:t>
            </a:r>
            <a:r>
              <a:rPr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“A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Visit to Tsaritsyno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62045" y="3891915"/>
            <a:ext cx="2697480" cy="1670050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study literature connected with the topic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2229485" y="267970"/>
            <a:ext cx="94976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main aim </a:t>
            </a:r>
            <a:r>
              <a:rPr lang="en-GB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objectives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the</a:t>
            </a:r>
            <a:r>
              <a:rPr lang="en-GB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project</a:t>
            </a:r>
            <a:endParaRPr lang="ru-RU" altLang="en-US" sz="3600"/>
          </a:p>
        </p:txBody>
      </p:sp>
      <p:pic>
        <p:nvPicPr>
          <p:cNvPr id="16" name="Рисунок 4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905" y="58420"/>
            <a:ext cx="1395095" cy="1395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551930" y="3891915"/>
            <a:ext cx="2697480" cy="1670050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zh-CN" altLang="en-US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efine what a museum-reserve is and highlight its distinctive features</a:t>
            </a:r>
            <a:endParaRPr lang="zh-CN" altLang="en-US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3" name="Прямое соединение 2"/>
          <p:cNvCxnSpPr/>
          <p:nvPr/>
        </p:nvCxnSpPr>
        <p:spPr>
          <a:xfrm>
            <a:off x="4928870" y="3252470"/>
            <a:ext cx="4445" cy="662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ое соединение 7"/>
          <p:cNvCxnSpPr/>
          <p:nvPr/>
        </p:nvCxnSpPr>
        <p:spPr>
          <a:xfrm>
            <a:off x="6671945" y="2813050"/>
            <a:ext cx="13335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02" name="Замещающее содержимое 1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99720" y="230505"/>
            <a:ext cx="8790305" cy="662749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303020" cy="13030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Изображение 12"/>
          <p:cNvPicPr/>
          <p:nvPr/>
        </p:nvPicPr>
        <p:blipFill>
          <a:blip r:embed="rId3"/>
          <a:srcRect l="13978" t="7470" r="12408" b="6376"/>
          <a:stretch>
            <a:fillRect/>
          </a:stretch>
        </p:blipFill>
        <p:spPr>
          <a:xfrm>
            <a:off x="6884670" y="3912235"/>
            <a:ext cx="2435225" cy="2609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40000" y="121920"/>
            <a:ext cx="6320155" cy="1325880"/>
          </a:xfrm>
        </p:spPr>
        <p:txBody>
          <a:bodyPr>
            <a:normAutofit fontScale="90000"/>
          </a:bodyPr>
          <a:p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</a:rPr>
              <a:t>From the origins to present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Замещающее содержимое 102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178290" y="60325"/>
            <a:ext cx="2929255" cy="375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" descr="IMG_256"/>
          <p:cNvPicPr>
            <a:picLocks noChangeAspect="1"/>
          </p:cNvPicPr>
          <p:nvPr/>
        </p:nvPicPr>
        <p:blipFill>
          <a:blip r:embed="rId5"/>
          <a:srcRect b="7810"/>
          <a:stretch>
            <a:fillRect/>
          </a:stretch>
        </p:blipFill>
        <p:spPr>
          <a:xfrm>
            <a:off x="9570720" y="539115"/>
            <a:ext cx="2144395" cy="2961005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/>
            <a:lightRig rig="threePt" dir="t"/>
          </a:scene3d>
          <a:sp3d prstMaterial="flat"/>
        </p:spPr>
      </p:pic>
      <p:pic>
        <p:nvPicPr>
          <p:cNvPr id="12" name="Замещающее содержимое 7"/>
          <p:cNvPicPr/>
          <p:nvPr/>
        </p:nvPicPr>
        <p:blipFill>
          <a:blip r:embed="rId6"/>
          <a:srcRect r="42654"/>
          <a:stretch>
            <a:fillRect/>
          </a:stretch>
        </p:blipFill>
        <p:spPr>
          <a:xfrm>
            <a:off x="7114540" y="4171950"/>
            <a:ext cx="1975485" cy="2089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3"/>
          <a:srcRect l="13978" t="7470" r="12408" b="6376"/>
          <a:stretch>
            <a:fillRect/>
          </a:stretch>
        </p:blipFill>
        <p:spPr>
          <a:xfrm>
            <a:off x="9610725" y="3986530"/>
            <a:ext cx="2353310" cy="2650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7"/>
          <a:stretch>
            <a:fillRect/>
          </a:stretch>
        </p:blipFill>
        <p:spPr>
          <a:xfrm>
            <a:off x="10057765" y="4402455"/>
            <a:ext cx="1459865" cy="1818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17245" y="146685"/>
            <a:ext cx="6652260" cy="1085850"/>
          </a:xfrm>
        </p:spPr>
        <p:txBody>
          <a:bodyPr>
            <a:normAutofit fontScale="90000"/>
          </a:bodyPr>
          <a:p>
            <a:r>
              <a:rPr lang="en-US" b="1">
                <a:latin typeface="Times New Roman" panose="02020603050405020304" pitchFamily="18" charset="0"/>
                <a:sym typeface="+mn-ea"/>
              </a:rPr>
              <a:t>Tsaritsyno in the 19</a:t>
            </a:r>
            <a:r>
              <a:rPr lang="en-US" b="1" baseline="30000">
                <a:latin typeface="Times New Roman" panose="02020603050405020304" pitchFamily="18" charset="0"/>
                <a:sym typeface="+mn-ea"/>
              </a:rPr>
              <a:t>th</a:t>
            </a:r>
            <a:r>
              <a:rPr lang="en-US" b="1">
                <a:latin typeface="Times New Roman" panose="02020603050405020304" pitchFamily="18" charset="0"/>
                <a:sym typeface="+mn-ea"/>
              </a:rPr>
              <a:t> century</a:t>
            </a:r>
            <a:br>
              <a:rPr lang="ru-RU" altLang="en-US"/>
            </a:br>
            <a:endParaRPr lang="ru-RU" altLang="en-US"/>
          </a:p>
        </p:txBody>
      </p:sp>
      <p:pic>
        <p:nvPicPr>
          <p:cNvPr id="5" name="Изображение 1" descr="Царицыно 19 век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34315" y="1280795"/>
            <a:ext cx="5964555" cy="42957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Изображение 1" descr="IMG_25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3610" y="1120140"/>
            <a:ext cx="6084570" cy="419735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8" name="Текстовое поле 7"/>
          <p:cNvSpPr txBox="1"/>
          <p:nvPr/>
        </p:nvSpPr>
        <p:spPr>
          <a:xfrm>
            <a:off x="1337310" y="65944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GB" altLang="en-US" sz="2400" b="1">
                <a:latin typeface="Times New Roman" panose="02020603050405020304" pitchFamily="18" charset="0"/>
                <a:ea typeface="SimSun" panose="02010600030101010101" pitchFamily="2" charset="-122"/>
              </a:rPr>
              <a:t>A centre of</a:t>
            </a:r>
            <a:r>
              <a:rPr lang="en-US" sz="2400" b="1">
                <a:latin typeface="Times New Roman" panose="02020603050405020304" pitchFamily="18" charset="0"/>
                <a:ea typeface="SimSun" panose="02010600030101010101" pitchFamily="2" charset="-122"/>
              </a:rPr>
              <a:t> walks and recreation. </a:t>
            </a:r>
            <a:endParaRPr lang="en-US" altLang="en-US" sz="24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172335" y="5659755"/>
            <a:ext cx="87166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latin typeface="Times New Roman" panose="02020603050405020304" pitchFamily="18" charset="0"/>
                <a:ea typeface="SimSun" panose="02010600030101010101" pitchFamily="2" charset="-122"/>
              </a:rPr>
              <a:t>It is favored by cultural figures: artists, composers, artists. By the end of the XIX century, it has become a prestigious suburban area. </a:t>
            </a:r>
            <a:endParaRPr lang="en-US" altLang="en-US" sz="24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80" y="38100"/>
            <a:ext cx="1303020" cy="130302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/>
          <p:nvPr>
            <p:ph type="title"/>
          </p:nvPr>
        </p:nvSpPr>
        <p:spPr>
          <a:xfrm>
            <a:off x="612775" y="2239645"/>
            <a:ext cx="5231130" cy="1325880"/>
          </a:xfrm>
        </p:spPr>
        <p:txBody>
          <a:bodyPr>
            <a:normAutofit fontScale="90000"/>
          </a:bodyPr>
          <a:p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beginning of changes</a:t>
            </a:r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GB" altLang="ru-RU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 museum</a:t>
            </a:r>
            <a:br>
              <a:rPr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4770" y="5546725"/>
            <a:ext cx="53955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GB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1927 -</a:t>
            </a:r>
            <a:r>
              <a:rPr lang="ru-RU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the Tsaritsyn Museum of History, Art and Local Lore </a:t>
            </a:r>
            <a:r>
              <a:rPr lang="en-GB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ru-RU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began work in the Third Cavalier Corps. </a:t>
            </a:r>
            <a:endParaRPr lang="ru-RU" alt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Замещающее содержимое 13" descr="Старое фото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843905" y="95250"/>
            <a:ext cx="4768215" cy="6668135"/>
          </a:xfrm>
          <a:prstGeom prst="rect">
            <a:avLst/>
          </a:prstGeom>
        </p:spPr>
      </p:pic>
      <p:pic>
        <p:nvPicPr>
          <p:cNvPr id="16" name="Рисунок 4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85"/>
            <a:ext cx="1684655" cy="168465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40"/>
            </a:gs>
            <a:gs pos="100000">
              <a:srgbClr val="ECD48D"/>
            </a:gs>
            <a:gs pos="47000">
              <a:srgbClr val="E3D7B3"/>
            </a:gs>
            <a:gs pos="83000">
              <a:schemeClr val="bg1">
                <a:lumMod val="85000"/>
                <a:alpha val="98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4150" y="67945"/>
            <a:ext cx="9145270" cy="1325880"/>
          </a:xfrm>
        </p:spPr>
        <p:txBody>
          <a:bodyPr>
            <a:normAutofit fontScale="90000"/>
          </a:bodyPr>
          <a:p>
            <a:r>
              <a:rPr lang="en-GB" altLang="ru-RU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"Leninsky Museum of Local Lore of the Horticultural District"</a:t>
            </a:r>
            <a:endParaRPr lang="en-GB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8"/>
          <p:cNvPicPr/>
          <p:nvPr/>
        </p:nvPicPr>
        <p:blipFill>
          <a:blip r:embed="rId1"/>
          <a:stretch>
            <a:fillRect/>
          </a:stretch>
        </p:blipFill>
        <p:spPr>
          <a:xfrm>
            <a:off x="525780" y="1393825"/>
            <a:ext cx="4829175" cy="3545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Текстовое поле 105"/>
          <p:cNvSpPr txBox="1"/>
          <p:nvPr/>
        </p:nvSpPr>
        <p:spPr>
          <a:xfrm>
            <a:off x="4344670" y="5484495"/>
            <a:ext cx="56172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28600"/>
            <a:r>
              <a:rPr lang="en-GB" altLang="en-US" sz="24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New </a:t>
            </a:r>
            <a:r>
              <a:rPr lang="en-US" sz="24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expositions </a:t>
            </a:r>
            <a:endParaRPr lang="en-GB" altLang="en-US" sz="2400" b="1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pic>
        <p:nvPicPr>
          <p:cNvPr id="16" name="Рисунок 4"/>
          <p:cNvPicPr>
            <a:picLocks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80" y="67945"/>
            <a:ext cx="1623060" cy="16230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1" name="Замещающее содержимое 100"/>
          <p:cNvPicPr>
            <a:picLocks noChangeAspect="1"/>
          </p:cNvPicPr>
          <p:nvPr>
            <p:ph sz="half" idx="1"/>
          </p:nvPr>
        </p:nvPicPr>
        <p:blipFill>
          <a:blip r:embed="rId3">
            <a:lum contrast="36000"/>
          </a:blip>
          <a:stretch>
            <a:fillRect/>
          </a:stretch>
        </p:blipFill>
        <p:spPr>
          <a:xfrm>
            <a:off x="6290310" y="1238250"/>
            <a:ext cx="5181600" cy="36633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5216</Words>
  <Application>WPS Presentation</Application>
  <PresentationFormat>Широкоэкранный</PresentationFormat>
  <Paragraphs>306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Franklin Gothic Heavy</vt:lpstr>
      <vt:lpstr>Times New Roman</vt:lpstr>
      <vt:lpstr>Calibri</vt:lpstr>
      <vt:lpstr>Microsoft YaHei</vt:lpstr>
      <vt:lpstr/>
      <vt:lpstr>Arial Unicode MS</vt:lpstr>
      <vt:lpstr>Calibri Light</vt:lpstr>
      <vt:lpstr>Liberation Mono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From the origins to present</vt:lpstr>
      <vt:lpstr>Tsaritsyno in the 19th century </vt:lpstr>
      <vt:lpstr>The beginning of changes. The first museum </vt:lpstr>
      <vt:lpstr>"Leninsky Museum of Local Lore of the Horticultural District"</vt:lpstr>
      <vt:lpstr>From the 40-s to these days</vt:lpstr>
      <vt:lpstr>Tsaritsyno 1940-1950s </vt:lpstr>
      <vt:lpstr>Tsaritsyno in 1970 -1990s</vt:lpstr>
      <vt:lpstr>PowerPoint 演示文稿</vt:lpstr>
      <vt:lpstr>Museum, reserve, museum-reserve</vt:lpstr>
      <vt:lpstr>PowerPoint 演示文稿</vt:lpstr>
      <vt:lpstr>More evidence</vt:lpstr>
      <vt:lpstr>Постановление Правительства Москвы   № 63-ПП от 18  февраля 2014 года</vt:lpstr>
      <vt:lpstr>Specially protected objects under the patronage of the state</vt:lpstr>
      <vt:lpstr>Conclusion</vt:lpstr>
      <vt:lpstr>Thank you for your            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ТЕМЫ</dc:title>
  <dc:creator>Булычева Наталья Владимировна</dc:creator>
  <cp:lastModifiedBy>Kingsoft Corporation</cp:lastModifiedBy>
  <cp:revision>68</cp:revision>
  <dcterms:created xsi:type="dcterms:W3CDTF">2022-04-06T11:02:00Z</dcterms:created>
  <dcterms:modified xsi:type="dcterms:W3CDTF">2023-01-20T02:30:36Z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E67E0026B7744265B3EBDD98942C7044</vt:lpwstr>
  </property>
  <property fmtid="{D5CDD505-2E9C-101B-9397-08002B2CF9AE}" pid="3" name="KSOProductBuildVer">
    <vt:lpwstr>1049-10.2.0.7587</vt:lpwstr>
  </property>
</Properties>
</file>