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305" r:id="rId2"/>
    <p:sldId id="279" r:id="rId3"/>
    <p:sldId id="280" r:id="rId4"/>
    <p:sldId id="281" r:id="rId5"/>
    <p:sldId id="284" r:id="rId6"/>
    <p:sldId id="304" r:id="rId7"/>
    <p:sldId id="283" r:id="rId8"/>
    <p:sldId id="285" r:id="rId9"/>
    <p:sldId id="286" r:id="rId10"/>
    <p:sldId id="287" r:id="rId11"/>
    <p:sldId id="288" r:id="rId12"/>
    <p:sldId id="256" r:id="rId13"/>
    <p:sldId id="262" r:id="rId14"/>
    <p:sldId id="291" r:id="rId15"/>
    <p:sldId id="260" r:id="rId16"/>
    <p:sldId id="261" r:id="rId17"/>
    <p:sldId id="259" r:id="rId18"/>
    <p:sldId id="290" r:id="rId19"/>
    <p:sldId id="292" r:id="rId20"/>
    <p:sldId id="267" r:id="rId21"/>
    <p:sldId id="294" r:id="rId22"/>
    <p:sldId id="268" r:id="rId23"/>
    <p:sldId id="269" r:id="rId24"/>
    <p:sldId id="270" r:id="rId25"/>
    <p:sldId id="275" r:id="rId26"/>
    <p:sldId id="295" r:id="rId27"/>
    <p:sldId id="297" r:id="rId28"/>
    <p:sldId id="298" r:id="rId29"/>
    <p:sldId id="276" r:id="rId30"/>
    <p:sldId id="303" r:id="rId31"/>
    <p:sldId id="277" r:id="rId32"/>
    <p:sldId id="299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8" autoAdjust="0"/>
    <p:restoredTop sz="93548" autoAdjust="0"/>
  </p:normalViewPr>
  <p:slideViewPr>
    <p:cSldViewPr>
      <p:cViewPr varScale="1">
        <p:scale>
          <a:sx n="76" d="100"/>
          <a:sy n="76" d="100"/>
        </p:scale>
        <p:origin x="172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68490-69F4-444C-9DC8-439F81CA6279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61D0E-58C1-47B5-B3CB-04DCBD06B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61D0E-58C1-47B5-B3CB-04DCBD06B2E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60B51-15E4-45F3-9449-A4272AD8E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69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b="1" dirty="0"/>
              <a:t>«Основные методы селекции растений, животных и микроорганизмов»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92064E-6E77-4E81-B1B7-6B0B59EAD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4572000"/>
            <a:ext cx="4343400" cy="1752600"/>
          </a:xfrm>
        </p:spPr>
        <p:txBody>
          <a:bodyPr>
            <a:normAutofit/>
          </a:bodyPr>
          <a:lstStyle/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Учитель биологии: Мещерякова Анна Владимировна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60F22-B5A4-4721-BDCB-700686A478AB}"/>
              </a:ext>
            </a:extLst>
          </p:cNvPr>
          <p:cNvSpPr txBox="1"/>
          <p:nvPr/>
        </p:nvSpPr>
        <p:spPr>
          <a:xfrm>
            <a:off x="1600200" y="205254"/>
            <a:ext cx="6375976" cy="1262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Балыксинская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9A5E0-2B9D-4B97-AFE5-0D0879591A9D}"/>
              </a:ext>
            </a:extLst>
          </p:cNvPr>
          <p:cNvSpPr txBox="1"/>
          <p:nvPr/>
        </p:nvSpPr>
        <p:spPr>
          <a:xfrm>
            <a:off x="3048000" y="3886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Биологии, 10 класс</a:t>
            </a:r>
          </a:p>
        </p:txBody>
      </p:sp>
    </p:spTree>
    <p:extLst>
      <p:ext uri="{BB962C8B-B14F-4D97-AF65-F5344CB8AC3E}">
        <p14:creationId xmlns:p14="http://schemas.microsoft.com/office/powerpoint/2010/main" val="426070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b="1" dirty="0"/>
              <a:t>Центры происхождения культурных растений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6019800"/>
          </a:xfrm>
        </p:spPr>
        <p:txBody>
          <a:bodyPr>
            <a:noAutofit/>
          </a:bodyPr>
          <a:lstStyle/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dirty="0"/>
              <a:t>Рис, сахарный тростник, цитрусовые, огурцы и др. (50% культурных растений).  </a:t>
            </a:r>
            <a:r>
              <a:rPr lang="ru-RU" sz="1600" b="1" u="sng" dirty="0">
                <a:solidFill>
                  <a:srgbClr val="FF0000"/>
                </a:solidFill>
              </a:rPr>
              <a:t>4. ЮЖНОАЗИАТСКИЙ (ИНДИЙСКИЙ)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dirty="0"/>
              <a:t>Соя, просо, гречиха, плодовые и овощные культуры – слива, вишня и др. (20% культурных растений). 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b="1" u="sng" dirty="0">
                <a:solidFill>
                  <a:srgbClr val="FF0000"/>
                </a:solidFill>
              </a:rPr>
              <a:t>5. ВОСТОЧНОАЗИАТСКИЙ (КИТАЙСКИЙ)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600" dirty="0"/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dirty="0"/>
              <a:t>Пшеница, рожь, бобовые культуры, лен, конопля, репа, чеснок, виноград и др. (14% культурных растений). </a:t>
            </a:r>
            <a:r>
              <a:rPr lang="ru-RU" sz="1600" b="1" u="sng" dirty="0">
                <a:solidFill>
                  <a:srgbClr val="FF0000"/>
                </a:solidFill>
              </a:rPr>
              <a:t>7. ЮГО-ЗАПАДНОАЗИАТСКИЙ  (СРЕДНЕАЗИАТСКИЙ+ПЕРЕДНЕАЗИАТСКИЙ) 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dirty="0"/>
              <a:t>Капуста, сахарная свекла, маслины, клевер (11% культурных растений). </a:t>
            </a:r>
            <a:r>
              <a:rPr lang="ru-RU" sz="1600" b="1" u="sng" dirty="0">
                <a:solidFill>
                  <a:srgbClr val="FF0000"/>
                </a:solidFill>
              </a:rPr>
              <a:t>6.СРЕДИЗЕМНОМОРСКИЙ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dirty="0"/>
              <a:t>Твердая пшеница, ячмень, кофейное дерево, бананы, сорго.</a:t>
            </a:r>
            <a:r>
              <a:rPr lang="ru-RU" sz="1600" b="1" dirty="0"/>
              <a:t> </a:t>
            </a:r>
            <a:r>
              <a:rPr lang="ru-RU" sz="1600" b="1" u="sng" dirty="0">
                <a:solidFill>
                  <a:srgbClr val="FF0000"/>
                </a:solidFill>
              </a:rPr>
              <a:t>3.АБЕССИНСКИЙ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dirty="0"/>
              <a:t>Кукуруза, какао, тыква, табак, хлопчатник. </a:t>
            </a:r>
            <a:r>
              <a:rPr lang="ru-RU" sz="1600" b="1" u="sng" dirty="0">
                <a:solidFill>
                  <a:srgbClr val="FF0000"/>
                </a:solidFill>
              </a:rPr>
              <a:t>2. ЦЕНТРАЛЬНОАМЕРИКАНСКИЙ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1600" dirty="0"/>
              <a:t>Картофель, ананас, хинное дерево </a:t>
            </a:r>
            <a:r>
              <a:rPr lang="ru-RU" sz="1600" b="1" u="sng" dirty="0">
                <a:solidFill>
                  <a:srgbClr val="FF0000"/>
                </a:solidFill>
              </a:rPr>
              <a:t>1. ЮЖНОАМЕРИКАНСКИЙ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400" dirty="0">
              <a:solidFill>
                <a:srgbClr val="FF0000"/>
              </a:solidFill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1400" dirty="0">
              <a:solidFill>
                <a:srgbClr val="FF0000"/>
              </a:solidFill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/>
              <a:t>Ответы</a:t>
            </a:r>
            <a:r>
              <a:rPr lang="ru-RU" sz="1400" dirty="0"/>
              <a:t>: 	1 -  4,	2 – 5,	3 – 7, 	4 – 6,	5 -  3, 	6 – 2,	7 – 1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/>
              <a:t>ОЦЕНИВАНИЕ</a:t>
            </a:r>
            <a:r>
              <a:rPr lang="ru-RU" sz="1400" dirty="0"/>
              <a:t>: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/>
              <a:t>0  ошибок </a:t>
            </a:r>
            <a:r>
              <a:rPr lang="ru-RU" sz="1400" dirty="0"/>
              <a:t>–</a:t>
            </a:r>
            <a:r>
              <a:rPr lang="ru-RU" sz="1400" b="1" dirty="0">
                <a:solidFill>
                  <a:srgbClr val="FF0000"/>
                </a:solidFill>
              </a:rPr>
              <a:t> 5;</a:t>
            </a:r>
            <a:r>
              <a:rPr lang="ru-RU" sz="1400" dirty="0"/>
              <a:t>		1-</a:t>
            </a:r>
            <a:r>
              <a:rPr lang="ru-RU" sz="1400" b="1" dirty="0"/>
              <a:t>2 ошибки </a:t>
            </a:r>
            <a:r>
              <a:rPr lang="ru-RU" sz="1400" dirty="0"/>
              <a:t>– </a:t>
            </a:r>
            <a:r>
              <a:rPr lang="ru-RU" sz="1400" dirty="0">
                <a:solidFill>
                  <a:srgbClr val="FF0000"/>
                </a:solidFill>
              </a:rPr>
              <a:t>4; </a:t>
            </a:r>
            <a:r>
              <a:rPr lang="ru-RU" sz="1400" dirty="0"/>
              <a:t>	</a:t>
            </a:r>
            <a:r>
              <a:rPr lang="ru-RU" sz="1400" b="1" dirty="0"/>
              <a:t> 3-4  ошибки </a:t>
            </a:r>
            <a:r>
              <a:rPr lang="ru-RU" sz="1400" dirty="0"/>
              <a:t>– </a:t>
            </a:r>
            <a:r>
              <a:rPr lang="ru-RU" sz="1400" b="1" dirty="0">
                <a:solidFill>
                  <a:srgbClr val="FF0000"/>
                </a:solidFill>
              </a:rPr>
              <a:t>3</a:t>
            </a:r>
            <a:r>
              <a:rPr lang="ru-RU" sz="1400" dirty="0"/>
              <a:t>;	</a:t>
            </a:r>
            <a:r>
              <a:rPr lang="ru-RU" sz="1400" b="1" dirty="0"/>
              <a:t>Более 4 ошибок </a:t>
            </a:r>
            <a:r>
              <a:rPr lang="ru-RU" sz="1400" dirty="0"/>
              <a:t>- </a:t>
            </a:r>
            <a:r>
              <a:rPr lang="ru-RU" sz="1400" b="1" dirty="0">
                <a:solidFill>
                  <a:srgbClr val="FF0000"/>
                </a:solidFill>
              </a:rPr>
              <a:t>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9600"/>
            <a:ext cx="8229600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200" dirty="0"/>
              <a:t>Одна из главных физиологических потребностей человека – это потребность в еде. По оценке ученых население Земли на июнь 2016г составило 7,3 </a:t>
            </a:r>
            <a:r>
              <a:rPr lang="ru-RU" sz="2200" dirty="0" err="1"/>
              <a:t>млрд</a:t>
            </a:r>
            <a:r>
              <a:rPr lang="ru-RU" sz="2200" dirty="0"/>
              <a:t> человек. Возникает вопрос: «Как обеспечить постоянно растущее население Земли продуктами питания?» Решением этой проблемы  занимается наука селекция, путем создания более высокопродуктивных пород животных и сортов растений.</a:t>
            </a:r>
          </a:p>
          <a:p>
            <a:pPr>
              <a:buNone/>
            </a:pPr>
            <a:r>
              <a:rPr lang="ru-RU" sz="2200" dirty="0"/>
              <a:t> </a:t>
            </a:r>
            <a:r>
              <a:rPr lang="ru-RU" sz="2200" b="1" dirty="0"/>
              <a:t>Цель нашего урока сформировать представление о методах селекции.</a:t>
            </a:r>
          </a:p>
        </p:txBody>
      </p:sp>
      <p:pic>
        <p:nvPicPr>
          <p:cNvPr id="2050" name="Picture 2" descr="C:\Users\Anna\Desktop\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90800"/>
            <a:ext cx="6629400" cy="397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урока: «Основные методы селекции растений, животных и микроорганизмов»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nna\Desktop\zdorovoe-pit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3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3657600" cy="715962"/>
          </a:xfrm>
        </p:spPr>
        <p:txBody>
          <a:bodyPr>
            <a:normAutofit/>
          </a:bodyPr>
          <a:lstStyle/>
          <a:p>
            <a:r>
              <a:rPr lang="ru-RU" sz="3200" b="1" dirty="0"/>
              <a:t>Массовый отбор</a:t>
            </a:r>
          </a:p>
        </p:txBody>
      </p:sp>
      <p:pic>
        <p:nvPicPr>
          <p:cNvPr id="1029" name="Picture 5" descr="C:\Users\Anna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777123" cy="2365471"/>
          </a:xfrm>
          <a:prstGeom prst="rect">
            <a:avLst/>
          </a:prstGeom>
          <a:noFill/>
        </p:spPr>
      </p:pic>
      <p:pic>
        <p:nvPicPr>
          <p:cNvPr id="1031" name="Picture 7" descr="Картинки по запросу фото рожь Вя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381250" cy="17907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" y="1219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44196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Таким способом был получен сорт ржи «Вятка»</a:t>
            </a:r>
          </a:p>
        </p:txBody>
      </p:sp>
      <p:pic>
        <p:nvPicPr>
          <p:cNvPr id="1026" name="Picture 2" descr="C:\Users\Anna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86200"/>
            <a:ext cx="4507345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8540" y="1219200"/>
            <a:ext cx="54254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Из потомства берут растения или </a:t>
            </a:r>
          </a:p>
          <a:p>
            <a:r>
              <a:rPr lang="ru-RU" sz="2400" b="1" dirty="0"/>
              <a:t>животных с нужными признаками и</a:t>
            </a:r>
          </a:p>
          <a:p>
            <a:r>
              <a:rPr lang="ru-RU" sz="2400" b="1" dirty="0"/>
              <a:t> снова скрещивают их между собой,</a:t>
            </a:r>
          </a:p>
          <a:p>
            <a:r>
              <a:rPr lang="ru-RU" sz="2400" b="1" dirty="0"/>
              <a:t> получая гибриды второго поколения.</a:t>
            </a:r>
          </a:p>
          <a:p>
            <a:r>
              <a:rPr lang="ru-RU" sz="2400" b="1" dirty="0"/>
              <a:t>Среди них опять производят массовый</a:t>
            </a:r>
          </a:p>
          <a:p>
            <a:r>
              <a:rPr lang="ru-RU" sz="2400" b="1" dirty="0"/>
              <a:t> отбор с нужными признаками и </a:t>
            </a:r>
            <a:r>
              <a:rPr lang="ru-RU" sz="2400" b="1" dirty="0" err="1"/>
              <a:t>т.д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Индивидуальный отбор</a:t>
            </a:r>
          </a:p>
        </p:txBody>
      </p:sp>
      <p:pic>
        <p:nvPicPr>
          <p:cNvPr id="2050" name="Picture 2" descr="C:\Users\Anna\Desktop\7517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877552" cy="3124199"/>
          </a:xfrm>
          <a:prstGeom prst="rect">
            <a:avLst/>
          </a:prstGeom>
          <a:noFill/>
        </p:spPr>
      </p:pic>
      <p:pic>
        <p:nvPicPr>
          <p:cNvPr id="2051" name="Picture 3" descr="C:\Users\Anna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142" y="1143000"/>
            <a:ext cx="4498258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24400"/>
            <a:ext cx="83504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При индивидуальном </a:t>
            </a:r>
          </a:p>
          <a:p>
            <a:r>
              <a:rPr lang="ru-RU" sz="2800" b="1"/>
              <a:t>отборе выбирают </a:t>
            </a:r>
            <a:r>
              <a:rPr lang="ru-RU" sz="2800" b="1" dirty="0"/>
              <a:t>отдельную </a:t>
            </a:r>
          </a:p>
          <a:p>
            <a:r>
              <a:rPr lang="ru-RU" sz="2800" b="1" dirty="0"/>
              <a:t>особь с интересующими </a:t>
            </a:r>
          </a:p>
          <a:p>
            <a:r>
              <a:rPr lang="ru-RU" sz="2800" b="1" dirty="0"/>
              <a:t>человека признаками и получают от нее потомство.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52400"/>
          <a:ext cx="8610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100">
                <a:tc rowSpan="2">
                  <a:txBody>
                    <a:bodyPr/>
                    <a:lstStyle/>
                    <a:p>
                      <a:endParaRPr lang="ru-RU" sz="2000" b="1" dirty="0"/>
                    </a:p>
                    <a:p>
                      <a:r>
                        <a:rPr lang="ru-RU" sz="2000" b="1" baseline="0" dirty="0"/>
                        <a:t>Формы искусственного отбора</a:t>
                      </a:r>
                      <a:endParaRPr lang="ru-RU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 селекции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растений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животных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r>
                        <a:rPr lang="ru-RU" sz="2000" b="1" dirty="0"/>
                        <a:t>Массовый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" y="4038600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А) Для перекрестноопыляющихся растений</a:t>
            </a:r>
          </a:p>
          <a:p>
            <a:endParaRPr lang="ru-RU" b="1" dirty="0"/>
          </a:p>
          <a:p>
            <a:r>
              <a:rPr lang="ru-RU" b="1" dirty="0"/>
              <a:t>Б) Для самоопыляющихся растений</a:t>
            </a:r>
          </a:p>
          <a:p>
            <a:endParaRPr lang="ru-RU" b="1" dirty="0"/>
          </a:p>
          <a:p>
            <a:r>
              <a:rPr lang="ru-RU" b="1" dirty="0"/>
              <a:t>В) Жесткий  отбор по хозяйственно- ценным признакам, выносливости, жирномолочности, яйценоскости, экстерьеру (совокупности внешних признаков)</a:t>
            </a:r>
          </a:p>
          <a:p>
            <a:endParaRPr lang="ru-RU" b="1" dirty="0"/>
          </a:p>
          <a:p>
            <a:r>
              <a:rPr lang="ru-RU" b="1" dirty="0"/>
              <a:t>Г) Применение ограничено т.к. большинство домашних животных дает небольшое количество потомков.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2296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Отбор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 селекции</a:t>
                      </a:r>
                      <a:endParaRPr lang="ru-RU" sz="1800" b="1" dirty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растений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животных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Массовый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А) Для перекрестноопыляющихся растений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 Г) Применение ограничено т.к. большинство домашних животных дает небольшое количество потомков.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Индивидуальный</a:t>
                      </a:r>
                      <a:endParaRPr lang="ru-RU" sz="1800" b="1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Б) Для самоопыляющихся растений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 В) Жесткий индивидуальный отбор по хозяйственно- ценным признакам, выносливости, жирномолочности, яйценоскости, экстерьеру (совокупности внешних признаков)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6740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0 ошибок -5;	1 ошибка – 4;	2 ошибки - 3;	3  ошибки – 2;</a:t>
            </a:r>
            <a:r>
              <a:rPr lang="ru-RU" dirty="0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 flipV="1">
            <a:off x="-3439730" y="2811063"/>
            <a:ext cx="6269859" cy="6095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0"/>
            <a:ext cx="9448800" cy="7010400"/>
          </a:xfrm>
        </p:spPr>
        <p:txBody>
          <a:bodyPr/>
          <a:lstStyle/>
          <a:p>
            <a:pPr lvl="8">
              <a:buNone/>
            </a:pPr>
            <a:r>
              <a:rPr lang="ru-RU" dirty="0"/>
              <a:t>  </a:t>
            </a:r>
            <a:r>
              <a:rPr lang="ru-RU" b="1" dirty="0"/>
              <a:t>                                                         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95600" y="-91040"/>
            <a:ext cx="3581400" cy="13959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Методы селекции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324100" y="3619500"/>
            <a:ext cx="4648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>
            <a:off x="304800" y="5867400"/>
            <a:ext cx="8610600" cy="990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Новые сорта растений, породы животных, штаммы микроорганизмов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81400" y="1429592"/>
            <a:ext cx="2209800" cy="32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Массовый отбор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1862515"/>
            <a:ext cx="22098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Индивидуальный отбор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400" y="2554383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Близкородственное скрещивание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05200" y="3200401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Скрещивание разных пород и сортов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81400" y="3925983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Межвидовая гибридизация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57600" y="4541653"/>
            <a:ext cx="1981200" cy="46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полиплоидия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10000" y="5062915"/>
            <a:ext cx="17526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Искусственный мутагенез</a:t>
            </a:r>
          </a:p>
        </p:txBody>
      </p:sp>
      <p:sp>
        <p:nvSpPr>
          <p:cNvPr id="27" name="Плюс 26"/>
          <p:cNvSpPr/>
          <p:nvPr/>
        </p:nvSpPr>
        <p:spPr>
          <a:xfrm>
            <a:off x="1905000" y="725583"/>
            <a:ext cx="533400" cy="5583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7467600" y="573183"/>
            <a:ext cx="533400" cy="5583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0" y="1752600"/>
            <a:ext cx="3581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86400" y="1676400"/>
            <a:ext cx="3657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0" y="2514600"/>
            <a:ext cx="3505200" cy="685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91200" y="2514600"/>
            <a:ext cx="3352802" cy="685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228600" y="3048000"/>
            <a:ext cx="3505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829300" y="3124200"/>
            <a:ext cx="33147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304800" y="3810000"/>
            <a:ext cx="3276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91200" y="3810000"/>
            <a:ext cx="3048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 flipV="1">
            <a:off x="304800" y="4419600"/>
            <a:ext cx="3200400" cy="697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791200" y="4419600"/>
            <a:ext cx="31623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1627184" y="3706816"/>
            <a:ext cx="784231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638800" y="4953000"/>
            <a:ext cx="3124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 flipV="1">
            <a:off x="381000" y="5715000"/>
            <a:ext cx="3429000" cy="761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6724329" y="4477073"/>
            <a:ext cx="762643" cy="323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1019225">
            <a:off x="47887" y="1201041"/>
            <a:ext cx="383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быстро вывести или улучшить сорт, повысить урожайность</a:t>
            </a:r>
          </a:p>
        </p:txBody>
      </p:sp>
      <p:sp>
        <p:nvSpPr>
          <p:cNvPr id="33" name="Прямоугольник 32"/>
          <p:cNvSpPr/>
          <p:nvPr/>
        </p:nvSpPr>
        <p:spPr>
          <a:xfrm rot="589111">
            <a:off x="5762527" y="1423978"/>
            <a:ext cx="335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Гетерозиготность</a:t>
            </a:r>
            <a:r>
              <a:rPr lang="ru-RU" dirty="0"/>
              <a:t>, модификации </a:t>
            </a:r>
          </a:p>
          <a:p>
            <a:r>
              <a:rPr lang="ru-RU" dirty="0"/>
              <a:t>снижают урожайность сорта</a:t>
            </a:r>
          </a:p>
        </p:txBody>
      </p:sp>
      <p:sp>
        <p:nvSpPr>
          <p:cNvPr id="35" name="Прямоугольник 34"/>
          <p:cNvSpPr/>
          <p:nvPr/>
        </p:nvSpPr>
        <p:spPr>
          <a:xfrm rot="20981924">
            <a:off x="-36243" y="2201323"/>
            <a:ext cx="380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Улучшение качеств через получение гомозиготного потомства </a:t>
            </a:r>
          </a:p>
        </p:txBody>
      </p:sp>
      <p:sp>
        <p:nvSpPr>
          <p:cNvPr id="37" name="Прямоугольник 36"/>
          <p:cNvSpPr/>
          <p:nvPr/>
        </p:nvSpPr>
        <p:spPr>
          <a:xfrm rot="685457">
            <a:off x="5897359" y="2162815"/>
            <a:ext cx="343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Можно  улучшить качество, но нельзя получить новый признак.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33" grpId="0" build="allAtOnce"/>
      <p:bldP spid="35" grpId="0" build="allAtOnce"/>
      <p:bldP spid="3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4600" y="381000"/>
            <a:ext cx="4267200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Гибридизация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0" y="1676400"/>
            <a:ext cx="3581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Близкородственная (инбридинг)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8200" y="1676400"/>
            <a:ext cx="3810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Неродственная (аутбридинг)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3124200"/>
            <a:ext cx="3810000" cy="3733800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dk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Близкородственное скрещивание (самоопыление у перекрестноопыляющихся растений, скрещивание между близкими родственниками у животных)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200" y="3200400"/>
            <a:ext cx="4038600" cy="3657600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dk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Внутривидовое (скрещивание отдаленных пород, сортов), межвидовое,</a:t>
            </a:r>
          </a:p>
          <a:p>
            <a:pPr algn="ctr"/>
            <a:r>
              <a:rPr lang="ru-RU" sz="2400" dirty="0"/>
              <a:t> межродовое скрещивание</a:t>
            </a:r>
          </a:p>
        </p:txBody>
      </p:sp>
      <p:sp>
        <p:nvSpPr>
          <p:cNvPr id="12" name="Стрелка вниз 11"/>
          <p:cNvSpPr/>
          <p:nvPr/>
        </p:nvSpPr>
        <p:spPr>
          <a:xfrm rot="2601878">
            <a:off x="2771168" y="1054901"/>
            <a:ext cx="484120" cy="701745"/>
          </a:xfrm>
          <a:prstGeom prst="downArrow">
            <a:avLst>
              <a:gd name="adj1" fmla="val 50000"/>
              <a:gd name="adj2" fmla="val 40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717796">
            <a:off x="6027454" y="1265848"/>
            <a:ext cx="685800" cy="412534"/>
          </a:xfrm>
          <a:prstGeom prst="rightArrow">
            <a:avLst>
              <a:gd name="adj1" fmla="val 50000"/>
              <a:gd name="adj2" fmla="val 52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57400" y="2590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00800" y="26670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6942"/>
            <a:ext cx="8229600" cy="501105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6200000" flipV="1">
            <a:off x="-3098958" y="2698893"/>
            <a:ext cx="6269859" cy="833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95600" y="-91040"/>
            <a:ext cx="3581400" cy="11578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Методы селекции</a:t>
            </a:r>
          </a:p>
        </p:txBody>
      </p:sp>
      <p:cxnSp>
        <p:nvCxnSpPr>
          <p:cNvPr id="6" name="Прямая соединительная линия 5"/>
          <p:cNvCxnSpPr>
            <a:stCxn id="5" idx="3"/>
          </p:cNvCxnSpPr>
          <p:nvPr/>
        </p:nvCxnSpPr>
        <p:spPr>
          <a:xfrm rot="5400000">
            <a:off x="2227659" y="3486547"/>
            <a:ext cx="4878388" cy="3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81400" y="1295400"/>
            <a:ext cx="2209800" cy="2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Массовый отбор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1752600"/>
            <a:ext cx="22098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Индивидуальный отбор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2514600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Близкородственное скрещивание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3145775"/>
            <a:ext cx="2362200" cy="66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Скрещивание разных пород и сортов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3925983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Межвидовая гибридизация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4541653"/>
            <a:ext cx="1981200" cy="46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полиплоидия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0" y="5062915"/>
            <a:ext cx="17526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Искусственный мутагенез</a:t>
            </a:r>
          </a:p>
        </p:txBody>
      </p:sp>
      <p:sp>
        <p:nvSpPr>
          <p:cNvPr id="14" name="Плюс 13"/>
          <p:cNvSpPr/>
          <p:nvPr/>
        </p:nvSpPr>
        <p:spPr>
          <a:xfrm>
            <a:off x="1219200" y="381000"/>
            <a:ext cx="533400" cy="5583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7467600" y="573183"/>
            <a:ext cx="533400" cy="5583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0" y="1600200"/>
            <a:ext cx="3581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7400" y="1600200"/>
            <a:ext cx="3276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0" y="2438400"/>
            <a:ext cx="3505200" cy="45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91200" y="2438400"/>
            <a:ext cx="3352800" cy="7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28600" y="3048000"/>
            <a:ext cx="34671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7400" y="3124200"/>
            <a:ext cx="3276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04800" y="3810000"/>
            <a:ext cx="3276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6900" y="3733800"/>
            <a:ext cx="34671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81000" y="4419600"/>
            <a:ext cx="32385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91200" y="4419600"/>
            <a:ext cx="3352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0" y="5029200"/>
            <a:ext cx="3657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15001" y="5029200"/>
            <a:ext cx="3428999" cy="990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923728" y="4553272"/>
            <a:ext cx="610243" cy="29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62601" y="5715001"/>
            <a:ext cx="3200399" cy="91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287609">
            <a:off x="34556" y="921492"/>
            <a:ext cx="355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быстро вывести или улучшить сорт, повысить урожайность</a:t>
            </a:r>
          </a:p>
        </p:txBody>
      </p:sp>
      <p:sp>
        <p:nvSpPr>
          <p:cNvPr id="31" name="TextBox 30"/>
          <p:cNvSpPr txBox="1"/>
          <p:nvPr/>
        </p:nvSpPr>
        <p:spPr>
          <a:xfrm rot="660848">
            <a:off x="5897633" y="1235258"/>
            <a:ext cx="342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Гетерозиготность</a:t>
            </a:r>
            <a:r>
              <a:rPr lang="ru-RU" dirty="0"/>
              <a:t>, модификации </a:t>
            </a:r>
          </a:p>
          <a:p>
            <a:r>
              <a:rPr lang="ru-RU" dirty="0"/>
              <a:t>снижают урожайность сорта</a:t>
            </a:r>
          </a:p>
        </p:txBody>
      </p:sp>
      <p:sp>
        <p:nvSpPr>
          <p:cNvPr id="48" name="Прямоугольник 47"/>
          <p:cNvSpPr/>
          <p:nvPr/>
        </p:nvSpPr>
        <p:spPr>
          <a:xfrm rot="21149006">
            <a:off x="25944" y="1922213"/>
            <a:ext cx="3800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Улучшение качеств через получение гомозиготного потомства </a:t>
            </a:r>
          </a:p>
        </p:txBody>
      </p:sp>
      <p:sp>
        <p:nvSpPr>
          <p:cNvPr id="49" name="Прямоугольник 48"/>
          <p:cNvSpPr/>
          <p:nvPr/>
        </p:nvSpPr>
        <p:spPr>
          <a:xfrm rot="769644">
            <a:off x="5818879" y="2136566"/>
            <a:ext cx="353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Можно  улучшить качество, но нельзя получить новый признак</a:t>
            </a:r>
            <a:endParaRPr lang="ru-RU" dirty="0"/>
          </a:p>
        </p:txBody>
      </p:sp>
      <p:sp>
        <p:nvSpPr>
          <p:cNvPr id="56" name="Блок-схема: извлечение 55"/>
          <p:cNvSpPr/>
          <p:nvPr/>
        </p:nvSpPr>
        <p:spPr>
          <a:xfrm flipH="1">
            <a:off x="1524000" y="5791200"/>
            <a:ext cx="6172200" cy="1066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 rot="21088872">
            <a:off x="-127940" y="2672993"/>
            <a:ext cx="424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Потомство с усиленным признаком (через повышение его </a:t>
            </a:r>
            <a:r>
              <a:rPr lang="ru-RU" dirty="0" err="1"/>
              <a:t>гомозиготности</a:t>
            </a:r>
            <a:r>
              <a:rPr lang="ru-RU" dirty="0"/>
              <a:t>)</a:t>
            </a:r>
          </a:p>
        </p:txBody>
      </p:sp>
      <p:sp>
        <p:nvSpPr>
          <p:cNvPr id="72" name="Прямоугольник 71"/>
          <p:cNvSpPr/>
          <p:nvPr/>
        </p:nvSpPr>
        <p:spPr>
          <a:xfrm rot="754920">
            <a:off x="6037655" y="2887854"/>
            <a:ext cx="3123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Ухудшение других признаков </a:t>
            </a:r>
          </a:p>
          <a:p>
            <a:r>
              <a:rPr lang="ru-RU" dirty="0"/>
              <a:t>(</a:t>
            </a:r>
            <a:r>
              <a:rPr lang="ru-RU" dirty="0" err="1"/>
              <a:t>инбридная</a:t>
            </a:r>
            <a:r>
              <a:rPr lang="ru-RU" dirty="0"/>
              <a:t> депрессия)</a:t>
            </a:r>
          </a:p>
        </p:txBody>
      </p:sp>
      <p:sp>
        <p:nvSpPr>
          <p:cNvPr id="74" name="Прямоугольник 73"/>
          <p:cNvSpPr/>
          <p:nvPr/>
        </p:nvSpPr>
        <p:spPr>
          <a:xfrm rot="21090900">
            <a:off x="47890" y="3315640"/>
            <a:ext cx="369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Эффект гетерозиса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 имеет более крупные размеры, повышенную устойчивость, плодовитость </a:t>
            </a:r>
          </a:p>
        </p:txBody>
      </p:sp>
      <p:sp>
        <p:nvSpPr>
          <p:cNvPr id="75" name="TextBox 74"/>
          <p:cNvSpPr txBox="1"/>
          <p:nvPr/>
        </p:nvSpPr>
        <p:spPr>
          <a:xfrm rot="901788">
            <a:off x="5809426" y="3686456"/>
            <a:ext cx="383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   эффект гетерозиса затухает приобретенные качества теряются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24200" y="6211669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Новые сорта , породы 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штаммы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allAtOnce"/>
      <p:bldP spid="72" grpId="0" build="allAtOnce"/>
      <p:bldP spid="74" grpId="0" build="allAtOnce"/>
      <p:bldP spid="7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Кроссворд «Основные понятия селекции»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0" y="17907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900" b="1" dirty="0"/>
              <a:t>                                                    1</a:t>
            </a:r>
            <a:r>
              <a:rPr lang="ru-RU" sz="4900" dirty="0"/>
              <a:t>	</a:t>
            </a:r>
            <a:r>
              <a:rPr lang="ru-RU" sz="1600" dirty="0"/>
              <a:t>			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                                                                                                                                                        </a:t>
            </a:r>
          </a:p>
          <a:p>
            <a:endParaRPr lang="ru-RU" sz="1600" dirty="0"/>
          </a:p>
          <a:p>
            <a:endParaRPr lang="ru-RU" sz="1600" dirty="0"/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r>
              <a:rPr lang="ru-RU" sz="16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400" b="1" dirty="0"/>
              <a:t>3                  4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6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b="1" dirty="0"/>
              <a:t>                                                                                                               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6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4900" b="1" dirty="0"/>
          </a:p>
          <a:p>
            <a:pPr>
              <a:buNone/>
            </a:pPr>
            <a:r>
              <a:rPr lang="ru-RU" sz="6400" b="1" dirty="0"/>
              <a:t>                               2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6300" dirty="0"/>
          </a:p>
          <a:p>
            <a:endParaRPr lang="ru-RU" sz="6300" dirty="0"/>
          </a:p>
          <a:p>
            <a:pPr>
              <a:buNone/>
            </a:pPr>
            <a:r>
              <a:rPr lang="ru-RU" sz="11200" b="1" i="1" dirty="0">
                <a:latin typeface="Book Antiqua" pitchFamily="18" charset="0"/>
              </a:rPr>
              <a:t>1</a:t>
            </a:r>
            <a:r>
              <a:rPr lang="ru-RU" sz="12000" b="1" i="1" dirty="0">
                <a:latin typeface="Book Antiqua" pitchFamily="18" charset="0"/>
              </a:rPr>
              <a:t>. Как называется популяция растений искусственно созданная человеком? 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90800" y="1905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0" y="226218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26193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29765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3333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3690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90800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0800" y="44053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19425" y="1905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48050" y="1905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76675" y="1905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48050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77050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8425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9800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91175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62550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33925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05300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19425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76675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62175" y="4048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05300" y="3333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05300" y="44053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05300" y="29765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05300" y="26193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05300" y="3690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48050" y="3690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48050" y="3333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48050" y="29765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448050" y="26193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91175" y="3690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91175" y="3333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591175" y="44053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91175" y="4762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Внутривидовая гибридизация - скрещивание разных сортов растений и пород животных одного вида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24578" name="Picture 2" descr="C:\Users\Anna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1962150" cy="2333625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3200400" y="1524000"/>
            <a:ext cx="1066800" cy="838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 descr="C:\Users\Anna\Desktop\куры породы Плимутр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066800"/>
            <a:ext cx="3505200" cy="2628900"/>
          </a:xfrm>
          <a:prstGeom prst="rect">
            <a:avLst/>
          </a:prstGeom>
          <a:noFill/>
        </p:spPr>
      </p:pic>
      <p:pic>
        <p:nvPicPr>
          <p:cNvPr id="24580" name="Picture 4" descr="C:\Users\Anna\Desktop\broiler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524250"/>
            <a:ext cx="2286000" cy="3333750"/>
          </a:xfrm>
          <a:prstGeom prst="rect">
            <a:avLst/>
          </a:prstGeom>
          <a:noFill/>
        </p:spPr>
      </p:pic>
      <p:sp>
        <p:nvSpPr>
          <p:cNvPr id="8" name="Равно 7"/>
          <p:cNvSpPr/>
          <p:nvPr/>
        </p:nvSpPr>
        <p:spPr>
          <a:xfrm>
            <a:off x="914400" y="5181600"/>
            <a:ext cx="12192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4038600"/>
            <a:ext cx="2585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белый плимутрок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33800"/>
            <a:ext cx="2173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белый </a:t>
            </a:r>
            <a:r>
              <a:rPr lang="ru-RU" sz="2400" b="1" dirty="0" err="1"/>
              <a:t>корниш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38800" y="5638800"/>
            <a:ext cx="3031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бройлерные куры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6942"/>
            <a:ext cx="8229600" cy="5011058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6200000" flipV="1">
            <a:off x="-3098958" y="2698893"/>
            <a:ext cx="6269859" cy="833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95600" y="-91040"/>
            <a:ext cx="3581400" cy="11578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Методы селекции</a:t>
            </a:r>
          </a:p>
        </p:txBody>
      </p:sp>
      <p:cxnSp>
        <p:nvCxnSpPr>
          <p:cNvPr id="6" name="Прямая соединительная линия 5"/>
          <p:cNvCxnSpPr>
            <a:stCxn id="5" idx="3"/>
          </p:cNvCxnSpPr>
          <p:nvPr/>
        </p:nvCxnSpPr>
        <p:spPr>
          <a:xfrm rot="5400000">
            <a:off x="2227659" y="3486547"/>
            <a:ext cx="4878388" cy="3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81400" y="1295400"/>
            <a:ext cx="2209800" cy="2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Массовый отбор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1752600"/>
            <a:ext cx="22098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Индивидуальный отбор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2514600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Близкородственное скрещивание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3145775"/>
            <a:ext cx="2362200" cy="66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Скрещивание разных пород и сортов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3925983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Межвидовая гибридизация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4541653"/>
            <a:ext cx="1981200" cy="46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полиплоидия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0" y="5062915"/>
            <a:ext cx="17526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Искусственный мутагенез</a:t>
            </a:r>
          </a:p>
        </p:txBody>
      </p:sp>
      <p:sp>
        <p:nvSpPr>
          <p:cNvPr id="14" name="Плюс 13"/>
          <p:cNvSpPr/>
          <p:nvPr/>
        </p:nvSpPr>
        <p:spPr>
          <a:xfrm>
            <a:off x="1219200" y="381000"/>
            <a:ext cx="533400" cy="5583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7467600" y="573183"/>
            <a:ext cx="533400" cy="5583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0" y="1600200"/>
            <a:ext cx="3581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7400" y="1600200"/>
            <a:ext cx="3276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0" y="2438400"/>
            <a:ext cx="3505200" cy="45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91200" y="2438400"/>
            <a:ext cx="3352800" cy="7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28600" y="3048000"/>
            <a:ext cx="34671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7400" y="3124200"/>
            <a:ext cx="3276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04800" y="3810000"/>
            <a:ext cx="3276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6900" y="3733800"/>
            <a:ext cx="34671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81000" y="4419600"/>
            <a:ext cx="32385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91200" y="4419600"/>
            <a:ext cx="3352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0" y="5029200"/>
            <a:ext cx="3657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15001" y="5029200"/>
            <a:ext cx="3428999" cy="990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923728" y="4553272"/>
            <a:ext cx="610243" cy="29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62601" y="5715001"/>
            <a:ext cx="3200399" cy="91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287609">
            <a:off x="34556" y="921492"/>
            <a:ext cx="355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быстро вывести или улучшить сорт, повысить урожайность</a:t>
            </a:r>
          </a:p>
        </p:txBody>
      </p:sp>
      <p:sp>
        <p:nvSpPr>
          <p:cNvPr id="31" name="TextBox 30"/>
          <p:cNvSpPr txBox="1"/>
          <p:nvPr/>
        </p:nvSpPr>
        <p:spPr>
          <a:xfrm rot="660848">
            <a:off x="5897633" y="1235258"/>
            <a:ext cx="342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Гетерозиготность</a:t>
            </a:r>
            <a:r>
              <a:rPr lang="ru-RU" dirty="0"/>
              <a:t>, модификации </a:t>
            </a:r>
          </a:p>
          <a:p>
            <a:r>
              <a:rPr lang="ru-RU" dirty="0"/>
              <a:t>снижают урожайность сорта</a:t>
            </a:r>
          </a:p>
        </p:txBody>
      </p:sp>
      <p:sp>
        <p:nvSpPr>
          <p:cNvPr id="48" name="Прямоугольник 47"/>
          <p:cNvSpPr/>
          <p:nvPr/>
        </p:nvSpPr>
        <p:spPr>
          <a:xfrm rot="21149006">
            <a:off x="25944" y="1922213"/>
            <a:ext cx="3800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Улучшение качеств через получение гомозиготного потомства </a:t>
            </a:r>
          </a:p>
        </p:txBody>
      </p:sp>
      <p:sp>
        <p:nvSpPr>
          <p:cNvPr id="49" name="Прямоугольник 48"/>
          <p:cNvSpPr/>
          <p:nvPr/>
        </p:nvSpPr>
        <p:spPr>
          <a:xfrm rot="769644">
            <a:off x="5818879" y="2136566"/>
            <a:ext cx="353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Можно  улучшить качество, но нельзя получить новый признак</a:t>
            </a:r>
            <a:endParaRPr lang="ru-RU" dirty="0"/>
          </a:p>
        </p:txBody>
      </p:sp>
      <p:sp>
        <p:nvSpPr>
          <p:cNvPr id="56" name="Блок-схема: извлечение 55"/>
          <p:cNvSpPr/>
          <p:nvPr/>
        </p:nvSpPr>
        <p:spPr>
          <a:xfrm flipH="1">
            <a:off x="1524000" y="5791200"/>
            <a:ext cx="6172200" cy="1066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 rot="21088872">
            <a:off x="-127940" y="2672993"/>
            <a:ext cx="424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Потомство с усиленным признаком (через повышение его </a:t>
            </a:r>
            <a:r>
              <a:rPr lang="ru-RU" dirty="0" err="1"/>
              <a:t>гомозиготности</a:t>
            </a:r>
            <a:r>
              <a:rPr lang="ru-RU" dirty="0"/>
              <a:t>)</a:t>
            </a:r>
          </a:p>
        </p:txBody>
      </p:sp>
      <p:sp>
        <p:nvSpPr>
          <p:cNvPr id="72" name="Прямоугольник 71"/>
          <p:cNvSpPr/>
          <p:nvPr/>
        </p:nvSpPr>
        <p:spPr>
          <a:xfrm rot="754920">
            <a:off x="6037655" y="2887854"/>
            <a:ext cx="3123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Ухудшение других признаков </a:t>
            </a:r>
          </a:p>
          <a:p>
            <a:r>
              <a:rPr lang="ru-RU" dirty="0"/>
              <a:t>(</a:t>
            </a:r>
            <a:r>
              <a:rPr lang="ru-RU" dirty="0" err="1"/>
              <a:t>инбридная</a:t>
            </a:r>
            <a:r>
              <a:rPr lang="ru-RU" dirty="0"/>
              <a:t> депрессия)</a:t>
            </a:r>
          </a:p>
        </p:txBody>
      </p:sp>
      <p:sp>
        <p:nvSpPr>
          <p:cNvPr id="74" name="Прямоугольник 73"/>
          <p:cNvSpPr/>
          <p:nvPr/>
        </p:nvSpPr>
        <p:spPr>
          <a:xfrm rot="21090900">
            <a:off x="47891" y="3239440"/>
            <a:ext cx="369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Эффект гетерозиса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 имеет более крупные размеры, повышенную устойчивость, плодовитость </a:t>
            </a:r>
          </a:p>
        </p:txBody>
      </p:sp>
      <p:sp>
        <p:nvSpPr>
          <p:cNvPr id="75" name="TextBox 74"/>
          <p:cNvSpPr txBox="1"/>
          <p:nvPr/>
        </p:nvSpPr>
        <p:spPr>
          <a:xfrm rot="901788">
            <a:off x="5809426" y="3686456"/>
            <a:ext cx="383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   эффект гетерозиса затухает приобретенные качества теряются </a:t>
            </a:r>
          </a:p>
        </p:txBody>
      </p:sp>
      <p:sp>
        <p:nvSpPr>
          <p:cNvPr id="39" name="Прямоугольник 38"/>
          <p:cNvSpPr/>
          <p:nvPr/>
        </p:nvSpPr>
        <p:spPr>
          <a:xfrm rot="20987511">
            <a:off x="25325" y="4083603"/>
            <a:ext cx="402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Гибриды сочетают в себе ценные свойства родительских видов</a:t>
            </a:r>
          </a:p>
        </p:txBody>
      </p:sp>
      <p:sp>
        <p:nvSpPr>
          <p:cNvPr id="40" name="TextBox 39"/>
          <p:cNvSpPr txBox="1"/>
          <p:nvPr/>
        </p:nvSpPr>
        <p:spPr>
          <a:xfrm rot="922526">
            <a:off x="5726448" y="435088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Гибриды не могут размножаться половым путем (бесплодны).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24200" y="6211669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Новые сорта , породы 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штаммы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Межвидовая гибридизация</a:t>
            </a:r>
          </a:p>
        </p:txBody>
      </p:sp>
      <p:pic>
        <p:nvPicPr>
          <p:cNvPr id="25603" name="Picture 3" descr="C:\Users\Anna\Desktop\quest21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59500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межвидовой гибридизации</a:t>
            </a:r>
          </a:p>
        </p:txBody>
      </p:sp>
      <p:pic>
        <p:nvPicPr>
          <p:cNvPr id="4" name="Picture 4" descr="250px-Mul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175000" cy="23876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38600" y="990600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М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— отпрыск </a:t>
            </a:r>
            <a:r>
              <a:rPr lang="ru-RU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осла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лошади. 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Мулов легче разводить и обычно они крупнее лошаков. Самцы мулов и лошаков бесплодны, как и большинство самок. Это пр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о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исходит из-за разного количества хромосом у лошадей (64 хромосомы) и </a:t>
            </a:r>
            <a:r>
              <a:rPr lang="ru-RU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ослов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(62 хромосомы).</a:t>
            </a:r>
            <a:endParaRPr lang="ru-RU" dirty="0"/>
          </a:p>
        </p:txBody>
      </p:sp>
      <p:pic>
        <p:nvPicPr>
          <p:cNvPr id="6" name="Picture 7" descr="Гибриды животн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352800"/>
            <a:ext cx="3446463" cy="3291953"/>
          </a:xfrm>
          <a:prstGeom prst="rect">
            <a:avLst/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37338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0000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Собаковолк</a:t>
            </a:r>
            <a:br>
              <a:rPr lang="ru-RU" sz="20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Собаки и волки скрещиваются довольно свободно. Волк - это пугливое животное с особенным поведение и развитым охотничьим инстинктом. Челюсти у него гораздо мощнее, чем у собаки. Поведение гибридов волка и собаки непредсказуемо. </a:t>
            </a:r>
            <a:br>
              <a:rPr lang="ru-RU" dirty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Для того, чтобы  приручить животное, обязательно нужна дрессировка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609600"/>
            <a:ext cx="4495800" cy="1935162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990000"/>
                </a:solidFill>
                <a:cs typeface="Times New Roman" pitchFamily="18" charset="0"/>
              </a:rPr>
              <a:t>Лигр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- это помесь самца льва и самки тигра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Они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являются самыми крупными из семейства кошачьих в мире. Самцы бесплодны, в то время как самки порой могут приносить потомство. </a:t>
            </a:r>
            <a:endParaRPr lang="ru-RU" sz="2000" dirty="0"/>
          </a:p>
        </p:txBody>
      </p:sp>
      <p:pic>
        <p:nvPicPr>
          <p:cNvPr id="4" name="Picture 5" descr="Гибриды животных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43400"/>
            <a:ext cx="3467100" cy="216217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" name="Picture 6" descr="Гибриды животн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24225"/>
            <a:ext cx="4286250" cy="353377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14300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err="1">
                <a:solidFill>
                  <a:srgbClr val="990000"/>
                </a:solidFill>
                <a:latin typeface="Times New Roman" pitchFamily="18" charset="0"/>
              </a:rPr>
              <a:t>Т</a:t>
            </a:r>
            <a:r>
              <a:rPr lang="ru-RU" sz="2000" b="1" dirty="0" err="1">
                <a:solidFill>
                  <a:srgbClr val="990000"/>
                </a:solidFill>
                <a:cs typeface="Times New Roman" pitchFamily="18" charset="0"/>
              </a:rPr>
              <a:t>игролев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- это помесь самца тигра и самки льва.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Они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имеют склонность к карликовости и обычно по размерам меньше своих родителей. Самцы бесплодны, в то время как самки порой могут приносить потомство.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Anna\Desktop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4114800" y="6248400"/>
            <a:ext cx="76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6200000" flipV="1">
            <a:off x="-3098958" y="2698893"/>
            <a:ext cx="6269859" cy="833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95600" y="-91040"/>
            <a:ext cx="3581400" cy="11578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Методы селекции</a:t>
            </a:r>
          </a:p>
        </p:txBody>
      </p:sp>
      <p:cxnSp>
        <p:nvCxnSpPr>
          <p:cNvPr id="6" name="Прямая соединительная линия 5"/>
          <p:cNvCxnSpPr>
            <a:stCxn id="5" idx="3"/>
          </p:cNvCxnSpPr>
          <p:nvPr/>
        </p:nvCxnSpPr>
        <p:spPr>
          <a:xfrm rot="5400000">
            <a:off x="2227659" y="3486547"/>
            <a:ext cx="4878388" cy="3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81400" y="1295400"/>
            <a:ext cx="2209800" cy="2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Массовый отбор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1752600"/>
            <a:ext cx="22098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Индивидуальный отбор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2514600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Близкородственное скрещивание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3145775"/>
            <a:ext cx="2362200" cy="66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Скрещивание разных пород и сортов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3925983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Межвидовая гибридизация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4541653"/>
            <a:ext cx="1981200" cy="46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полиплоидия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0" y="5062915"/>
            <a:ext cx="17526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Искусственный мутагенез</a:t>
            </a:r>
          </a:p>
        </p:txBody>
      </p:sp>
      <p:sp>
        <p:nvSpPr>
          <p:cNvPr id="14" name="Плюс 13"/>
          <p:cNvSpPr/>
          <p:nvPr/>
        </p:nvSpPr>
        <p:spPr>
          <a:xfrm>
            <a:off x="1219200" y="381000"/>
            <a:ext cx="533400" cy="5583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7467600" y="573183"/>
            <a:ext cx="533400" cy="5583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0" y="1600200"/>
            <a:ext cx="3581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7400" y="1600200"/>
            <a:ext cx="3276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0" y="2438400"/>
            <a:ext cx="3505200" cy="45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91200" y="2438400"/>
            <a:ext cx="3352800" cy="7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28600" y="3048000"/>
            <a:ext cx="34671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7400" y="3124200"/>
            <a:ext cx="3276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04800" y="3810000"/>
            <a:ext cx="3276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6900" y="3733800"/>
            <a:ext cx="34671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81000" y="4419600"/>
            <a:ext cx="32385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91200" y="4419600"/>
            <a:ext cx="3352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0" y="5029200"/>
            <a:ext cx="3657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15001" y="5029200"/>
            <a:ext cx="3428999" cy="990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923728" y="4553272"/>
            <a:ext cx="610243" cy="29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62601" y="5715001"/>
            <a:ext cx="3200399" cy="91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287609">
            <a:off x="34556" y="921492"/>
            <a:ext cx="355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быстро вывести или улучшить сорт, повысить урожайность</a:t>
            </a:r>
          </a:p>
        </p:txBody>
      </p:sp>
      <p:sp>
        <p:nvSpPr>
          <p:cNvPr id="31" name="TextBox 30"/>
          <p:cNvSpPr txBox="1"/>
          <p:nvPr/>
        </p:nvSpPr>
        <p:spPr>
          <a:xfrm rot="660848">
            <a:off x="5897633" y="1235258"/>
            <a:ext cx="342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Гетерозиготность</a:t>
            </a:r>
            <a:r>
              <a:rPr lang="ru-RU" dirty="0"/>
              <a:t>, модификации </a:t>
            </a:r>
          </a:p>
          <a:p>
            <a:r>
              <a:rPr lang="ru-RU" dirty="0"/>
              <a:t>снижают урожайность сорта</a:t>
            </a:r>
          </a:p>
        </p:txBody>
      </p:sp>
      <p:sp>
        <p:nvSpPr>
          <p:cNvPr id="48" name="Прямоугольник 47"/>
          <p:cNvSpPr/>
          <p:nvPr/>
        </p:nvSpPr>
        <p:spPr>
          <a:xfrm rot="21149006">
            <a:off x="25944" y="1922213"/>
            <a:ext cx="3800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Улучшение качеств через получение гомозиготного потомства </a:t>
            </a:r>
          </a:p>
        </p:txBody>
      </p:sp>
      <p:sp>
        <p:nvSpPr>
          <p:cNvPr id="49" name="Прямоугольник 48"/>
          <p:cNvSpPr/>
          <p:nvPr/>
        </p:nvSpPr>
        <p:spPr>
          <a:xfrm rot="769644">
            <a:off x="5818879" y="2136566"/>
            <a:ext cx="353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Можно  улучшить качество, но нельзя получить новый признак</a:t>
            </a:r>
            <a:endParaRPr lang="ru-RU" dirty="0"/>
          </a:p>
        </p:txBody>
      </p:sp>
      <p:sp>
        <p:nvSpPr>
          <p:cNvPr id="56" name="Блок-схема: извлечение 55"/>
          <p:cNvSpPr/>
          <p:nvPr/>
        </p:nvSpPr>
        <p:spPr>
          <a:xfrm flipH="1">
            <a:off x="1524000" y="5867400"/>
            <a:ext cx="6172200" cy="990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     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21088872">
            <a:off x="-127940" y="2672993"/>
            <a:ext cx="424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Потомство с усиленным признаком (через повышение его </a:t>
            </a:r>
            <a:r>
              <a:rPr lang="ru-RU" dirty="0" err="1"/>
              <a:t>гомозиготности</a:t>
            </a:r>
            <a:r>
              <a:rPr lang="ru-RU" dirty="0"/>
              <a:t>)</a:t>
            </a:r>
          </a:p>
        </p:txBody>
      </p:sp>
      <p:sp>
        <p:nvSpPr>
          <p:cNvPr id="72" name="Прямоугольник 71"/>
          <p:cNvSpPr/>
          <p:nvPr/>
        </p:nvSpPr>
        <p:spPr>
          <a:xfrm rot="754920">
            <a:off x="6037655" y="2887854"/>
            <a:ext cx="3123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Ухудшение других признаков </a:t>
            </a:r>
          </a:p>
          <a:p>
            <a:r>
              <a:rPr lang="ru-RU" dirty="0"/>
              <a:t>(</a:t>
            </a:r>
            <a:r>
              <a:rPr lang="ru-RU" dirty="0" err="1"/>
              <a:t>инбридная</a:t>
            </a:r>
            <a:r>
              <a:rPr lang="ru-RU" dirty="0"/>
              <a:t> депрессия)</a:t>
            </a:r>
          </a:p>
        </p:txBody>
      </p:sp>
      <p:sp>
        <p:nvSpPr>
          <p:cNvPr id="74" name="Прямоугольник 73"/>
          <p:cNvSpPr/>
          <p:nvPr/>
        </p:nvSpPr>
        <p:spPr>
          <a:xfrm rot="21090900">
            <a:off x="47891" y="3239440"/>
            <a:ext cx="369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Эффект гетерозиса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 имеет более крупные размеры, повышенную устойчивость, плодовитость </a:t>
            </a:r>
          </a:p>
        </p:txBody>
      </p:sp>
      <p:sp>
        <p:nvSpPr>
          <p:cNvPr id="75" name="TextBox 74"/>
          <p:cNvSpPr txBox="1"/>
          <p:nvPr/>
        </p:nvSpPr>
        <p:spPr>
          <a:xfrm rot="901788">
            <a:off x="5809426" y="3686456"/>
            <a:ext cx="383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   эффект гетерозиса затухает приобретенные качества теряются </a:t>
            </a:r>
          </a:p>
        </p:txBody>
      </p:sp>
      <p:sp>
        <p:nvSpPr>
          <p:cNvPr id="39" name="Прямоугольник 38"/>
          <p:cNvSpPr/>
          <p:nvPr/>
        </p:nvSpPr>
        <p:spPr>
          <a:xfrm rot="20987511">
            <a:off x="25325" y="4083603"/>
            <a:ext cx="402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Гибриды сочетают в себе ценные свойства родительских видов</a:t>
            </a:r>
          </a:p>
        </p:txBody>
      </p:sp>
      <p:sp>
        <p:nvSpPr>
          <p:cNvPr id="40" name="TextBox 39"/>
          <p:cNvSpPr txBox="1"/>
          <p:nvPr/>
        </p:nvSpPr>
        <p:spPr>
          <a:xfrm rot="922526">
            <a:off x="5726448" y="435088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Гибриды не могут размножаться половым путем (бесплодны). </a:t>
            </a:r>
          </a:p>
        </p:txBody>
      </p:sp>
      <p:sp>
        <p:nvSpPr>
          <p:cNvPr id="43" name="Прямоугольник 42"/>
          <p:cNvSpPr/>
          <p:nvPr/>
        </p:nvSpPr>
        <p:spPr>
          <a:xfrm rot="20896720">
            <a:off x="-131471" y="4772372"/>
            <a:ext cx="428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Переносят засуху и колебания температур, имеют крупные размеры</a:t>
            </a:r>
            <a:r>
              <a:rPr lang="ru-RU" dirty="0"/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 rot="1014296">
            <a:off x="5935170" y="5052974"/>
            <a:ext cx="26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 возможна у животных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24200" y="6211669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Новые сорта , породы 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штаммы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allAtOnce"/>
      <p:bldP spid="4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5588000" cy="4191000"/>
          </a:xfrm>
          <a:prstGeom prst="rect">
            <a:avLst/>
          </a:prstGeom>
          <a:noFill/>
        </p:spPr>
      </p:pic>
      <p:pic>
        <p:nvPicPr>
          <p:cNvPr id="1026" name="Picture 2" descr="C:\Users\Anna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0"/>
            <a:ext cx="47752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4029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Полиплоидия – кратное </a:t>
            </a:r>
          </a:p>
          <a:p>
            <a:r>
              <a:rPr lang="ru-RU" sz="2800" b="1" dirty="0"/>
              <a:t>увеличение количества </a:t>
            </a:r>
          </a:p>
          <a:p>
            <a:r>
              <a:rPr lang="ru-RU" sz="2800" b="1" dirty="0"/>
              <a:t>хромосом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3657600"/>
            <a:ext cx="312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Полиплоиды</a:t>
            </a:r>
            <a:r>
              <a:rPr lang="ru-RU" sz="2800" b="1" dirty="0"/>
              <a:t>  устойчивы к   неблагоприятным</a:t>
            </a:r>
          </a:p>
          <a:p>
            <a:r>
              <a:rPr lang="ru-RU" sz="2800" b="1" dirty="0"/>
              <a:t> воздействиям, отличаются крупными размерами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4114800" y="6248400"/>
            <a:ext cx="76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6200000" flipV="1">
            <a:off x="-3098958" y="2698893"/>
            <a:ext cx="6269859" cy="833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95600" y="-91040"/>
            <a:ext cx="3581400" cy="11578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Методы селекции</a:t>
            </a:r>
          </a:p>
        </p:txBody>
      </p:sp>
      <p:cxnSp>
        <p:nvCxnSpPr>
          <p:cNvPr id="6" name="Прямая соединительная линия 5"/>
          <p:cNvCxnSpPr>
            <a:stCxn id="5" idx="3"/>
          </p:cNvCxnSpPr>
          <p:nvPr/>
        </p:nvCxnSpPr>
        <p:spPr>
          <a:xfrm rot="5400000">
            <a:off x="2227659" y="3486547"/>
            <a:ext cx="4878388" cy="3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81400" y="1295400"/>
            <a:ext cx="2209800" cy="2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Массовый отбор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1752600"/>
            <a:ext cx="22098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Индивидуальный отбор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2514600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Близкородственное скрещивание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3145775"/>
            <a:ext cx="2362200" cy="66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Скрещивание разных пород и сортов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3925983"/>
            <a:ext cx="2209800" cy="55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Межвидовая гибридизация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4541653"/>
            <a:ext cx="1981200" cy="46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полиплоидия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0" y="5062915"/>
            <a:ext cx="1752600" cy="65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Искусственный мутагенез</a:t>
            </a:r>
          </a:p>
        </p:txBody>
      </p:sp>
      <p:sp>
        <p:nvSpPr>
          <p:cNvPr id="14" name="Плюс 13"/>
          <p:cNvSpPr/>
          <p:nvPr/>
        </p:nvSpPr>
        <p:spPr>
          <a:xfrm>
            <a:off x="1219200" y="381000"/>
            <a:ext cx="533400" cy="5583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7467600" y="573183"/>
            <a:ext cx="533400" cy="5583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0" y="1600200"/>
            <a:ext cx="3581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7400" y="1600200"/>
            <a:ext cx="3276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0" y="2438400"/>
            <a:ext cx="3505200" cy="45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91200" y="2438400"/>
            <a:ext cx="3352800" cy="7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28600" y="3048000"/>
            <a:ext cx="34671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7400" y="3124200"/>
            <a:ext cx="3276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04800" y="3810000"/>
            <a:ext cx="3276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6900" y="3733800"/>
            <a:ext cx="34671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81000" y="4419600"/>
            <a:ext cx="32385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91200" y="4419600"/>
            <a:ext cx="3352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0" y="5029200"/>
            <a:ext cx="3657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15001" y="5029200"/>
            <a:ext cx="3428999" cy="990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923728" y="4553272"/>
            <a:ext cx="610243" cy="29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62601" y="5715001"/>
            <a:ext cx="3200399" cy="91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287609">
            <a:off x="34556" y="921492"/>
            <a:ext cx="355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Позволяет быстро вывести или улучшить сорт, повысить урожайность</a:t>
            </a:r>
          </a:p>
        </p:txBody>
      </p:sp>
      <p:sp>
        <p:nvSpPr>
          <p:cNvPr id="31" name="TextBox 30"/>
          <p:cNvSpPr txBox="1"/>
          <p:nvPr/>
        </p:nvSpPr>
        <p:spPr>
          <a:xfrm rot="660848">
            <a:off x="5897633" y="1235258"/>
            <a:ext cx="342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Гетерозиготность</a:t>
            </a:r>
            <a:r>
              <a:rPr lang="ru-RU" dirty="0"/>
              <a:t>, модификации </a:t>
            </a:r>
          </a:p>
          <a:p>
            <a:r>
              <a:rPr lang="ru-RU" dirty="0"/>
              <a:t>снижают урожайность сорта</a:t>
            </a:r>
          </a:p>
        </p:txBody>
      </p:sp>
      <p:sp>
        <p:nvSpPr>
          <p:cNvPr id="48" name="Прямоугольник 47"/>
          <p:cNvSpPr/>
          <p:nvPr/>
        </p:nvSpPr>
        <p:spPr>
          <a:xfrm rot="21149006">
            <a:off x="25944" y="1922213"/>
            <a:ext cx="3800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Улучшение качеств через получение гомозиготного потомства </a:t>
            </a:r>
          </a:p>
        </p:txBody>
      </p:sp>
      <p:sp>
        <p:nvSpPr>
          <p:cNvPr id="49" name="Прямоугольник 48"/>
          <p:cNvSpPr/>
          <p:nvPr/>
        </p:nvSpPr>
        <p:spPr>
          <a:xfrm rot="769644">
            <a:off x="5818879" y="2136566"/>
            <a:ext cx="353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Можно  улучшить качество, но нельзя получить новый признак</a:t>
            </a:r>
            <a:endParaRPr lang="ru-RU" dirty="0"/>
          </a:p>
        </p:txBody>
      </p:sp>
      <p:sp>
        <p:nvSpPr>
          <p:cNvPr id="56" name="Блок-схема: извлечение 55"/>
          <p:cNvSpPr/>
          <p:nvPr/>
        </p:nvSpPr>
        <p:spPr>
          <a:xfrm flipH="1">
            <a:off x="1524000" y="5791200"/>
            <a:ext cx="6172200" cy="1066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Новые сорта , породы, штаммы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21088872">
            <a:off x="-127940" y="2672993"/>
            <a:ext cx="424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Потомство с усиленным признаком (через повышение его </a:t>
            </a:r>
            <a:r>
              <a:rPr lang="ru-RU" dirty="0" err="1"/>
              <a:t>гомозиготности</a:t>
            </a:r>
            <a:r>
              <a:rPr lang="ru-RU" dirty="0"/>
              <a:t>)</a:t>
            </a:r>
          </a:p>
        </p:txBody>
      </p:sp>
      <p:sp>
        <p:nvSpPr>
          <p:cNvPr id="72" name="Прямоугольник 71"/>
          <p:cNvSpPr/>
          <p:nvPr/>
        </p:nvSpPr>
        <p:spPr>
          <a:xfrm rot="754920">
            <a:off x="6037655" y="2887854"/>
            <a:ext cx="3123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Ухудшение других признаков </a:t>
            </a:r>
          </a:p>
          <a:p>
            <a:r>
              <a:rPr lang="ru-RU" dirty="0"/>
              <a:t>(</a:t>
            </a:r>
            <a:r>
              <a:rPr lang="ru-RU" dirty="0" err="1"/>
              <a:t>инбридная</a:t>
            </a:r>
            <a:r>
              <a:rPr lang="ru-RU" dirty="0"/>
              <a:t> депрессия)</a:t>
            </a:r>
          </a:p>
        </p:txBody>
      </p:sp>
      <p:sp>
        <p:nvSpPr>
          <p:cNvPr id="74" name="Прямоугольник 73"/>
          <p:cNvSpPr/>
          <p:nvPr/>
        </p:nvSpPr>
        <p:spPr>
          <a:xfrm rot="21090900">
            <a:off x="47891" y="3239440"/>
            <a:ext cx="369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Эффект гетерозиса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 имеет более крупные размеры, повышенную устойчивость, плодовитость </a:t>
            </a:r>
          </a:p>
        </p:txBody>
      </p:sp>
      <p:sp>
        <p:nvSpPr>
          <p:cNvPr id="75" name="TextBox 74"/>
          <p:cNvSpPr txBox="1"/>
          <p:nvPr/>
        </p:nvSpPr>
        <p:spPr>
          <a:xfrm rot="901788">
            <a:off x="5809426" y="3686456"/>
            <a:ext cx="383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   эффект гетерозиса затухает приобретенные качества теряются </a:t>
            </a:r>
          </a:p>
        </p:txBody>
      </p:sp>
      <p:sp>
        <p:nvSpPr>
          <p:cNvPr id="39" name="Прямоугольник 38"/>
          <p:cNvSpPr/>
          <p:nvPr/>
        </p:nvSpPr>
        <p:spPr>
          <a:xfrm rot="20987511">
            <a:off x="25325" y="4083603"/>
            <a:ext cx="402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Гибриды сочетают в себе ценные свойства родительских видов</a:t>
            </a:r>
          </a:p>
        </p:txBody>
      </p:sp>
      <p:sp>
        <p:nvSpPr>
          <p:cNvPr id="40" name="TextBox 39"/>
          <p:cNvSpPr txBox="1"/>
          <p:nvPr/>
        </p:nvSpPr>
        <p:spPr>
          <a:xfrm rot="922526">
            <a:off x="5726448" y="435088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Гибриды не могут размножаться половым путем (бесплодны). </a:t>
            </a:r>
          </a:p>
        </p:txBody>
      </p:sp>
      <p:sp>
        <p:nvSpPr>
          <p:cNvPr id="43" name="Прямоугольник 42"/>
          <p:cNvSpPr/>
          <p:nvPr/>
        </p:nvSpPr>
        <p:spPr>
          <a:xfrm rot="20896720">
            <a:off x="-131471" y="4772372"/>
            <a:ext cx="428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Переносят засуху и колебания температур, имеют крупные размеры</a:t>
            </a:r>
            <a:r>
              <a:rPr lang="ru-RU" dirty="0"/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 rot="1014296">
            <a:off x="5935170" y="5052974"/>
            <a:ext cx="26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 возможна у животных</a:t>
            </a:r>
          </a:p>
        </p:txBody>
      </p:sp>
      <p:sp>
        <p:nvSpPr>
          <p:cNvPr id="45" name="Прямоугольник 44"/>
          <p:cNvSpPr/>
          <p:nvPr/>
        </p:nvSpPr>
        <p:spPr>
          <a:xfrm rot="20929361">
            <a:off x="24342" y="5490705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Получены организмы с повышенными полезными свойствами</a:t>
            </a:r>
          </a:p>
        </p:txBody>
      </p:sp>
      <p:sp>
        <p:nvSpPr>
          <p:cNvPr id="46" name="Прямоугольник 45"/>
          <p:cNvSpPr/>
          <p:nvPr/>
        </p:nvSpPr>
        <p:spPr>
          <a:xfrm rot="956708">
            <a:off x="5657862" y="5514551"/>
            <a:ext cx="362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Большинство мутаций являются </a:t>
            </a:r>
          </a:p>
          <a:p>
            <a:r>
              <a:rPr lang="ru-RU" dirty="0"/>
              <a:t>вредными.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  <p:bldP spid="4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Anna\Desktop\0041-041-Iskusstvennyj-mutagen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Кроссворд «Основные понятия селекции»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/>
              <a:t>	                                   1                                                             </a:t>
            </a:r>
          </a:p>
          <a:p>
            <a:endParaRPr lang="ru-RU" sz="1600" b="1" dirty="0"/>
          </a:p>
          <a:p>
            <a:pPr>
              <a:buNone/>
            </a:pPr>
            <a:r>
              <a:rPr lang="ru-RU" sz="1600" b="1" dirty="0"/>
              <a:t>	                                                             </a:t>
            </a:r>
            <a:r>
              <a:rPr lang="ru-RU" sz="1900" b="1" dirty="0"/>
              <a:t>3                 4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                                             </a:t>
            </a:r>
            <a:r>
              <a:rPr lang="ru-RU" sz="1600" b="1" dirty="0"/>
              <a:t>5</a:t>
            </a:r>
            <a:r>
              <a:rPr lang="ru-RU" dirty="0"/>
              <a:t>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1700" b="1" dirty="0"/>
          </a:p>
          <a:p>
            <a:pPr>
              <a:buNone/>
            </a:pPr>
            <a:r>
              <a:rPr lang="ru-RU" sz="1700" b="1" dirty="0"/>
              <a:t>                                2  </a:t>
            </a:r>
          </a:p>
          <a:p>
            <a:endParaRPr lang="ru-RU" dirty="0"/>
          </a:p>
          <a:p>
            <a:pPr>
              <a:buNone/>
            </a:pPr>
            <a:endParaRPr lang="ru-RU" b="1" i="1" dirty="0">
              <a:latin typeface="Book Antiqua" pitchFamily="18" charset="0"/>
            </a:endParaRPr>
          </a:p>
          <a:p>
            <a:pPr>
              <a:buNone/>
            </a:pPr>
            <a:r>
              <a:rPr lang="ru-RU" b="1" i="1" dirty="0">
                <a:latin typeface="Book Antiqua" pitchFamily="18" charset="0"/>
              </a:rPr>
              <a:t>2.Дайте название метода, при котором проводят различные скрещивания организмов? 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71750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207168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5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5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1750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75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7625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3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007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721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35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62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003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576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431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625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86250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5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8625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8625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2900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2900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2900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42900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72125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72125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572125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72125" y="4572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Anna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891" y="609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"/>
            <a:ext cx="7772400" cy="533399"/>
          </a:xfrm>
        </p:spPr>
        <p:txBody>
          <a:bodyPr>
            <a:normAutofit/>
          </a:bodyPr>
          <a:lstStyle/>
          <a:p>
            <a:r>
              <a:rPr lang="ru-RU" sz="2800" b="1" dirty="0"/>
              <a:t>Закрепление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7924800" cy="6172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1. Аутбридинг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это скрещивание между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1.особями одной породы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 братьями и сестрами разных поколений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 братьями и сестрами одного поколения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4. родителями и детьми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2.Близкородственное скрещивание применяют с целью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1.поддержания полезных свойств организма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2.усиления жизненной силы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 получения полиплоидных организмов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4.закрепления ценных признаков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3.Гетерозис наблюдается при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1.близкородственном скрещивании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2.скрещиваний отдаленных линий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 вегетативное размножение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4. искусственное оплодотворение</a:t>
            </a:r>
          </a:p>
          <a:p>
            <a:pPr algn="l"/>
            <a:r>
              <a:rPr lang="ru-RU" dirty="0"/>
              <a:t> 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81000"/>
            <a:ext cx="7848600" cy="5745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4.Трудности в селекции животных связаны с тем, что они в отличие от растений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lvl="0">
              <a:buNone/>
            </a:pPr>
            <a:r>
              <a:rPr lang="ru-RU" dirty="0"/>
              <a:t>1. Размножаются только половым путем</a:t>
            </a:r>
          </a:p>
          <a:p>
            <a:pPr lvl="0">
              <a:buNone/>
            </a:pPr>
            <a:r>
              <a:rPr lang="ru-RU" dirty="0"/>
              <a:t>2. Подвержены вирусным и грибковым заболеваниям</a:t>
            </a:r>
          </a:p>
          <a:p>
            <a:pPr lvl="0">
              <a:buNone/>
            </a:pPr>
            <a:r>
              <a:rPr lang="ru-RU" dirty="0"/>
              <a:t>3. Имеют немногочисленное потомство</a:t>
            </a:r>
          </a:p>
          <a:p>
            <a:pPr lvl="0">
              <a:buNone/>
            </a:pPr>
            <a:r>
              <a:rPr lang="ru-RU" dirty="0"/>
              <a:t>4. Медленно растут</a:t>
            </a:r>
          </a:p>
          <a:p>
            <a:pPr lvl="0">
              <a:buNone/>
            </a:pPr>
            <a:r>
              <a:rPr lang="ru-RU" dirty="0"/>
              <a:t>5. Не бывают </a:t>
            </a:r>
            <a:r>
              <a:rPr lang="ru-RU" dirty="0" err="1"/>
              <a:t>полиплоидами</a:t>
            </a:r>
            <a:endParaRPr lang="ru-RU" dirty="0"/>
          </a:p>
          <a:p>
            <a:pPr lvl="0">
              <a:buNone/>
            </a:pPr>
            <a:r>
              <a:rPr lang="ru-RU" dirty="0"/>
              <a:t>6. Бывают гермафродитами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/>
              <a:t>5.Микроорганизмы удобно применять в селекционной работе, так как они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1.неприхотливы к среде обитания</a:t>
            </a:r>
          </a:p>
          <a:p>
            <a:pPr>
              <a:buNone/>
            </a:pPr>
            <a:r>
              <a:rPr lang="ru-RU" dirty="0"/>
              <a:t>2.не подвержены вирусным заболеваниям</a:t>
            </a:r>
          </a:p>
          <a:p>
            <a:pPr>
              <a:buNone/>
            </a:pPr>
            <a:r>
              <a:rPr lang="ru-RU" dirty="0"/>
              <a:t>3. имеют гаплоидный набор хромосом</a:t>
            </a:r>
          </a:p>
          <a:p>
            <a:pPr>
              <a:buNone/>
            </a:pPr>
            <a:r>
              <a:rPr lang="ru-RU" dirty="0"/>
              <a:t>4. быстро размножаются</a:t>
            </a:r>
          </a:p>
          <a:p>
            <a:pPr>
              <a:buNone/>
            </a:pPr>
            <a:r>
              <a:rPr lang="ru-RU" dirty="0"/>
              <a:t>5.содержат относительно мало генов</a:t>
            </a:r>
          </a:p>
          <a:p>
            <a:pPr>
              <a:buNone/>
            </a:pPr>
            <a:r>
              <a:rPr lang="ru-RU" dirty="0"/>
              <a:t>6.содержат </a:t>
            </a:r>
            <a:r>
              <a:rPr lang="ru-RU" dirty="0" err="1"/>
              <a:t>плазмиды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1 – 1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2 – 4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3 – 2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4 – 1 3 4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5 – 3 4 5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</a:rPr>
              <a:t>Домашнее задание  -  </a:t>
            </a:r>
            <a:r>
              <a:rPr lang="ru-RU" sz="4000" b="1" dirty="0"/>
              <a:t>§3.14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Рефлексия</a:t>
            </a:r>
          </a:p>
          <a:p>
            <a:r>
              <a:rPr lang="ru-RU" b="1" dirty="0">
                <a:solidFill>
                  <a:srgbClr val="7030A0"/>
                </a:solidFill>
              </a:rPr>
              <a:t>Оцените,  доступность информации полученной на уроке (поставив отметку (</a:t>
            </a:r>
            <a:r>
              <a:rPr lang="en-US" b="1" dirty="0">
                <a:solidFill>
                  <a:srgbClr val="7030A0"/>
                </a:solidFill>
              </a:rPr>
              <a:t>V</a:t>
            </a:r>
            <a:r>
              <a:rPr lang="ru-RU" b="1" dirty="0">
                <a:solidFill>
                  <a:srgbClr val="7030A0"/>
                </a:solidFill>
              </a:rPr>
              <a:t> или +) в соответствующей строке)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Новая тема у меня не вызвала затруднений.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Была информация не совсем понятная для меня.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Тема для меня была сложной и непонятной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Кроссворд «Основные понятия селекции»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sz="1600" b="1" dirty="0"/>
              <a:t>                                       1						</a:t>
            </a:r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r>
              <a:rPr lang="ru-RU" sz="1600" b="1" dirty="0"/>
              <a:t>                                                                                                              5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14600" y="22098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256698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4600" y="29241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32813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36385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39957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4600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4600" y="47101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43225" y="22098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71850" y="22098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00475" y="22098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1850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81800" y="43434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24600" y="43434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43600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14975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86350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57725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29100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43225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00475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85975" y="43529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29100" y="36385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29100" y="47101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29100" y="32813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29100" y="29241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29100" y="39957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371850" y="39957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71850" y="36385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71850" y="32813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71850" y="29241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14975" y="39957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14975" y="36385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514975" y="47101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14975" y="50673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828800" y="44196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2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333333"/>
              </a:solidFill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3.В основе этого метода, который используется до сих пор лежит концепция разработанная еще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Ч.Дарвиным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9000" y="2590800"/>
            <a:ext cx="115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3              4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Кроссворд «Основные понятия селекции»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                                    1</a:t>
            </a:r>
          </a:p>
          <a:p>
            <a:endParaRPr lang="ru-RU" sz="1600" b="1" dirty="0"/>
          </a:p>
          <a:p>
            <a:r>
              <a:rPr lang="ru-RU" sz="1600" b="1" dirty="0"/>
              <a:t>                                                          3	     4</a:t>
            </a:r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pPr>
              <a:buNone/>
            </a:pPr>
            <a:r>
              <a:rPr lang="ru-RU" sz="1600" b="1" dirty="0"/>
              <a:t>                                 </a:t>
            </a:r>
          </a:p>
          <a:p>
            <a:pPr>
              <a:buNone/>
            </a:pPr>
            <a:r>
              <a:rPr lang="ru-RU" sz="1600" b="1" dirty="0"/>
              <a:t>                                2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71750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207168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5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5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1750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75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7625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580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3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721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435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148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2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003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576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31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625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86250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5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8625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8625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2900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2900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2900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2900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72125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72125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572125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72125" y="4572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486400"/>
            <a:ext cx="90380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4.Популяция животных искусственно созданная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человеком?</a:t>
            </a:r>
            <a:endParaRPr kumimoji="0" lang="ru-RU" sz="3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Кроссворд «Основные понятия селекции»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                                    1</a:t>
            </a:r>
          </a:p>
          <a:p>
            <a:endParaRPr lang="ru-RU" sz="1600" b="1" dirty="0"/>
          </a:p>
          <a:p>
            <a:r>
              <a:rPr lang="ru-RU" sz="1600" b="1" dirty="0"/>
              <a:t>                                                          3	     4</a:t>
            </a:r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pPr>
              <a:buNone/>
            </a:pPr>
            <a:r>
              <a:rPr lang="ru-RU" sz="1600" b="1" dirty="0"/>
              <a:t>                                 </a:t>
            </a:r>
          </a:p>
          <a:p>
            <a:pPr>
              <a:buNone/>
            </a:pPr>
            <a:r>
              <a:rPr lang="ru-RU" sz="1600" b="1" dirty="0"/>
              <a:t>                                2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71750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207168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5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5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1750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75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7625" y="1714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580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3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721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4350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148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250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0037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576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3125" y="38576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625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50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625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8625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625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29000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29000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29000" y="27860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29000" y="24288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72125" y="35004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72125" y="31432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572125" y="42148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72125" y="4572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486400"/>
            <a:ext cx="2808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5181600"/>
            <a:ext cx="855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i="1" dirty="0">
                <a:latin typeface="Book Antiqua" pitchFamily="18" charset="0"/>
              </a:rPr>
              <a:t> 5.Популяция микроорганизмов искусственно </a:t>
            </a:r>
          </a:p>
          <a:p>
            <a:r>
              <a:rPr lang="ru-RU" sz="3000" b="1" i="1" dirty="0">
                <a:latin typeface="Book Antiqua" pitchFamily="18" charset="0"/>
              </a:rPr>
              <a:t>созданная человеком?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Кроссворд «Основные понятия селекции»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r>
              <a:rPr lang="ru-RU" sz="1600" b="1" dirty="0"/>
              <a:t>                                       1                             </a:t>
            </a:r>
          </a:p>
          <a:p>
            <a:pPr>
              <a:buNone/>
            </a:pPr>
            <a:r>
              <a:rPr lang="ru-RU" sz="1600" b="1" dirty="0"/>
              <a:t>					</a:t>
            </a:r>
          </a:p>
          <a:p>
            <a:pPr>
              <a:buNone/>
            </a:pPr>
            <a:r>
              <a:rPr lang="ru-RU" sz="1600" b="1" dirty="0"/>
              <a:t>	                                                        3                   4                </a:t>
            </a:r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r>
              <a:rPr lang="ru-RU" sz="1600" b="1" dirty="0"/>
              <a:t>	                                                                                                        5</a:t>
            </a:r>
          </a:p>
          <a:p>
            <a:endParaRPr lang="ru-RU" sz="1600" b="1" dirty="0"/>
          </a:p>
          <a:p>
            <a:pPr>
              <a:buNone/>
            </a:pPr>
            <a:r>
              <a:rPr lang="ru-RU" sz="1600" b="1" dirty="0"/>
              <a:t>	                     </a:t>
            </a:r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r>
              <a:rPr lang="ru-RU" sz="1600" b="1" dirty="0"/>
              <a:t>                                2                                                                                     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90800" y="2286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0" y="264318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30003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33575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3714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4071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90800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0800" y="47863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19425" y="2286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8050" y="2286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76675" y="22860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48050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77050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8425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19800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91175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2550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33925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05300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19425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76675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62175" y="442912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05300" y="3714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05300" y="47863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05300" y="33575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05300" y="30003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05300" y="4071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48050" y="4071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48050" y="3714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48050" y="335756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48050" y="3000375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91175" y="4071938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591175" y="371475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591175" y="4786313"/>
            <a:ext cx="428625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91175" y="5143500"/>
            <a:ext cx="428625" cy="3571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700" b="1" dirty="0"/>
              <a:t>Назовите имя ученого,  автора закона гомологических рядов  наследственной изменчивости?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42756" y="1600200"/>
            <a:ext cx="365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4600" y="6172200"/>
            <a:ext cx="411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Николай Иванович Вавилов (1887-1943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2400" b="1" dirty="0"/>
              <a:t>Центры происхождения культурных растений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>
            <a:normAutofit fontScale="55000" lnSpcReduction="20000"/>
          </a:bodyPr>
          <a:lstStyle/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300" b="1" i="1" dirty="0"/>
              <a:t>Установите соответствие между названиями культур и центрами их происхождения: 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300" b="1" u="sng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300" b="1" u="sng" dirty="0"/>
              <a:t>Название культур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3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31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100" dirty="0"/>
              <a:t>Рис, сахарный тростник, цитрусовые, огурцы и др. (50% культурных растений)._________________________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31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100" dirty="0"/>
              <a:t>Соя, просо, гречиха, плодовые и овощные культуры – слива, вишня и др. (20% культурных растений). ____________________________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31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100" dirty="0"/>
              <a:t>Пшеница, рожь, бобовые культуры, лен, конопля, репа, чеснок, виноград и др. (14% культурных растений). ____________________________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31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100" dirty="0"/>
              <a:t>Капуста, сахарная свекла, маслины, клевер (11% культурных растений)._____________________________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31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100" dirty="0"/>
              <a:t>Твердая пшеница, ячмень, кофейное дерево, бананы, сорго. _____________________________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31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100" dirty="0"/>
              <a:t>Кукуруза, какао, тыква, табак, хлопчатник. ________________</a:t>
            </a:r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3100" dirty="0"/>
          </a:p>
          <a:p>
            <a:pPr marL="1066800" lvl="1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100" dirty="0"/>
              <a:t>Картофель, ананас, хинное дерево. _______________________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u="sng" dirty="0">
                <a:solidFill>
                  <a:srgbClr val="FF0000"/>
                </a:solidFill>
              </a:rPr>
              <a:t>Центры происхождения</a:t>
            </a:r>
            <a:endParaRPr lang="ru-RU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    	</a:t>
            </a:r>
            <a:r>
              <a:rPr lang="ru-RU" b="1" dirty="0">
                <a:solidFill>
                  <a:srgbClr val="FF0000"/>
                </a:solidFill>
              </a:rPr>
              <a:t>1)  Южноамериканский,          		2)  Центральноамериканский,       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	3) Абиссинский, 			4)  </a:t>
            </a:r>
            <a:r>
              <a:rPr lang="ru-RU" b="1" dirty="0" err="1">
                <a:solidFill>
                  <a:srgbClr val="FF0000"/>
                </a:solidFill>
              </a:rPr>
              <a:t>Южноазиатский</a:t>
            </a:r>
            <a:r>
              <a:rPr lang="ru-RU" b="1" dirty="0">
                <a:solidFill>
                  <a:srgbClr val="FF0000"/>
                </a:solidFill>
              </a:rPr>
              <a:t>  (Индийский) ,                 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	5) Восточноазиатский (Китайский),               6) Средиземноморский  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      7)  </a:t>
            </a:r>
            <a:r>
              <a:rPr lang="ru-RU" b="1" dirty="0" err="1">
                <a:solidFill>
                  <a:srgbClr val="FF0000"/>
                </a:solidFill>
              </a:rPr>
              <a:t>Юго-Западноазиатский</a:t>
            </a:r>
            <a:r>
              <a:rPr lang="ru-RU" b="1" dirty="0">
                <a:solidFill>
                  <a:srgbClr val="FF0000"/>
                </a:solidFill>
              </a:rPr>
              <a:t> (Среднеазиатский, Переднеазиатский).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2055</Words>
  <Application>Microsoft Office PowerPoint</Application>
  <PresentationFormat>Экран (4:3)</PresentationFormat>
  <Paragraphs>521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Book Antiqua</vt:lpstr>
      <vt:lpstr>Calibri</vt:lpstr>
      <vt:lpstr>Helvetica</vt:lpstr>
      <vt:lpstr>Tahoma</vt:lpstr>
      <vt:lpstr>Times New Roman</vt:lpstr>
      <vt:lpstr>Тема Office</vt:lpstr>
      <vt:lpstr>   «Основные методы селекции растений, животных и микроорганизмов»</vt:lpstr>
      <vt:lpstr>Кроссворд «Основные понятия селекции»</vt:lpstr>
      <vt:lpstr>Кроссворд «Основные понятия селекции»</vt:lpstr>
      <vt:lpstr>Кроссворд «Основные понятия селекции»</vt:lpstr>
      <vt:lpstr>Кроссворд «Основные понятия селекции»</vt:lpstr>
      <vt:lpstr>Кроссворд «Основные понятия селекции»</vt:lpstr>
      <vt:lpstr>Кроссворд «Основные понятия селекции»</vt:lpstr>
      <vt:lpstr>Назовите имя ученого,  автора закона гомологических рядов  наследственной изменчивости?</vt:lpstr>
      <vt:lpstr>Центры происхождения культурных растений</vt:lpstr>
      <vt:lpstr>Центры происхождения культурных растений</vt:lpstr>
      <vt:lpstr>Презентация PowerPoint</vt:lpstr>
      <vt:lpstr>Тема урока: «Основные методы селекции растений, животных и микроорганизмов»</vt:lpstr>
      <vt:lpstr>Массовый отбор</vt:lpstr>
      <vt:lpstr>Индивидуальный отбор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Внутривидовая гибридизация - скрещивание разных сортов растений и пород животных одного вида.</vt:lpstr>
      <vt:lpstr>Презентация PowerPoint</vt:lpstr>
      <vt:lpstr>Межвидовая гибридизация</vt:lpstr>
      <vt:lpstr>Примеры межвидовой гибридизации</vt:lpstr>
      <vt:lpstr>Лигр - это помесь самца льва и самки тигра. Они являются самыми крупными из семейства кошачьих в мире. Самцы бесплодны, в то время как самки порой могут приносить потомство.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</vt:lpstr>
      <vt:lpstr>Презентация PowerPoint</vt:lpstr>
      <vt:lpstr>Ответы</vt:lpstr>
      <vt:lpstr>Домашнее задание  -  §3.14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методы селекции растений, животных и микроорганизмов</dc:title>
  <dc:creator>Anna</dc:creator>
  <cp:lastModifiedBy>Анна</cp:lastModifiedBy>
  <cp:revision>285</cp:revision>
  <dcterms:created xsi:type="dcterms:W3CDTF">2017-01-06T12:26:51Z</dcterms:created>
  <dcterms:modified xsi:type="dcterms:W3CDTF">2024-11-03T05:45:50Z</dcterms:modified>
</cp:coreProperties>
</file>