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6" r:id="rId4"/>
    <p:sldId id="273" r:id="rId5"/>
    <p:sldId id="275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84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6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8E48-A62F-4B8C-B04E-AD51D5032EB3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D6B-F391-44B5-B2E2-23DEAF63F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8E48-A62F-4B8C-B04E-AD51D5032EB3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D6B-F391-44B5-B2E2-23DEAF63F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8E48-A62F-4B8C-B04E-AD51D5032EB3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D6B-F391-44B5-B2E2-23DEAF63F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8E48-A62F-4B8C-B04E-AD51D5032EB3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D6B-F391-44B5-B2E2-23DEAF63F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8E48-A62F-4B8C-B04E-AD51D5032EB3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D6B-F391-44B5-B2E2-23DEAF63F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8E48-A62F-4B8C-B04E-AD51D5032EB3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D6B-F391-44B5-B2E2-23DEAF63F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8E48-A62F-4B8C-B04E-AD51D5032EB3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D6B-F391-44B5-B2E2-23DEAF63F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8E48-A62F-4B8C-B04E-AD51D5032EB3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D6B-F391-44B5-B2E2-23DEAF63F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8E48-A62F-4B8C-B04E-AD51D5032EB3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D6B-F391-44B5-B2E2-23DEAF63F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8E48-A62F-4B8C-B04E-AD51D5032EB3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D6B-F391-44B5-B2E2-23DEAF63F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8E48-A62F-4B8C-B04E-AD51D5032EB3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D6B-F391-44B5-B2E2-23DEAF63F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A8E48-A62F-4B8C-B04E-AD51D5032EB3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ECD6B-F391-44B5-B2E2-23DEAF63F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lit-yaz.ru/pars_docs/refs/35/34630/34630_html_685ea716.png" TargetMode="External"/><Relationship Id="rId13" Type="http://schemas.openxmlformats.org/officeDocument/2006/relationships/hyperlink" Target="http://osetia.biz/images/dostoprimechatelnosty/16/gallery/sunnitskaya_mechet_01.jpg" TargetMode="External"/><Relationship Id="rId18" Type="http://schemas.openxmlformats.org/officeDocument/2006/relationships/hyperlink" Target="http://900igr.net/datai/literatura/Nedorosl/0002-001-Fonvizin-Denis-Ivanovich.jpg" TargetMode="External"/><Relationship Id="rId3" Type="http://schemas.openxmlformats.org/officeDocument/2006/relationships/hyperlink" Target="http://www.metalspace.ru/images/articles/history/12/pic_12.2_01.jpg" TargetMode="External"/><Relationship Id="rId7" Type="http://schemas.openxmlformats.org/officeDocument/2006/relationships/hyperlink" Target="http://blog.mailasail.com/beezneez/2232/image/jpgyQ0buc4Rpl.jpg" TargetMode="External"/><Relationship Id="rId12" Type="http://schemas.openxmlformats.org/officeDocument/2006/relationships/hyperlink" Target="http://s50.radikal.ru/i128/0808/6d/4f12c7de463d.png" TargetMode="External"/><Relationship Id="rId17" Type="http://schemas.openxmlformats.org/officeDocument/2006/relationships/hyperlink" Target="http://classicbus.ru/default/image/aHR0cDovL3BwdGZvcnNjaG9vbC5ydS9mb255LzAyMS5qcGc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://www.1zoom.ru/big2/76/164627-tushkanchik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rcheonaut.nl/wp-content/uploads/2013/07/portret_W_Blaeu.jpg" TargetMode="External"/><Relationship Id="rId11" Type="http://schemas.openxmlformats.org/officeDocument/2006/relationships/hyperlink" Target="http://www.timerime.com/upload/resized/247590/2840062/resized_image2_6a3977dd98a7a7aad63619bc1d7b04a3.jpg" TargetMode="External"/><Relationship Id="rId5" Type="http://schemas.openxmlformats.org/officeDocument/2006/relationships/hyperlink" Target="http://www.thefamouspeople.com/profiles/images/christopher-columbus-2.jpg" TargetMode="External"/><Relationship Id="rId15" Type="http://schemas.openxmlformats.org/officeDocument/2006/relationships/hyperlink" Target="http://www.fullhdoboi.ru/_ph/8/936407529.jpg" TargetMode="External"/><Relationship Id="rId10" Type="http://schemas.openxmlformats.org/officeDocument/2006/relationships/hyperlink" Target="http://upyourpic.org/images/201203/lowe3usyrv.png" TargetMode="External"/><Relationship Id="rId19" Type="http://schemas.openxmlformats.org/officeDocument/2006/relationships/hyperlink" Target="http://www.engelskfaget.dk/uploads/tx_cliopolaroidphotoflex/When_the_knight_won_...__c__Olga_Rutko._Shutterstock..png" TargetMode="External"/><Relationship Id="rId4" Type="http://schemas.openxmlformats.org/officeDocument/2006/relationships/hyperlink" Target="http://kievphotosite.com/sites/default/files/images/3/johannesgutenberg.jpg" TargetMode="External"/><Relationship Id="rId9" Type="http://schemas.openxmlformats.org/officeDocument/2006/relationships/hyperlink" Target="http://discover-history.com/pictures/vespucci-p.jpg" TargetMode="External"/><Relationship Id="rId14" Type="http://schemas.openxmlformats.org/officeDocument/2006/relationships/hyperlink" Target="http://abe87.narod.ru/photos/vladikavkaz/vladikavkaz_05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classicbus.ru/default/image/aHR0cDovL3BwdGZvcnNjaG9vbC5ydS9mb255LzAyMS5qcG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bg2">
                <a:lumMod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8" name="Picture 14" descr="http://www.engelskfaget.dk/uploads/tx_cliopolaroidphotoflex/When_the_knight_won_...__c__Olga_Rutko._Shutterstock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3888432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11560" y="47667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Средние века : время рыцарей и замков.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270892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Учитель начальных классов: Козырева Р.С.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МБОУ СОМШ № 44  им. В.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Кудзоева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                  г.Владикавказ.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1556792"/>
            <a:ext cx="1420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4 класс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Хозяин замка охотился, принимал гостей, устраивал пиры и турниры.</a:t>
            </a:r>
            <a:endParaRPr lang="ru-RU" sz="1050" b="1" i="1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ambria" pitchFamily="18" charset="0"/>
              </a:rPr>
              <a:t>На турнире 2 рыцаря скакали навстречу друг другу верхом на конях и нанося удары длинными копьями старались выбить из седла.</a:t>
            </a:r>
            <a:endParaRPr lang="ru-RU" b="1" i="1" dirty="0">
              <a:latin typeface="Cambria" pitchFamily="18" charset="0"/>
            </a:endParaRPr>
          </a:p>
        </p:txBody>
      </p:sp>
      <p:pic>
        <p:nvPicPr>
          <p:cNvPr id="5128" name="Picture 8" descr="http://www.1zoom.ru/big2/76/164627-tushkanch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820891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sergeyfinko.com/wp-content/uploads/2015/03/Luis-Royo-Dreams-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752528" cy="6120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4048" y="332656"/>
            <a:ext cx="3888432" cy="411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ambria" pitchFamily="18" charset="0"/>
              </a:rPr>
              <a:t>Слово </a:t>
            </a:r>
            <a:r>
              <a:rPr lang="ru-RU" b="1" i="1" dirty="0" smtClean="0">
                <a:latin typeface="Cambria" pitchFamily="18" charset="0"/>
              </a:rPr>
              <a:t>«рыцарь» </a:t>
            </a:r>
            <a:r>
              <a:rPr lang="ru-RU" b="1" i="1" dirty="0" smtClean="0">
                <a:latin typeface="Cambria" pitchFamily="18" charset="0"/>
              </a:rPr>
              <a:t>первоначально означало «всадник». Рыцарями могли быть только люди благородного происхождения, достаточно богатые, чтобы приобрести коня и вооружение: меч, щит, латы. Рыцари несли службу в войсках короля или у других  знатных людей, хозяев больших земельных владений – графов, баронов, герцогов. Для того, чтобы стать настоящим воином – рыцарем, требовалось много времени и сил.</a:t>
            </a:r>
            <a:endParaRPr lang="ru-RU" b="1" i="1" dirty="0"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4437112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ambria" pitchFamily="18" charset="0"/>
              </a:rPr>
              <a:t>Посвящаемый в  рыцари должен был встать на колени перед самым знатным из гостей. Тот наносил будущему рыцарю удар ладонью по затылку или щеке. </a:t>
            </a:r>
            <a:endParaRPr lang="ru-RU" b="1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33265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Итог  урока.</a:t>
            </a:r>
            <a:endParaRPr lang="ru-RU" sz="3200" b="1" i="1" u="sng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628800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1.Священная книга мусульман.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2. Священная книга христиан.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3.Священные индийские писания.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4.Место молитвы мусульман.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5.Место молитвы буддистов.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6.Место молитвы христиан.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7.Что первоначально означало слово «рыцарь» ?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8.Состязания рыцарей.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792" y="980728"/>
            <a:ext cx="2692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Решите кроссворд.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player.myshared.ru/5/349604/data/images/img17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43608" y="1052736"/>
            <a:ext cx="6505575" cy="54387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flipH="1">
            <a:off x="1259632" y="2348880"/>
            <a:ext cx="36004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к</a:t>
            </a:r>
            <a:r>
              <a:rPr lang="ru-RU" sz="3600" b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оран</a:t>
            </a:r>
            <a:endParaRPr lang="ru-RU" b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996952"/>
            <a:ext cx="3251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библи</a:t>
            </a:r>
            <a:endParaRPr lang="ru-RU" sz="3600" b="1" dirty="0" smtClean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ru-RU" sz="36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я</a:t>
            </a:r>
            <a:endParaRPr lang="ru-RU" sz="4000" b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196752"/>
            <a:ext cx="3600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м</a:t>
            </a:r>
          </a:p>
          <a:p>
            <a:r>
              <a:rPr lang="ru-RU" sz="3600" b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ечеть</a:t>
            </a:r>
            <a:endParaRPr lang="ru-RU" sz="3600" b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2420888"/>
            <a:ext cx="576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вед</a:t>
            </a:r>
          </a:p>
          <a:p>
            <a:r>
              <a:rPr lang="ru-RU" sz="3600" b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ы</a:t>
            </a:r>
            <a:endParaRPr lang="ru-RU" sz="3600" b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124744"/>
            <a:ext cx="576064" cy="293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собор</a:t>
            </a:r>
            <a:endParaRPr lang="ru-RU" sz="3600" b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1196752"/>
            <a:ext cx="5760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всадник</a:t>
            </a:r>
            <a:endParaRPr lang="ru-RU" sz="3600" b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1124744"/>
            <a:ext cx="504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турнир</a:t>
            </a:r>
            <a:endParaRPr lang="ru-RU" sz="3600" b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332656"/>
            <a:ext cx="346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 Math" pitchFamily="18" charset="0"/>
              </a:rPr>
              <a:t>Проверьте ответы.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1886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Интернет –источники: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92696"/>
            <a:ext cx="8712968" cy="4995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1.</a:t>
            </a:r>
            <a:r>
              <a:rPr lang="ru-RU" sz="1600" u="sng" dirty="0" smtClean="0">
                <a:hlinkClick r:id="rId3"/>
              </a:rPr>
              <a:t>http://www.metalspace.ru/images/articles/history/12/pic_12.2_01.jpg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2.</a:t>
            </a:r>
            <a:r>
              <a:rPr lang="ru-RU" sz="1600" u="sng" dirty="0" smtClean="0">
                <a:hlinkClick r:id="rId4"/>
              </a:rPr>
              <a:t>http://kievphotosite.com/sites/default/files/images/3/johannesgutenberg.jpg</a:t>
            </a:r>
            <a:endParaRPr lang="ru-RU" sz="1600" dirty="0" smtClean="0"/>
          </a:p>
          <a:p>
            <a:r>
              <a:rPr lang="ru-RU" sz="1600" dirty="0" smtClean="0"/>
              <a:t>3.</a:t>
            </a:r>
            <a:r>
              <a:rPr lang="ru-RU" sz="1600" u="sng" dirty="0" smtClean="0">
                <a:hlinkClick r:id="rId5"/>
              </a:rPr>
              <a:t>http://www.thefamouspeople.com/profiles/images/christopher-columbus-2.jpg</a:t>
            </a:r>
            <a:endParaRPr lang="ru-RU" sz="1600" dirty="0" smtClean="0"/>
          </a:p>
          <a:p>
            <a:r>
              <a:rPr lang="ru-RU" sz="1600" dirty="0" smtClean="0"/>
              <a:t>4.</a:t>
            </a:r>
            <a:r>
              <a:rPr lang="ru-RU" sz="1600" u="sng" dirty="0" smtClean="0">
                <a:hlinkClick r:id="rId6"/>
              </a:rPr>
              <a:t>http://www.archeonaut.nl/wp-content/uploads/2013/07/portret_W_Blaeu.jpg</a:t>
            </a:r>
            <a:endParaRPr lang="ru-RU" sz="1600" dirty="0" smtClean="0"/>
          </a:p>
          <a:p>
            <a:r>
              <a:rPr lang="ru-RU" sz="1600" dirty="0" smtClean="0"/>
              <a:t>5.</a:t>
            </a:r>
            <a:r>
              <a:rPr lang="ru-RU" sz="1600" u="sng" dirty="0" smtClean="0">
                <a:hlinkClick r:id="rId7"/>
              </a:rPr>
              <a:t>http://blog.mailasail.com/beezneez/2232/image/jpgyQ0buc4Rpl.jpg</a:t>
            </a:r>
            <a:endParaRPr lang="ru-RU" sz="1600" dirty="0" smtClean="0"/>
          </a:p>
          <a:p>
            <a:r>
              <a:rPr lang="ru-RU" sz="1600" dirty="0" smtClean="0"/>
              <a:t>6..</a:t>
            </a:r>
            <a:r>
              <a:rPr lang="ru-RU" sz="1600" u="sng" dirty="0" smtClean="0">
                <a:hlinkClick r:id="rId8"/>
              </a:rPr>
              <a:t>http://lit-yaz.ru/pars_docs/refs/35/34630/34630_html_685ea716.png</a:t>
            </a:r>
            <a:endParaRPr lang="ru-RU" sz="1600" dirty="0" smtClean="0"/>
          </a:p>
          <a:p>
            <a:r>
              <a:rPr lang="ru-RU" sz="1600" dirty="0" smtClean="0"/>
              <a:t>7.</a:t>
            </a:r>
            <a:r>
              <a:rPr lang="ru-RU" sz="1600" u="sng" dirty="0" smtClean="0">
                <a:hlinkClick r:id="rId9"/>
              </a:rPr>
              <a:t>http://discover-history.com/pictures/vespucci-p.jpg</a:t>
            </a:r>
            <a:endParaRPr lang="ru-RU" sz="1600" dirty="0" smtClean="0"/>
          </a:p>
          <a:p>
            <a:r>
              <a:rPr lang="ru-RU" sz="1600" dirty="0" smtClean="0"/>
              <a:t>8.</a:t>
            </a:r>
            <a:r>
              <a:rPr lang="ru-RU" sz="1600" u="sng" dirty="0" smtClean="0">
                <a:hlinkClick r:id="rId10"/>
              </a:rPr>
              <a:t>http://upyourpic.org/images/201203/lowe3usyrv.png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9.</a:t>
            </a:r>
            <a:r>
              <a:rPr lang="ru-RU" sz="1600" u="sng" dirty="0" smtClean="0">
                <a:hlinkClick r:id="rId11"/>
              </a:rPr>
              <a:t>http://www.timerime.com/upload/resized/247590/2840062/resized_image2_6a3977dd98a7a7aad6361    9bc1d7b04a3.jpg</a:t>
            </a:r>
            <a:endParaRPr lang="ru-RU" sz="1600" dirty="0" smtClean="0"/>
          </a:p>
          <a:p>
            <a:r>
              <a:rPr lang="ru-RU" sz="1600" dirty="0" smtClean="0"/>
              <a:t>10.</a:t>
            </a:r>
            <a:r>
              <a:rPr lang="ru-RU" sz="1600" u="sng" dirty="0" smtClean="0">
                <a:hlinkClick r:id="rId12"/>
              </a:rPr>
              <a:t>http://s50.radikal.ru/i128/0808/6d/4f12c7de463d.png</a:t>
            </a:r>
            <a:endParaRPr lang="ru-RU" sz="1600" dirty="0" smtClean="0"/>
          </a:p>
          <a:p>
            <a:r>
              <a:rPr lang="ru-RU" sz="1600" dirty="0" smtClean="0"/>
              <a:t>11.</a:t>
            </a:r>
            <a:r>
              <a:rPr lang="ru-RU" sz="1600" u="sng" dirty="0" smtClean="0">
                <a:hlinkClick r:id="rId13"/>
              </a:rPr>
              <a:t>http://osetia.biz/images/dostoprimechatelnosty/16/gallery/sunnitskaya_mechet_01.jpg</a:t>
            </a:r>
            <a:endParaRPr lang="ru-RU" sz="1600" dirty="0" smtClean="0"/>
          </a:p>
          <a:p>
            <a:r>
              <a:rPr lang="ru-RU" sz="1600" dirty="0" smtClean="0"/>
              <a:t>12.</a:t>
            </a:r>
            <a:r>
              <a:rPr lang="ru-RU" sz="1600" u="sng" dirty="0" smtClean="0">
                <a:hlinkClick r:id="rId14"/>
              </a:rPr>
              <a:t>http://abe87.narod.ru/</a:t>
            </a:r>
            <a:r>
              <a:rPr lang="ru-RU" sz="1600" u="sng" dirty="0" err="1" smtClean="0">
                <a:hlinkClick r:id="rId14"/>
              </a:rPr>
              <a:t>photos</a:t>
            </a:r>
            <a:r>
              <a:rPr lang="ru-RU" sz="1600" u="sng" dirty="0" smtClean="0">
                <a:hlinkClick r:id="rId14"/>
              </a:rPr>
              <a:t>/</a:t>
            </a:r>
            <a:r>
              <a:rPr lang="ru-RU" sz="1600" u="sng" dirty="0" err="1" smtClean="0">
                <a:hlinkClick r:id="rId14"/>
              </a:rPr>
              <a:t>vladikavkaz</a:t>
            </a:r>
            <a:r>
              <a:rPr lang="ru-RU" sz="1600" u="sng" dirty="0" smtClean="0">
                <a:hlinkClick r:id="rId14"/>
              </a:rPr>
              <a:t>/vladikavkaz_05.jpg</a:t>
            </a:r>
            <a:endParaRPr lang="ru-RU" sz="1600" dirty="0" smtClean="0"/>
          </a:p>
          <a:p>
            <a:r>
              <a:rPr lang="ru-RU" sz="1600" dirty="0" smtClean="0"/>
              <a:t>13.</a:t>
            </a:r>
            <a:r>
              <a:rPr lang="ru-RU" sz="1600" u="sng" dirty="0" smtClean="0">
                <a:hlinkClick r:id="rId15"/>
              </a:rPr>
              <a:t>http://www.fullhdoboi.ru/_ph/8/936407529.jpg</a:t>
            </a:r>
            <a:endParaRPr lang="ru-RU" sz="1600" dirty="0" smtClean="0"/>
          </a:p>
          <a:p>
            <a:r>
              <a:rPr lang="ru-RU" sz="1600" dirty="0" smtClean="0"/>
              <a:t>14.</a:t>
            </a:r>
            <a:r>
              <a:rPr lang="ru-RU" sz="1600" u="sng" dirty="0" smtClean="0">
                <a:hlinkClick r:id="rId16"/>
              </a:rPr>
              <a:t>http://www.1zoom.ru/big2/76/164627-tushkanchik.jpg</a:t>
            </a:r>
            <a:endParaRPr lang="ru-RU" sz="1600" dirty="0" smtClean="0"/>
          </a:p>
          <a:p>
            <a:r>
              <a:rPr lang="ru-RU" sz="1600" dirty="0" smtClean="0"/>
              <a:t>15.</a:t>
            </a:r>
            <a:r>
              <a:rPr lang="ru-RU" sz="1600" u="sng" dirty="0" smtClean="0">
                <a:hlinkClick r:id="rId17"/>
              </a:rPr>
              <a:t>http://classicbus.ru/default/image/aHR0cDovL3BwdGZvcnNjaG9vbC5ydS9mb255LzAyMS5qcGc</a:t>
            </a:r>
            <a:r>
              <a:rPr lang="ru-RU" sz="1600" dirty="0" smtClean="0"/>
              <a:t>= </a:t>
            </a:r>
          </a:p>
          <a:p>
            <a:r>
              <a:rPr lang="ru-RU" sz="1600" dirty="0" smtClean="0"/>
              <a:t>16.</a:t>
            </a:r>
            <a:r>
              <a:rPr lang="ru-RU" sz="1600" u="sng" dirty="0" smtClean="0">
                <a:hlinkClick r:id="rId18"/>
              </a:rPr>
              <a:t>http://900igr.net/</a:t>
            </a:r>
            <a:r>
              <a:rPr lang="ru-RU" sz="1600" u="sng" dirty="0" err="1" smtClean="0">
                <a:hlinkClick r:id="rId18"/>
              </a:rPr>
              <a:t>datai</a:t>
            </a:r>
            <a:r>
              <a:rPr lang="ru-RU" sz="1600" u="sng" dirty="0" smtClean="0">
                <a:hlinkClick r:id="rId18"/>
              </a:rPr>
              <a:t>/</a:t>
            </a:r>
            <a:r>
              <a:rPr lang="ru-RU" sz="1600" u="sng" dirty="0" err="1" smtClean="0">
                <a:hlinkClick r:id="rId18"/>
              </a:rPr>
              <a:t>literatura</a:t>
            </a:r>
            <a:r>
              <a:rPr lang="ru-RU" sz="1600" u="sng" dirty="0" smtClean="0">
                <a:hlinkClick r:id="rId18"/>
              </a:rPr>
              <a:t>/</a:t>
            </a:r>
            <a:r>
              <a:rPr lang="ru-RU" sz="1600" u="sng" dirty="0" err="1" smtClean="0">
                <a:hlinkClick r:id="rId18"/>
              </a:rPr>
              <a:t>Nedorosl</a:t>
            </a:r>
            <a:r>
              <a:rPr lang="ru-RU" sz="1600" u="sng" dirty="0" smtClean="0">
                <a:hlinkClick r:id="rId18"/>
              </a:rPr>
              <a:t>/0002-001-Fonvizin-Denis-Ivanovich.jpg</a:t>
            </a:r>
            <a:endParaRPr lang="ru-RU" sz="1600" dirty="0" smtClean="0"/>
          </a:p>
          <a:p>
            <a:r>
              <a:rPr lang="ru-RU" sz="1600" dirty="0" smtClean="0"/>
              <a:t>17.</a:t>
            </a:r>
            <a:r>
              <a:rPr lang="ru-RU" sz="1600" u="sng" dirty="0" smtClean="0">
                <a:hlinkClick r:id="rId19"/>
              </a:rPr>
              <a:t>http://www.engelskfaget.dk/uploads/tx_cliopolaroidphotoflex/When_the_knight_won_...__c__Olga_Rutko._Shutterstock..png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79208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Временные рамки эпохи-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V-XV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вв.</a:t>
            </a:r>
          </a:p>
          <a:p>
            <a:endParaRPr lang="ru-RU" sz="2400" b="1" dirty="0" smtClean="0">
              <a:latin typeface="Cambria" pitchFamily="18" charset="0"/>
            </a:endParaRPr>
          </a:p>
          <a:p>
            <a:r>
              <a:rPr lang="ru-RU" sz="2400" b="1" i="1" u="sng" dirty="0" smtClean="0">
                <a:latin typeface="Cambria" pitchFamily="18" charset="0"/>
              </a:rPr>
              <a:t>Эпоха подразделяется на 3 периода.</a:t>
            </a:r>
          </a:p>
          <a:p>
            <a:r>
              <a:rPr lang="ru-RU" sz="2400" b="1" i="1" dirty="0" smtClean="0">
                <a:latin typeface="Cambria" pitchFamily="18" charset="0"/>
              </a:rPr>
              <a:t>1.Раннее Средневековье </a:t>
            </a:r>
            <a:r>
              <a:rPr lang="en-US" sz="2400" b="1" i="1" dirty="0" smtClean="0">
                <a:latin typeface="Cambria" pitchFamily="18" charset="0"/>
              </a:rPr>
              <a:t>V-X</a:t>
            </a:r>
            <a:r>
              <a:rPr lang="ru-RU" sz="2400" b="1" i="1" dirty="0" smtClean="0">
                <a:latin typeface="Cambria" pitchFamily="18" charset="0"/>
              </a:rPr>
              <a:t> вв.</a:t>
            </a:r>
          </a:p>
          <a:p>
            <a:r>
              <a:rPr lang="ru-RU" sz="2400" b="1" i="1" dirty="0" smtClean="0">
                <a:latin typeface="Cambria" pitchFamily="18" charset="0"/>
              </a:rPr>
              <a:t>2.Классическое Средневековье </a:t>
            </a:r>
            <a:r>
              <a:rPr lang="en-US" sz="2400" b="1" i="1" dirty="0" smtClean="0">
                <a:latin typeface="Cambria" pitchFamily="18" charset="0"/>
              </a:rPr>
              <a:t>X-XIII </a:t>
            </a:r>
            <a:r>
              <a:rPr lang="ru-RU" sz="2400" b="1" i="1" dirty="0" smtClean="0">
                <a:latin typeface="Cambria" pitchFamily="18" charset="0"/>
              </a:rPr>
              <a:t>вв.</a:t>
            </a:r>
          </a:p>
          <a:p>
            <a:r>
              <a:rPr lang="ru-RU" sz="2400" b="1" i="1" dirty="0" smtClean="0">
                <a:latin typeface="Cambria" pitchFamily="18" charset="0"/>
              </a:rPr>
              <a:t>3.Позднее Средневековье </a:t>
            </a:r>
            <a:r>
              <a:rPr lang="en-US" sz="2400" b="1" i="1" dirty="0" smtClean="0">
                <a:latin typeface="Cambria" pitchFamily="18" charset="0"/>
              </a:rPr>
              <a:t>XIV-XV</a:t>
            </a:r>
            <a:r>
              <a:rPr lang="ru-RU" sz="2400" b="1" i="1" dirty="0" smtClean="0">
                <a:latin typeface="Cambria" pitchFamily="18" charset="0"/>
              </a:rPr>
              <a:t>вв.</a:t>
            </a:r>
            <a:endParaRPr lang="ru-RU" b="1" i="1" dirty="0">
              <a:latin typeface="Cambria" pitchFamily="18" charset="0"/>
            </a:endParaRPr>
          </a:p>
        </p:txBody>
      </p:sp>
      <p:pic>
        <p:nvPicPr>
          <p:cNvPr id="4" name="Picture 10" descr="http://gorod.crimea.edu/librari/ist_cost/pozn_evrop/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309634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8" descr="http://www.french-engravings.com/images/artworks/ART-7422/details/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509120"/>
            <a:ext cx="2088232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4" descr="http://content.foto.mail.ru/mail/gloria.newodes/_answers/i-2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509120"/>
            <a:ext cx="1944216" cy="2015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Рита\Desktop\pic_12.2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284984"/>
            <a:ext cx="835292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Cambria" pitchFamily="18" charset="0"/>
              </a:rPr>
              <a:t>В средние века у людей появилось много новых вещей. </a:t>
            </a:r>
          </a:p>
          <a:p>
            <a:r>
              <a:rPr lang="ru-RU" sz="2000" b="1" i="1" dirty="0" smtClean="0">
                <a:latin typeface="Cambria" pitchFamily="18" charset="0"/>
              </a:rPr>
              <a:t>А каких вы узнаете из </a:t>
            </a:r>
            <a:r>
              <a:rPr lang="ru-RU" sz="2000" b="1" i="1" dirty="0" err="1" smtClean="0">
                <a:latin typeface="Cambria" pitchFamily="18" charset="0"/>
              </a:rPr>
              <a:t>филворда</a:t>
            </a:r>
            <a:r>
              <a:rPr lang="ru-RU" sz="2000" b="1" i="1" dirty="0" smtClean="0">
                <a:latin typeface="Cambria" pitchFamily="18" charset="0"/>
              </a:rPr>
              <a:t>.</a:t>
            </a:r>
            <a:endParaRPr lang="ru-RU" sz="2000" b="1" i="1" dirty="0">
              <a:latin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1340768"/>
          <a:ext cx="7128791" cy="331236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68151"/>
                <a:gridCol w="1368152"/>
                <a:gridCol w="1584176"/>
                <a:gridCol w="1512168"/>
                <a:gridCol w="1296144"/>
              </a:tblGrid>
              <a:tr h="612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П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У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М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Ы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Л</a:t>
                      </a:r>
                      <a:endParaRPr lang="ru-RU" sz="2000" b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П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Г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И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Ч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Р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Ч</a:t>
                      </a:r>
                      <a:endParaRPr lang="ru-RU" sz="2000" b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И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Л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А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К</a:t>
                      </a:r>
                      <a:endParaRPr lang="ru-RU" sz="2000" b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Ц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К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С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И</a:t>
                      </a:r>
                      <a:endParaRPr lang="ru-RU" sz="2000" b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Ы</a:t>
                      </a:r>
                      <a:endParaRPr lang="ru-RU" sz="2000" b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И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Ы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5373216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Cambria" pitchFamily="18" charset="0"/>
              </a:rPr>
              <a:t>Пуговицы, мыло, порох, вилки, очки, часы.</a:t>
            </a:r>
            <a:endParaRPr lang="ru-RU" sz="2000" b="1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kievphotosite.com/sites/default/files/images/3/johannesgutenbe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240360" cy="4248472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95936" y="260648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Cambria" pitchFamily="18" charset="0"/>
              </a:rPr>
              <a:t>Главным изобретением было книгопечатание.</a:t>
            </a:r>
          </a:p>
          <a:p>
            <a:r>
              <a:rPr lang="ru-RU" sz="2000" b="1" i="1" dirty="0" smtClean="0">
                <a:latin typeface="Cambria" pitchFamily="18" charset="0"/>
              </a:rPr>
              <a:t>А открыл этот способ немец Иоганн Гуттенберг. 1445 год считается годом рождения книгопечатания. Иоганн Гуттенберг предложил использовать разборный шрифт. </a:t>
            </a:r>
          </a:p>
          <a:p>
            <a:r>
              <a:rPr lang="ru-RU" sz="2000" b="1" i="1" dirty="0" smtClean="0">
                <a:latin typeface="Cambria" pitchFamily="18" charset="0"/>
              </a:rPr>
              <a:t>В наборной кассе помещались металлические буквы- литеры.</a:t>
            </a:r>
            <a:endParaRPr lang="ru-RU" sz="2000" b="1" i="1" dirty="0">
              <a:latin typeface="Cambria" pitchFamily="18" charset="0"/>
            </a:endParaRPr>
          </a:p>
        </p:txBody>
      </p:sp>
      <p:pic>
        <p:nvPicPr>
          <p:cNvPr id="7" name="Picture 2" descr="http://www.timerime.com/upload/resized/247590/2840062/resized_image2_6a3977dd98a7a7aad63619bc1d7b04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284984"/>
            <a:ext cx="4092897" cy="3240360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://www.thefamouspeople.com/profiles/images/christopher-columbu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2088232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http://www.archeonaut.nl/wp-content/uploads/2013/07/portret_W_Blae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636912"/>
            <a:ext cx="2088232" cy="2519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10" descr="http://discover-history.com/pictures/vespucci-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980728"/>
            <a:ext cx="2232248" cy="2470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http://lit-yaz.ru/pars_docs/refs/35/34630/34630_html_685ea7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636912"/>
            <a:ext cx="2448272" cy="249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8" descr="http://blog.mailasail.com/beezneez/2232/image/jpgyQ0buc4Rp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149080"/>
            <a:ext cx="2160240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http://upyourpic.org/images/201203/lowe3usyrv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797152"/>
            <a:ext cx="2664296" cy="19168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67544" y="260649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Средневековые мореплаватели открыли Америку и Австралию.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3284984"/>
            <a:ext cx="1390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Христофор</a:t>
            </a:r>
          </a:p>
          <a:p>
            <a:r>
              <a:rPr lang="ru-RU" dirty="0" smtClean="0">
                <a:latin typeface="Cambria" pitchFamily="18" charset="0"/>
              </a:rPr>
              <a:t>Колумб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1844824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Cambria" pitchFamily="18" charset="0"/>
              </a:rPr>
              <a:t>Виллем</a:t>
            </a:r>
            <a:endParaRPr lang="ru-RU" dirty="0" smtClean="0">
              <a:latin typeface="Cambria" pitchFamily="18" charset="0"/>
            </a:endParaRPr>
          </a:p>
          <a:p>
            <a:r>
              <a:rPr lang="ru-RU" dirty="0" err="1" smtClean="0">
                <a:latin typeface="Cambria" pitchFamily="18" charset="0"/>
              </a:rPr>
              <a:t>Янц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376" y="328498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Абель</a:t>
            </a:r>
          </a:p>
          <a:p>
            <a:r>
              <a:rPr lang="ru-RU" dirty="0" smtClean="0">
                <a:latin typeface="Cambria" pitchFamily="18" charset="0"/>
              </a:rPr>
              <a:t>Тасман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2132856"/>
            <a:ext cx="172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Джеймс Кук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5936" y="37890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Cambria" pitchFamily="18" charset="0"/>
              </a:rPr>
              <a:t>Америго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Веспуччи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34076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ambria" pitchFamily="18" charset="0"/>
              </a:rPr>
              <a:t>В средние века образовались многие государства, существующие и сейчас: Англия, Франция, Италия, Россия. Вот какое интересное время мы называем средними веками.</a:t>
            </a:r>
            <a:endParaRPr lang="ru-RU" b="1" i="1" dirty="0">
              <a:latin typeface="Cambria" pitchFamily="18" charset="0"/>
            </a:endParaRPr>
          </a:p>
        </p:txBody>
      </p:sp>
      <p:pic>
        <p:nvPicPr>
          <p:cNvPr id="4" name="Picture 14" descr="http://s50.radikal.ru/i128/0808/6d/4f12c7de463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636912"/>
            <a:ext cx="3816424" cy="3744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ambria" pitchFamily="18" charset="0"/>
              </a:rPr>
              <a:t>Началом  средневековья принято считать 476 год, когда  был свергнут с престола последний римский император и произошло крушение великого государства древности - Западной Римской империи.</a:t>
            </a:r>
            <a:endParaRPr lang="ru-RU" b="1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i="1" dirty="0" smtClean="0">
                <a:latin typeface="Cambria" pitchFamily="18" charset="0"/>
              </a:rPr>
              <a:t>Все шире стали распространяться три  основные мировые религии.</a:t>
            </a:r>
            <a:endParaRPr lang="ru-RU" sz="2000" b="1" i="1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80728"/>
            <a:ext cx="617443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1.Какие веры возникли в средние века?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100" b="1" i="1" dirty="0" smtClean="0"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2. Где распространяются эти  веры?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b="1" i="1" dirty="0" smtClean="0"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3.Как называются здания для молитв у людей каждой веры?</a:t>
            </a:r>
            <a:endParaRPr lang="ru-RU" sz="3200" b="1" i="1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996952"/>
            <a:ext cx="7848872" cy="30854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</a:t>
            </a:r>
            <a:r>
              <a:rPr lang="ru-RU" sz="2000" b="1" u="sng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Схема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u="sng" dirty="0" smtClean="0">
              <a:latin typeface="Cambria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b="1" u="sng" dirty="0" smtClean="0"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Христианство                                 Ислам                                                Буддизм</a:t>
            </a:r>
            <a:endParaRPr lang="ru-RU" sz="1050" b="1" dirty="0" smtClean="0"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lang="ru-RU" b="1" dirty="0" err="1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↓</a:t>
            </a:r>
            <a:r>
              <a:rPr lang="ru-RU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   </a:t>
            </a:r>
            <a:r>
              <a:rPr lang="ru-RU" b="1" dirty="0" err="1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↓</a:t>
            </a:r>
            <a:r>
              <a:rPr lang="ru-RU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   </a:t>
            </a:r>
            <a:r>
              <a:rPr lang="ru-RU" b="1" dirty="0" err="1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↓</a:t>
            </a:r>
            <a:endParaRPr lang="ru-RU" sz="1050" b="1" dirty="0" smtClean="0"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Собор                                                 мечеть                                                   храм</a:t>
            </a:r>
            <a:endParaRPr lang="ru-RU" sz="1050" b="1" dirty="0" smtClean="0"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lang="ru-RU" b="1" dirty="0" err="1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↓</a:t>
            </a:r>
            <a:r>
              <a:rPr lang="ru-RU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  </a:t>
            </a:r>
            <a:r>
              <a:rPr lang="ru-RU" b="1" dirty="0" err="1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↓</a:t>
            </a:r>
            <a:r>
              <a:rPr lang="ru-RU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    </a:t>
            </a:r>
            <a:r>
              <a:rPr lang="ru-RU" b="1" dirty="0" err="1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↓</a:t>
            </a:r>
            <a:endParaRPr lang="ru-RU" sz="1050" b="1" dirty="0" smtClean="0"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Иисус(Христос)                             Аллах                                                    Будда</a:t>
            </a:r>
            <a:endParaRPr lang="ru-RU" sz="1050" b="1" dirty="0" smtClean="0"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lang="ru-RU" b="1" dirty="0" err="1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↓</a:t>
            </a:r>
            <a:r>
              <a:rPr lang="ru-RU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  </a:t>
            </a:r>
            <a:r>
              <a:rPr lang="ru-RU" b="1" dirty="0" err="1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↓</a:t>
            </a:r>
            <a:r>
              <a:rPr lang="ru-RU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     </a:t>
            </a:r>
            <a:r>
              <a:rPr lang="ru-RU" b="1" dirty="0" err="1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↓</a:t>
            </a:r>
            <a:endParaRPr lang="ru-RU" sz="1050" b="1" dirty="0" smtClean="0"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 Библия                                              Коран                                                     Веды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404665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Cambria" pitchFamily="18" charset="0"/>
              </a:rPr>
              <a:t>А есть ли в нашем городе места для молитв?</a:t>
            </a:r>
            <a:endParaRPr lang="ru-RU" sz="2400" b="1" i="1" dirty="0">
              <a:latin typeface="Cambria" pitchFamily="18" charset="0"/>
            </a:endParaRPr>
          </a:p>
        </p:txBody>
      </p:sp>
      <p:pic>
        <p:nvPicPr>
          <p:cNvPr id="4" name="Picture 10" descr="http://abe87.narod.ru/photos/vladikavkaz/vladikavkaz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4176464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http://osetia.biz/images/dostoprimechatelnosty/16/gallery/sunnitskaya_mechet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348880"/>
            <a:ext cx="403244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1556792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Собор Георгия-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победоносца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1556792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Суннитская мечеть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6381328"/>
            <a:ext cx="1640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г.Владикавказ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1"/>
            <a:ext cx="8640960" cy="2103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ru-RU" b="1" i="1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Кроме соборов, храмов, мечетей строились в средние века и замки. Замок это дворец и крепость знатных людей, графов, герцогов.  Замки Европы, Ближнего Востока, Кавказа, Средней Азии возводились в хорошо </a:t>
            </a:r>
            <a:r>
              <a:rPr lang="ru-RU" b="1" i="1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защищённых </a:t>
            </a:r>
            <a:r>
              <a:rPr lang="ru-RU" b="1" i="1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местах: главная башня окружалась валами, рвами, стенами. Замки знати представляли собой не очень удобные жилища. В них было сыро, </a:t>
            </a:r>
            <a:r>
              <a:rPr lang="ru-RU" b="1" i="1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холодно, </a:t>
            </a:r>
            <a:r>
              <a:rPr lang="ru-RU" b="1" i="1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гуляли сквозняки. Первые замки не имели стёкол в окнах и водопровода. </a:t>
            </a:r>
            <a:endParaRPr lang="ru-RU" sz="2800" b="1" i="1" dirty="0" smtClean="0">
              <a:latin typeface="Cambria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6146" name="Picture 2" descr="http://www.fullhdoboi.ru/_ph/8/936407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76872"/>
            <a:ext cx="640871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636</Words>
  <Application>Microsoft Office PowerPoint</Application>
  <PresentationFormat>Экран (4:3)</PresentationFormat>
  <Paragraphs>122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Рита</dc:creator>
  <cp:lastModifiedBy>Рита</cp:lastModifiedBy>
  <cp:revision>73</cp:revision>
  <dcterms:created xsi:type="dcterms:W3CDTF">2016-06-20T17:39:51Z</dcterms:created>
  <dcterms:modified xsi:type="dcterms:W3CDTF">2016-07-09T18:44:59Z</dcterms:modified>
</cp:coreProperties>
</file>