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35" r:id="rId5"/>
    <p:sldId id="336" r:id="rId6"/>
    <p:sldId id="350" r:id="rId7"/>
    <p:sldId id="349" r:id="rId8"/>
    <p:sldId id="338" r:id="rId9"/>
    <p:sldId id="339" r:id="rId10"/>
    <p:sldId id="341" r:id="rId11"/>
    <p:sldId id="342" r:id="rId12"/>
    <p:sldId id="340" r:id="rId13"/>
    <p:sldId id="345" r:id="rId14"/>
    <p:sldId id="346" r:id="rId15"/>
    <p:sldId id="351" r:id="rId16"/>
    <p:sldId id="352" r:id="rId17"/>
    <p:sldId id="347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7" autoAdjust="0"/>
    <p:restoredTop sz="95394" autoAdjust="0"/>
  </p:normalViewPr>
  <p:slideViewPr>
    <p:cSldViewPr snapToGrid="0">
      <p:cViewPr varScale="1">
        <p:scale>
          <a:sx n="70" d="100"/>
          <a:sy n="70" d="100"/>
        </p:scale>
        <p:origin x="-900" y="-90"/>
      </p:cViewPr>
      <p:guideLst>
        <p:guide orient="horz" pos="3696"/>
        <p:guide orient="horz" pos="1968"/>
        <p:guide pos="6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B00CE8A5-6908-4003-9F98-7D9F57EE0289}" type="datetime1">
              <a:rPr lang="ru-RU" smtClean="0"/>
              <a:pPr rtl="0"/>
              <a:t>23.10.2024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9E9D563E-BCB2-465B-8A3C-AC86CE64F69C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D8E2460F-8863-4866-AB24-6B37E929B72C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8B990660-4B7D-4C11-96DB-B19FFA8CA93C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8406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7845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114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290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290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420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87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121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267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5892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B990660-4B7D-4C11-96DB-B19FFA8CA93C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894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rtlCol="0" anchor="b">
            <a:normAutofit/>
          </a:bodyPr>
          <a:lstStyle>
            <a:lvl1pPr algn="l">
              <a:defRPr lang="ru-RU" sz="4000" b="1" baseline="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pic>
        <p:nvPicPr>
          <p:cNvPr id="4" name="Графический объект 3">
            <a:extLst>
              <a:ext uri="{FF2B5EF4-FFF2-40B4-BE49-F238E27FC236}">
                <a16:creationId xmlns="" xmlns:a16="http://schemas.microsoft.com/office/drawing/2014/main" id="{E46E52ED-0545-03BB-5AB6-4552E92B99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 6">
            <a:extLst>
              <a:ext uri="{FF2B5EF4-FFF2-40B4-BE49-F238E27FC236}">
                <a16:creationId xmlns="" xmlns:a16="http://schemas.microsoft.com/office/drawing/2014/main" id="{D06404F0-C6D6-98DF-5397-EF0F68B014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=""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ru-RU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ru-RU"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ru-RU"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ru-RU"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ru-RU"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ru-RU"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ru-RU"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ru-RU"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ru-RU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=""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ru-RU"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ru-RU"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ru-RU"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ru-RU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ность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 6">
            <a:extLst>
              <a:ext uri="{FF2B5EF4-FFF2-40B4-BE49-F238E27FC236}">
                <a16:creationId xmlns="" xmlns:a16="http://schemas.microsoft.com/office/drawing/2014/main" id="{25F4A3D2-0CBC-CF43-C14A-141B19AE67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rtlCol="0" anchor="b">
            <a:normAutofit/>
          </a:bodyPr>
          <a:lstStyle>
            <a:lvl1pPr>
              <a:defRPr lang="ru-RU" sz="40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 </a:t>
            </a:r>
          </a:p>
          <a:p>
            <a:pPr lvl="3" rtl="0"/>
            <a:r>
              <a:rPr lang="ru-RU"/>
              <a:t>Четвертый уровень </a:t>
            </a:r>
          </a:p>
          <a:p>
            <a:pPr lvl="4" rtl="0"/>
            <a:r>
              <a:rPr lang="ru-RU"/>
              <a:t>Пятый уровень </a:t>
            </a:r>
          </a:p>
          <a:p>
            <a:pPr lvl="0" rt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rtlCol="0" anchor="b">
            <a:normAutofit/>
          </a:bodyPr>
          <a:lstStyle>
            <a:lvl1pPr>
              <a:defRPr lang="ru-RU" sz="40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grpSp>
        <p:nvGrpSpPr>
          <p:cNvPr id="815" name="Группа 814">
            <a:extLst>
              <a:ext uri="{FF2B5EF4-FFF2-40B4-BE49-F238E27FC236}">
                <a16:creationId xmlns="" xmlns:a16="http://schemas.microsoft.com/office/drawing/2014/main" id="{98F70650-8E48-1844-382B-91FBA9C8DD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=""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=""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=""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80" name="Freeform 779">
              <a:extLst>
                <a:ext uri="{FF2B5EF4-FFF2-40B4-BE49-F238E27FC236}">
                  <a16:creationId xmlns=""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=""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=""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03" name="Freeform 802">
              <a:extLst>
                <a:ext uri="{FF2B5EF4-FFF2-40B4-BE49-F238E27FC236}">
                  <a16:creationId xmlns=""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01" name="Freeform 800">
              <a:extLst>
                <a:ext uri="{FF2B5EF4-FFF2-40B4-BE49-F238E27FC236}">
                  <a16:creationId xmlns=""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10" name="Freeform 809">
              <a:extLst>
                <a:ext uri="{FF2B5EF4-FFF2-40B4-BE49-F238E27FC236}">
                  <a16:creationId xmlns=""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=""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=""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=""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=""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=""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=""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=""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=""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=""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=""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=""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=""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=""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=""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=""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=""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=""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73" name="Freeform 772">
              <a:extLst>
                <a:ext uri="{FF2B5EF4-FFF2-40B4-BE49-F238E27FC236}">
                  <a16:creationId xmlns=""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=""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=""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=""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=""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=""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=""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=""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=""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=""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=""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=""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=""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=""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=""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=""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=""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=""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=""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=""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=""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=""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=""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=""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=""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=""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=""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=""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=""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=""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=""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=""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=""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=""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=""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=""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=""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=""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=""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=""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=""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=""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=""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=""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=""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=""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=""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=""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=""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=""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=""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=""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=""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=""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=""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=""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=""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12" name="Freeform 811">
              <a:extLst>
                <a:ext uri="{FF2B5EF4-FFF2-40B4-BE49-F238E27FC236}">
                  <a16:creationId xmlns=""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=""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=""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=""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=""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=""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=""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=""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=""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=""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=""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=""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=""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=""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=""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=""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=""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=""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=""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=""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=""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=""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=""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=""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=""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=""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=""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=""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=""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=""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=""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=""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=""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=""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=""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=""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=""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=""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=""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=""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=""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=""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=""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=""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=""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=""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=""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=""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=""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=""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=""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=""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=""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=""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=""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=""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=""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=""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=""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=""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=""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=""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=""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=""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=""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=""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=""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07" name="Freeform 806">
              <a:extLst>
                <a:ext uri="{FF2B5EF4-FFF2-40B4-BE49-F238E27FC236}">
                  <a16:creationId xmlns=""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05" name="Freeform 804">
              <a:extLst>
                <a:ext uri="{FF2B5EF4-FFF2-40B4-BE49-F238E27FC236}">
                  <a16:creationId xmlns=""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=""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=""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=""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=""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=""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=""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=""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=""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=""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=""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=""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=""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=""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=""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=""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=""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=""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=""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=""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=""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=""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=""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=""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=""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=""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=""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=""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=""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=""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=""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=""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=""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=""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=""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=""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=""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=""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=""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=""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=""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=""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=""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=""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=""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=""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=""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=""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=""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=""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=""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=""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=""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=""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=""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=""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=""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=""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=""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=""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=""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=""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=""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=""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=""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=""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=""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=""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=""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=""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=""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=""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=""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=""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=""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=""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=""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=""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=""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=""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=""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=""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=""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=""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=""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=""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=""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=""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=""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=""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=""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=""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=""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=""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=""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=""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=""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=""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=""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=""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=""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=""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=""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=""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=""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=""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=""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=""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=""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=""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=""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=""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=""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=""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=""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=""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=""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=""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=""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=""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=""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=""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=""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=""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=""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=""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=""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=""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=""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=""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=""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=""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=""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=""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=""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=""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=""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=""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=""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814" name="Freeform 813">
              <a:extLst>
                <a:ext uri="{FF2B5EF4-FFF2-40B4-BE49-F238E27FC236}">
                  <a16:creationId xmlns=""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=""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=""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=""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=""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=""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=""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=""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 rtlCol="0"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ru-RU" sz="20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 </a:t>
            </a:r>
          </a:p>
          <a:p>
            <a:pPr lvl="3" rtl="0"/>
            <a:r>
              <a:rPr lang="ru-RU"/>
              <a:t>Четвертый уровень </a:t>
            </a:r>
          </a:p>
          <a:p>
            <a:pPr lvl="4" rtl="0"/>
            <a:r>
              <a:rPr lang="ru-RU"/>
              <a:t>Пятый уровень </a:t>
            </a:r>
          </a:p>
          <a:p>
            <a:pPr lvl="0"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ru-RU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="" xmlns:a16="http://schemas.microsoft.com/office/drawing/2014/main" id="{900D319D-67F8-5830-99A3-7EB562C28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ru-RU" sz="40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EF559BF-05B9-49D7-5976-7CD930A65A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ru-RU" sz="40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 rtlCol="0">
            <a:normAutofit/>
          </a:bodyPr>
          <a:lstStyle>
            <a:lvl1pPr marL="0" indent="0">
              <a:buNone/>
              <a:defRPr lang="ru-RU" sz="2800"/>
            </a:lvl1pPr>
            <a:lvl2pPr marL="457200" indent="0">
              <a:buNone/>
              <a:defRPr lang="ru-RU" sz="2400"/>
            </a:lvl2pPr>
            <a:lvl3pPr marL="914400" indent="0">
              <a:buNone/>
              <a:defRPr lang="ru-RU" sz="20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DE537B4-8186-9628-C273-28B8EA981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rtlCol="0" anchor="b">
            <a:normAutofit/>
          </a:bodyPr>
          <a:lstStyle>
            <a:lvl1pPr>
              <a:defRPr lang="ru-RU" sz="400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675" name="Текст 7">
            <a:extLst>
              <a:ext uri="{FF2B5EF4-FFF2-40B4-BE49-F238E27FC236}">
                <a16:creationId xmlns=""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ru-RU" sz="2800"/>
            </a:lvl1pPr>
            <a:lvl2pPr marL="457200" indent="0">
              <a:lnSpc>
                <a:spcPts val="2400"/>
              </a:lnSpc>
              <a:buNone/>
              <a:defRPr lang="ru-RU" sz="2000"/>
            </a:lvl2pPr>
            <a:lvl3pPr marL="914400" indent="0">
              <a:lnSpc>
                <a:spcPts val="2400"/>
              </a:lnSpc>
              <a:buNone/>
              <a:defRPr lang="ru-RU" sz="2000"/>
            </a:lvl3pPr>
            <a:lvl4pPr marL="1371600" indent="0">
              <a:lnSpc>
                <a:spcPts val="2400"/>
              </a:lnSpc>
              <a:buNone/>
              <a:defRPr lang="ru-RU" sz="2000"/>
            </a:lvl4pPr>
            <a:lvl5pPr marL="1828800" indent="0">
              <a:lnSpc>
                <a:spcPts val="2400"/>
              </a:lnSpc>
              <a:buNone/>
              <a:defRPr lang="ru-RU" sz="2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pic>
        <p:nvPicPr>
          <p:cNvPr id="7" name="Графический объект 6">
            <a:extLst>
              <a:ext uri="{FF2B5EF4-FFF2-40B4-BE49-F238E27FC236}">
                <a16:creationId xmlns="" xmlns:a16="http://schemas.microsoft.com/office/drawing/2014/main" id="{CD18796B-7A45-F026-1306-A9ADE06D8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5pPr>
            <a:lvl6pPr marL="1600200">
              <a:defRPr lang="ru-RU">
                <a:latin typeface="Calibri Light" panose="020F0302020204030204" pitchFamily="34" charset="0"/>
              </a:defRPr>
            </a:lvl6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4" rtl="0"/>
            <a:r>
              <a:rPr lang="ru-RU" dirty="0"/>
              <a:t>Четвертый уровень</a:t>
            </a:r>
          </a:p>
          <a:p>
            <a:pPr lvl="5" rtl="0"/>
            <a:r>
              <a:rPr lang="ru-RU" dirty="0"/>
              <a:t>Пятый уровень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=""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ru-RU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 rtlCol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lang="ru-RU"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lang="ru-RU"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lang="ru-RU"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lang="ru-RU"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=""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ru-RU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изображ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C5815B7-4DEA-0E4D-6E8B-EDAD6559A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="" xmlns:a16="http://schemas.microsoft.com/office/drawing/2014/main" id="{D1046054-0FA9-558E-22C0-007C8D3DAF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ru-RU" sz="28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ru-RU" sz="14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 rtlCol="0"/>
          <a:lstStyle>
            <a:lvl1pPr>
              <a:spcBef>
                <a:spcPts val="0"/>
              </a:spcBef>
              <a:spcAft>
                <a:spcPts val="1200"/>
              </a:spcAft>
              <a:defRPr lang="ru-RU"/>
            </a:lvl1pPr>
            <a:lvl2pPr>
              <a:spcBef>
                <a:spcPts val="0"/>
              </a:spcBef>
              <a:spcAft>
                <a:spcPts val="600"/>
              </a:spcAft>
              <a:defRPr lang="ru-RU"/>
            </a:lvl2pPr>
            <a:lvl3pPr>
              <a:spcBef>
                <a:spcPts val="0"/>
              </a:spcBef>
              <a:spcAft>
                <a:spcPts val="600"/>
              </a:spcAft>
              <a:defRPr lang="ru-RU"/>
            </a:lvl3pPr>
            <a:lvl4pPr>
              <a:spcBef>
                <a:spcPts val="0"/>
              </a:spcBef>
              <a:spcAft>
                <a:spcPts val="600"/>
              </a:spcAft>
              <a:defRPr lang="ru-RU" sz="2000"/>
            </a:lvl4pPr>
            <a:lvl5pPr>
              <a:spcBef>
                <a:spcPts val="0"/>
              </a:spcBef>
              <a:spcAft>
                <a:spcPts val="600"/>
              </a:spcAft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ru-RU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0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616" y="960120"/>
            <a:ext cx="5221224" cy="3056343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ru-RU" dirty="0" smtClean="0"/>
              <a:t>Формирование инженерного мышления на уроках математики в</a:t>
            </a:r>
            <a:br>
              <a:rPr lang="ru-RU" dirty="0" smtClean="0"/>
            </a:br>
            <a:r>
              <a:rPr lang="ru-RU" dirty="0" smtClean="0"/>
              <a:t>начальной школе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8186A1-11A8-21B1-B6A0-AA1A1DAA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Примеры прикладных задач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2726E51D-0E5E-98CC-19AE-F6AC7B00BF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1351" y="1719618"/>
            <a:ext cx="9870379" cy="4749421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buNone/>
            </a:pPr>
            <a:r>
              <a:rPr lang="ru-RU" b="1" dirty="0" smtClean="0">
                <a:latin typeface="+mj-lt"/>
              </a:rPr>
              <a:t>Задача 1. </a:t>
            </a:r>
            <a:r>
              <a:rPr lang="ru-RU" dirty="0" smtClean="0">
                <a:latin typeface="+mj-lt"/>
              </a:rPr>
              <a:t>За один рейс машина перевозит 5 тонн груза. Сколько тонн груза она перевезет за 5 рейсов? Найдите значение для 10 рейсов, 15</a:t>
            </a:r>
            <a:r>
              <a:rPr lang="ru-RU" dirty="0" smtClean="0">
                <a:latin typeface="+mj-lt"/>
              </a:rPr>
              <a:t>.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Задача 2</a:t>
            </a:r>
            <a:r>
              <a:rPr lang="ru-RU" dirty="0" smtClean="0">
                <a:latin typeface="+mj-lt"/>
              </a:rPr>
              <a:t>. Магазин в первом квартале продал на сумму 15 тыс. 500р., а во втором на 5 </a:t>
            </a:r>
            <a:r>
              <a:rPr lang="ru-RU" dirty="0" err="1" smtClean="0">
                <a:latin typeface="+mj-lt"/>
              </a:rPr>
              <a:t>тыс</a:t>
            </a:r>
            <a:r>
              <a:rPr lang="ru-RU" dirty="0" smtClean="0">
                <a:latin typeface="+mj-lt"/>
              </a:rPr>
              <a:t> 300р больше, чем в первом. На какую сумму было продано товаров во втором квартале</a:t>
            </a:r>
            <a:r>
              <a:rPr lang="ru-RU" dirty="0" smtClean="0">
                <a:latin typeface="+mj-lt"/>
              </a:rPr>
              <a:t>?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latin typeface="+mj-lt"/>
              </a:rPr>
              <a:t>Задача 3</a:t>
            </a:r>
            <a:r>
              <a:rPr lang="ru-RU" dirty="0" smtClean="0">
                <a:latin typeface="+mj-lt"/>
              </a:rPr>
              <a:t>. За 3 часа работы 1 экскаватор вынул 555 м3 земли. Сколько кубических метров земли вынет второй экскаватор за 4 часа, если в час он вынимает на 15 м3 больше, чем первый?</a:t>
            </a:r>
          </a:p>
          <a:p>
            <a:pPr rtl="0"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5430536-D522-9F5E-B2C4-24F7C75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446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A9C5DD-6B55-DF45-4C6B-6B767B71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637166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400" dirty="0" smtClean="0"/>
              <a:t>Практические работы</a:t>
            </a:r>
            <a:endParaRPr lang="ru-RU" sz="2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849FABB-E5A7-5275-61DB-17B427E9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911352" y="873457"/>
            <a:ext cx="10405174" cy="5472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+mj-lt"/>
              </a:rPr>
              <a:t>Тема: Измерение площади и периметра прямоугольника.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Цель работы: определить площадь и периметр прямоугольника, измеряя стороны прямоугольника, научиться пользоваться формулами площади, периметра для их нахождения.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Приборы и материалы: измерительная линейка, предметы прямоугольной формы.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Справочный материал.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S </a:t>
            </a:r>
            <a:r>
              <a:rPr lang="ru-RU" sz="2400" dirty="0" smtClean="0">
                <a:latin typeface="+mj-lt"/>
              </a:rPr>
              <a:t>= </a:t>
            </a:r>
            <a:r>
              <a:rPr lang="en-US" sz="2400" dirty="0" smtClean="0">
                <a:latin typeface="+mj-lt"/>
              </a:rPr>
              <a:t>a </a:t>
            </a:r>
            <a:r>
              <a:rPr lang="ru-RU" sz="2400" dirty="0" smtClean="0">
                <a:latin typeface="+mj-lt"/>
              </a:rPr>
              <a:t>• </a:t>
            </a:r>
            <a:r>
              <a:rPr lang="en-US" sz="2400" dirty="0" smtClean="0">
                <a:latin typeface="+mj-lt"/>
              </a:rPr>
              <a:t>b</a:t>
            </a:r>
            <a:r>
              <a:rPr lang="ru-RU" sz="2400" dirty="0" smtClean="0">
                <a:latin typeface="+mj-lt"/>
              </a:rPr>
              <a:t>	          </a:t>
            </a:r>
            <a:r>
              <a:rPr lang="en-US" sz="2400" dirty="0" smtClean="0">
                <a:latin typeface="+mj-lt"/>
              </a:rPr>
              <a:t>a</a:t>
            </a:r>
            <a:r>
              <a:rPr lang="ru-RU" sz="2400" dirty="0" smtClean="0">
                <a:latin typeface="+mj-lt"/>
              </a:rPr>
              <a:t> – длина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P</a:t>
            </a:r>
            <a:r>
              <a:rPr lang="ru-RU" sz="2400" dirty="0" smtClean="0">
                <a:latin typeface="+mj-lt"/>
              </a:rPr>
              <a:t> = 2 (</a:t>
            </a:r>
            <a:r>
              <a:rPr lang="en-US" sz="2400" dirty="0" smtClean="0">
                <a:latin typeface="+mj-lt"/>
              </a:rPr>
              <a:t>a </a:t>
            </a:r>
            <a:r>
              <a:rPr lang="ru-RU" sz="2400" dirty="0" smtClean="0">
                <a:latin typeface="+mj-lt"/>
              </a:rPr>
              <a:t>+ </a:t>
            </a:r>
            <a:r>
              <a:rPr lang="en-US" sz="2400" dirty="0" smtClean="0">
                <a:latin typeface="+mj-lt"/>
              </a:rPr>
              <a:t>b</a:t>
            </a:r>
            <a:r>
              <a:rPr lang="ru-RU" sz="2400" dirty="0" smtClean="0">
                <a:latin typeface="+mj-lt"/>
              </a:rPr>
              <a:t>)           </a:t>
            </a:r>
            <a:r>
              <a:rPr lang="en-US" sz="2400" dirty="0" smtClean="0">
                <a:latin typeface="+mj-lt"/>
              </a:rPr>
              <a:t>b </a:t>
            </a:r>
            <a:r>
              <a:rPr lang="ru-RU" sz="2400" dirty="0" smtClean="0">
                <a:latin typeface="+mj-lt"/>
              </a:rPr>
              <a:t>– ширина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 </a:t>
            </a:r>
            <a:r>
              <a:rPr lang="en-US" sz="2400" dirty="0" smtClean="0">
                <a:latin typeface="+mj-lt"/>
              </a:rPr>
              <a:t>P</a:t>
            </a:r>
            <a:r>
              <a:rPr lang="ru-RU" sz="2400" dirty="0" smtClean="0">
                <a:latin typeface="+mj-lt"/>
              </a:rPr>
              <a:t> = 2</a:t>
            </a:r>
            <a:r>
              <a:rPr lang="en-US" sz="2400" dirty="0" smtClean="0">
                <a:latin typeface="+mj-lt"/>
              </a:rPr>
              <a:t>a</a:t>
            </a:r>
            <a:r>
              <a:rPr lang="ru-RU" sz="2400" dirty="0" smtClean="0">
                <a:latin typeface="+mj-lt"/>
              </a:rPr>
              <a:t> + 2</a:t>
            </a:r>
            <a:r>
              <a:rPr lang="en-US" sz="2400" dirty="0" smtClean="0">
                <a:latin typeface="+mj-lt"/>
              </a:rPr>
              <a:t>b </a:t>
            </a:r>
            <a:r>
              <a:rPr lang="ru-RU" sz="2400" dirty="0" smtClean="0">
                <a:latin typeface="+mj-lt"/>
              </a:rPr>
              <a:t>          </a:t>
            </a:r>
            <a:r>
              <a:rPr lang="en-US" sz="2400" dirty="0" smtClean="0">
                <a:latin typeface="+mj-lt"/>
              </a:rPr>
              <a:t>S</a:t>
            </a:r>
            <a:r>
              <a:rPr lang="ru-RU" sz="2400" dirty="0" smtClean="0">
                <a:latin typeface="+mj-lt"/>
              </a:rPr>
              <a:t>– площадь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                                Р - периметр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Указания к работе:</a:t>
            </a:r>
          </a:p>
          <a:p>
            <a:pPr lvl="0">
              <a:buNone/>
            </a:pPr>
            <a:r>
              <a:rPr lang="ru-RU" sz="2400" dirty="0" smtClean="0">
                <a:latin typeface="+mj-lt"/>
              </a:rPr>
              <a:t>С помощью измерительной линейки произвести измерения сторон предмета и результаты измерений занесите в соответствующую колонку таблицы.</a:t>
            </a:r>
          </a:p>
          <a:p>
            <a:pPr lvl="0">
              <a:buNone/>
            </a:pPr>
            <a:r>
              <a:rPr lang="ru-RU" sz="2400" dirty="0" smtClean="0">
                <a:latin typeface="+mj-lt"/>
              </a:rPr>
              <a:t>Пользуясь справочным материалом найти площадь и периметр прямоугольника и заполнить таблицу.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104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практических задач учащимися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>
                <a:latin typeface="+mj-lt"/>
              </a:rPr>
              <a:t>1 </a:t>
            </a:r>
            <a:r>
              <a:rPr lang="ru-RU" sz="2200" dirty="0" smtClean="0">
                <a:latin typeface="+mj-lt"/>
              </a:rPr>
              <a:t>класс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Кабинеты на 1 этаже кабинеты на втором этаже </a:t>
            </a:r>
          </a:p>
          <a:p>
            <a:pPr>
              <a:buNone/>
            </a:pPr>
            <a:r>
              <a:rPr lang="ru-RU" sz="2200" dirty="0" smtClean="0">
                <a:latin typeface="+mj-lt"/>
              </a:rPr>
              <a:t>2 класс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Количество мальчиков девочек</a:t>
            </a:r>
          </a:p>
          <a:p>
            <a:pPr>
              <a:buNone/>
            </a:pPr>
            <a:r>
              <a:rPr lang="ru-RU" sz="2200" dirty="0" smtClean="0">
                <a:latin typeface="+mj-lt"/>
              </a:rPr>
              <a:t> 3 класс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Количество товаров в магазине  </a:t>
            </a:r>
          </a:p>
          <a:p>
            <a:pPr lvl="0">
              <a:buNone/>
            </a:pPr>
            <a:r>
              <a:rPr lang="ru-RU" sz="2200" dirty="0" smtClean="0">
                <a:latin typeface="+mj-lt"/>
              </a:rPr>
              <a:t>4 класс </a:t>
            </a:r>
          </a:p>
          <a:p>
            <a:pPr>
              <a:buNone/>
            </a:pPr>
            <a:r>
              <a:rPr lang="ru-RU" sz="2200" b="1" dirty="0" smtClean="0">
                <a:latin typeface="+mj-lt"/>
              </a:rPr>
              <a:t>Город Находка в числах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4"/>
          </p:nvPr>
        </p:nvSpPr>
        <p:spPr>
          <a:xfrm>
            <a:off x="1061477" y="1037231"/>
            <a:ext cx="10405174" cy="492684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latin typeface="+mj-lt"/>
              </a:rPr>
              <a:t>Тема: Формула площади</a:t>
            </a:r>
          </a:p>
          <a:p>
            <a:pPr>
              <a:buNone/>
            </a:pPr>
            <a:r>
              <a:rPr lang="ru-RU" sz="8000" dirty="0" smtClean="0">
                <a:latin typeface="+mj-lt"/>
              </a:rPr>
              <a:t>Задача № 1: Длина моего дачного дома 6 м, а ширина 8 м. Вычислите площадь дома.</a:t>
            </a:r>
          </a:p>
          <a:p>
            <a:pPr>
              <a:buNone/>
            </a:pPr>
            <a:endParaRPr lang="ru-RU" sz="8000" dirty="0" smtClean="0">
              <a:latin typeface="+mj-lt"/>
            </a:endParaRPr>
          </a:p>
          <a:p>
            <a:pPr>
              <a:buNone/>
            </a:pPr>
            <a:r>
              <a:rPr lang="ru-RU" sz="8000" dirty="0" smtClean="0">
                <a:latin typeface="+mj-lt"/>
              </a:rPr>
              <a:t>Задача </a:t>
            </a:r>
            <a:r>
              <a:rPr lang="ru-RU" sz="8000" dirty="0" smtClean="0">
                <a:latin typeface="+mj-lt"/>
              </a:rPr>
              <a:t>№ 2: Длина моей комнаты 3м, ширина 3м, а длина гостиной  3 м, ширина 6 м. Найдите площади комнат и сравните.</a:t>
            </a:r>
          </a:p>
          <a:p>
            <a:endParaRPr lang="ru-RU" sz="8000" dirty="0" smtClean="0">
              <a:latin typeface="+mj-lt"/>
            </a:endParaRPr>
          </a:p>
          <a:p>
            <a:pPr>
              <a:buNone/>
            </a:pPr>
            <a:r>
              <a:rPr lang="ru-RU" sz="8000" dirty="0" smtClean="0">
                <a:latin typeface="+mj-lt"/>
              </a:rPr>
              <a:t>З</a:t>
            </a:r>
            <a:r>
              <a:rPr lang="ru-RU" sz="8000" dirty="0" smtClean="0">
                <a:latin typeface="+mj-lt"/>
              </a:rPr>
              <a:t>адача </a:t>
            </a:r>
            <a:r>
              <a:rPr lang="ru-RU" sz="8000" dirty="0" smtClean="0">
                <a:latin typeface="+mj-lt"/>
              </a:rPr>
              <a:t>№ 3: Самая маленькая комната в нашем доме– гостиная; ее длина 5 м, а ширина 5 м. Найдите площадь гостиной комнаты.</a:t>
            </a:r>
          </a:p>
          <a:p>
            <a:endParaRPr lang="ru-RU" sz="8000" dirty="0" smtClean="0">
              <a:latin typeface="+mj-lt"/>
            </a:endParaRPr>
          </a:p>
          <a:p>
            <a:pPr>
              <a:buNone/>
            </a:pPr>
            <a:r>
              <a:rPr lang="ru-RU" sz="8000" dirty="0" smtClean="0">
                <a:latin typeface="+mj-lt"/>
              </a:rPr>
              <a:t>З</a:t>
            </a:r>
            <a:r>
              <a:rPr lang="ru-RU" sz="8000" dirty="0" smtClean="0">
                <a:latin typeface="+mj-lt"/>
              </a:rPr>
              <a:t>адача </a:t>
            </a:r>
            <a:r>
              <a:rPr lang="ru-RU" sz="8000" dirty="0" smtClean="0">
                <a:latin typeface="+mj-lt"/>
              </a:rPr>
              <a:t>№ 4: Площадь нашей столовой 15 кв.м. Ширина 3 м , зная ширину и площадь комнаты найдите длину . 15 </a:t>
            </a:r>
            <a:r>
              <a:rPr lang="ru-RU" sz="8000" dirty="0" err="1" smtClean="0">
                <a:latin typeface="+mj-lt"/>
              </a:rPr>
              <a:t>кв</a:t>
            </a:r>
            <a:r>
              <a:rPr lang="ru-RU" sz="8000" dirty="0" smtClean="0">
                <a:latin typeface="+mj-lt"/>
              </a:rPr>
              <a:t> .м. =	</a:t>
            </a:r>
            <a:r>
              <a:rPr lang="ru-RU" sz="8000" dirty="0" err="1" smtClean="0">
                <a:latin typeface="+mj-lt"/>
              </a:rPr>
              <a:t>кв</a:t>
            </a:r>
            <a:r>
              <a:rPr lang="ru-RU" sz="8000" dirty="0" smtClean="0">
                <a:latin typeface="+mj-lt"/>
              </a:rPr>
              <a:t> . см .</a:t>
            </a:r>
          </a:p>
          <a:p>
            <a:pPr>
              <a:buNone/>
            </a:pPr>
            <a:r>
              <a:rPr lang="ru-RU" sz="8000" dirty="0" smtClean="0">
                <a:latin typeface="+mj-lt"/>
              </a:rPr>
              <a:t> </a:t>
            </a:r>
          </a:p>
          <a:p>
            <a:pPr>
              <a:buNone/>
            </a:pPr>
            <a:r>
              <a:rPr lang="ru-RU" sz="8000" dirty="0" smtClean="0">
                <a:latin typeface="+mj-lt"/>
              </a:rPr>
              <a:t> </a:t>
            </a:r>
            <a:r>
              <a:rPr lang="ru-RU" sz="8000" dirty="0" smtClean="0">
                <a:latin typeface="+mj-lt"/>
              </a:rPr>
              <a:t>З</a:t>
            </a:r>
            <a:r>
              <a:rPr lang="ru-RU" sz="8000" dirty="0" smtClean="0">
                <a:latin typeface="+mj-lt"/>
              </a:rPr>
              <a:t>адача № 5</a:t>
            </a:r>
            <a:r>
              <a:rPr lang="ru-RU" sz="8000" dirty="0" smtClean="0">
                <a:latin typeface="+mj-lt"/>
              </a:rPr>
              <a:t> П</a:t>
            </a:r>
            <a:r>
              <a:rPr lang="ru-RU" sz="8000" dirty="0" smtClean="0">
                <a:latin typeface="+mj-lt"/>
              </a:rPr>
              <a:t>оездка </a:t>
            </a:r>
            <a:r>
              <a:rPr lang="ru-RU" sz="8000" dirty="0" smtClean="0">
                <a:latin typeface="+mj-lt"/>
              </a:rPr>
              <a:t>на дачу занимает 30 минут, во сколько необходимо выехать, чтоб успеть к подаче воды в 15ч 15 минут.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1" y="505016"/>
            <a:ext cx="7206017" cy="328493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306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832513"/>
            <a:ext cx="3760823" cy="528168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4955" y="366669"/>
            <a:ext cx="5459106" cy="541998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buNone/>
            </a:pPr>
            <a:r>
              <a:rPr lang="ru-RU" b="1" dirty="0" smtClean="0"/>
              <a:t>    Президент Росси В.В. Путин сказал: «Сегодня лидерами глобального развития становятся те страны, которые способны создавать прорывные технологии и на их основе формировать собственную мощную производственную базу. Качество инженерных кадров становится одним из ключевых факторов конкурентоспособности государства и, что принципиально важно, основой для его технологической, экономической независимости».</a:t>
            </a:r>
          </a:p>
          <a:p>
            <a:pPr rtl="0"/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5" name="Рисунок 4" descr="Q3ewNtWAlk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3577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064" y="72518"/>
            <a:ext cx="10530112" cy="13265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Инженерное мышление </a:t>
            </a:r>
            <a:r>
              <a:rPr lang="ru-RU" b="0" dirty="0" smtClean="0"/>
              <a:t>– вид познавательной деятельности, направленный на изучение и освоение закономерностей техники и технологии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5" name="Рисунок 4" descr="5d78d6d64d1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22" y="1774209"/>
            <a:ext cx="7206018" cy="48040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832513"/>
            <a:ext cx="3760823" cy="528168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4955" y="366669"/>
            <a:ext cx="5459106" cy="541998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buNone/>
            </a:pPr>
            <a:r>
              <a:rPr lang="ru-RU" b="1" dirty="0" smtClean="0"/>
              <a:t>    Математика  способствует развитию</a:t>
            </a:r>
          </a:p>
          <a:p>
            <a:pPr marL="457200" indent="-457200">
              <a:buNone/>
            </a:pPr>
            <a:r>
              <a:rPr lang="ru-RU" b="1" dirty="0" smtClean="0"/>
              <a:t>1. Аналитического и логического мышления</a:t>
            </a:r>
          </a:p>
          <a:p>
            <a:pPr marL="457200" indent="-457200">
              <a:buNone/>
            </a:pPr>
            <a:r>
              <a:rPr lang="ru-RU" b="1" dirty="0" smtClean="0"/>
              <a:t>2. Пространственных представлений и воображения</a:t>
            </a:r>
          </a:p>
          <a:p>
            <a:pPr marL="457200" indent="-457200">
              <a:buNone/>
            </a:pPr>
            <a:r>
              <a:rPr lang="ru-RU" b="1" dirty="0" smtClean="0"/>
              <a:t>3. Алгоритмической культуры</a:t>
            </a:r>
          </a:p>
          <a:p>
            <a:pPr marL="457200" indent="-457200">
              <a:buNone/>
            </a:pPr>
            <a:r>
              <a:rPr lang="ru-RU" b="1" dirty="0" smtClean="0"/>
              <a:t>4. Умения устанавливать причинно-следственные связи</a:t>
            </a:r>
          </a:p>
          <a:p>
            <a:pPr marL="457200" indent="-457200">
              <a:buNone/>
            </a:pPr>
            <a:r>
              <a:rPr lang="ru-RU" b="1" dirty="0" smtClean="0"/>
              <a:t>5. Умения обосновывать утверждения</a:t>
            </a:r>
          </a:p>
          <a:p>
            <a:pPr marL="457200" indent="-457200">
              <a:buNone/>
            </a:pPr>
            <a:r>
              <a:rPr lang="ru-RU" b="1" dirty="0" smtClean="0"/>
              <a:t>6. Умения моделировать ситуации</a:t>
            </a:r>
          </a:p>
          <a:p>
            <a:pPr marL="457200" indent="-457200">
              <a:buNone/>
            </a:pPr>
            <a:endParaRPr lang="ru-RU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6" name="Рисунок 5" descr="mathematics-clipart-math-group-280673-75590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421"/>
            <a:ext cx="469483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274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97" y="218366"/>
            <a:ext cx="6692316" cy="1255592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r>
              <a:rPr lang="ru-RU" sz="3100" dirty="0" smtClean="0">
                <a:cs typeface="Segoe UI" pitchFamily="34" charset="0"/>
              </a:rPr>
              <a:t>Уделять серьезное внимание:</a:t>
            </a:r>
            <a:r>
              <a:rPr lang="ru-RU" dirty="0" smtClean="0">
                <a:cs typeface="Segoe UI" pitchFamily="34" charset="0"/>
              </a:rPr>
              <a:t/>
            </a:r>
            <a:br>
              <a:rPr lang="ru-RU" dirty="0" smtClean="0">
                <a:cs typeface="Segoe UI" pitchFamily="34" charset="0"/>
              </a:rPr>
            </a:br>
            <a:endParaRPr lang="ru-RU" dirty="0"/>
          </a:p>
        </p:txBody>
      </p:sp>
      <p:pic>
        <p:nvPicPr>
          <p:cNvPr id="12" name="Рисунок 11" descr="Человек в желтой футболке">
            <a:extLst>
              <a:ext uri="{FF2B5EF4-FFF2-40B4-BE49-F238E27FC236}">
                <a16:creationId xmlns="" xmlns:a16="http://schemas.microsoft.com/office/drawing/2014/main" id="{BC85F8C0-B84C-01D2-4208-5596D725B2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3" r="33"/>
          <a:stretch/>
        </p:blipFill>
        <p:spPr>
          <a:xfrm>
            <a:off x="-15240" y="-15240"/>
            <a:ext cx="4581525" cy="6602413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1D6AA66-EC20-FCAE-04B0-6BEB18463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7636" y="1805144"/>
            <a:ext cx="5864225" cy="3667608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lvl="0"/>
            <a:r>
              <a:rPr lang="ru-RU" sz="2000" dirty="0" smtClean="0">
                <a:latin typeface="+mj-lt"/>
                <a:cs typeface="Segoe UI" pitchFamily="34" charset="0"/>
              </a:rPr>
              <a:t>1.повышению	мотивации и познавательного интереса	учащихся	к изучению математики;</a:t>
            </a:r>
          </a:p>
          <a:p>
            <a:pPr lvl="0"/>
            <a:r>
              <a:rPr lang="ru-RU" sz="2000" dirty="0" smtClean="0">
                <a:latin typeface="+mj-lt"/>
                <a:cs typeface="Segoe UI" pitchFamily="34" charset="0"/>
              </a:rPr>
              <a:t>2.выработке навыка работы с теоретическим материалом;</a:t>
            </a:r>
          </a:p>
          <a:p>
            <a:pPr lvl="0"/>
            <a:r>
              <a:rPr lang="ru-RU" sz="2000" dirty="0" smtClean="0">
                <a:latin typeface="+mj-lt"/>
                <a:cs typeface="Segoe UI" pitchFamily="34" charset="0"/>
              </a:rPr>
              <a:t>3.изучению  геометрии	 в формировании основ инженерного мышления;</a:t>
            </a:r>
          </a:p>
          <a:p>
            <a:pPr lvl="0"/>
            <a:r>
              <a:rPr lang="ru-RU" sz="2000" dirty="0" smtClean="0">
                <a:latin typeface="+mj-lt"/>
                <a:cs typeface="Segoe UI" pitchFamily="34" charset="0"/>
              </a:rPr>
              <a:t>4.организации и планированию самостоятельной работы учащихся в процессе обучения предмету</a:t>
            </a:r>
            <a:endParaRPr lang="ru-RU" sz="2000" dirty="0">
              <a:latin typeface="+mj-lt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81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409432"/>
            <a:ext cx="8297380" cy="989599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r>
              <a:rPr lang="ru-RU" dirty="0" smtClean="0"/>
              <a:t>приемы организации деятельности детей: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39"/>
            <a:ext cx="8324089" cy="3753125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lvl="0"/>
            <a:r>
              <a:rPr lang="ru-RU" sz="2400" dirty="0" smtClean="0">
                <a:latin typeface="+mj-lt"/>
              </a:rPr>
              <a:t>применение на уроках задач практического и прикладного характера;</a:t>
            </a:r>
          </a:p>
          <a:p>
            <a:pPr lvl="0"/>
            <a:r>
              <a:rPr lang="ru-RU" sz="2400" dirty="0" smtClean="0">
                <a:latin typeface="+mj-lt"/>
              </a:rPr>
              <a:t>проведение на уроках практических работ;</a:t>
            </a:r>
          </a:p>
          <a:p>
            <a:pPr lvl="0"/>
            <a:r>
              <a:rPr lang="ru-RU" sz="2400" dirty="0" smtClean="0">
                <a:latin typeface="+mj-lt"/>
              </a:rPr>
              <a:t>творческие задания учащихся по составлению задач;</a:t>
            </a:r>
          </a:p>
          <a:p>
            <a:pPr lvl="0"/>
            <a:r>
              <a:rPr lang="ru-RU" sz="2400" dirty="0" smtClean="0">
                <a:latin typeface="+mj-lt"/>
              </a:rPr>
              <a:t>проведение внеклассных  занятий;</a:t>
            </a:r>
          </a:p>
          <a:p>
            <a:r>
              <a:rPr lang="ru-RU" sz="2400" dirty="0" smtClean="0">
                <a:latin typeface="+mj-lt"/>
              </a:rPr>
              <a:t>проведение уроков – практикумов прикладного характера</a:t>
            </a:r>
            <a:endParaRPr lang="ru-RU" sz="2400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00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58EE59-4D4C-0681-0DD3-18233C3F94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8354" y="681205"/>
            <a:ext cx="10693186" cy="1475142"/>
          </a:xfrm>
        </p:spPr>
        <p:txBody>
          <a:bodyPr rtlCol="0">
            <a:normAutofit fontScale="92500" lnSpcReduction="10000"/>
          </a:bodyPr>
          <a:lstStyle>
            <a:defPPr>
              <a:defRPr lang="ru-RU"/>
            </a:defPPr>
          </a:lstStyle>
          <a:p>
            <a:r>
              <a:rPr lang="ru-RU" sz="3200" b="1" dirty="0" smtClean="0">
                <a:latin typeface="+mj-lt"/>
              </a:rPr>
              <a:t>Стандартные задачи </a:t>
            </a:r>
            <a:r>
              <a:rPr lang="ru-RU" dirty="0" smtClean="0">
                <a:latin typeface="+mj-lt"/>
              </a:rPr>
              <a:t>- это задачи, для решения которых в школьном курсе математики имеются готовые правила (в виде словесного алгоритма, формулы, тождества и т.д.) или эти правила непосредственно следуют из правил, теорем, определений программного минимума</a:t>
            </a:r>
          </a:p>
          <a:p>
            <a:pPr rtl="0"/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8E5B1204-B9F7-0D66-EBAA-9265C1E355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1822" y="2497541"/>
            <a:ext cx="10288304" cy="3739486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r>
              <a:rPr lang="ru-RU" dirty="0" smtClean="0">
                <a:latin typeface="+mj-lt"/>
              </a:rPr>
              <a:t>1.Муравей нашёл соломинку возле дома и потащил её к муравейнику. Когда он прополз </a:t>
            </a:r>
            <a:r>
              <a:rPr lang="ru-RU" b="1" dirty="0" smtClean="0">
                <a:latin typeface="+mj-lt"/>
              </a:rPr>
              <a:t>35 м</a:t>
            </a:r>
            <a:r>
              <a:rPr lang="ru-RU" dirty="0" smtClean="0">
                <a:latin typeface="+mj-lt"/>
              </a:rPr>
              <a:t>, ему осталось ползти на </a:t>
            </a:r>
            <a:r>
              <a:rPr lang="ru-RU" b="1" dirty="0" smtClean="0">
                <a:latin typeface="+mj-lt"/>
              </a:rPr>
              <a:t>10 м </a:t>
            </a:r>
            <a:r>
              <a:rPr lang="ru-RU" dirty="0" smtClean="0">
                <a:latin typeface="+mj-lt"/>
              </a:rPr>
              <a:t>меньше того пути, который он проделал. На каком расстоянии от дерева находится муравейник</a:t>
            </a:r>
            <a:r>
              <a:rPr lang="ru-RU" dirty="0" smtClean="0">
                <a:latin typeface="+mj-lt"/>
              </a:rPr>
              <a:t>?</a:t>
            </a: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pPr algn="r"/>
            <a:r>
              <a:rPr lang="ru-RU" dirty="0" smtClean="0">
                <a:latin typeface="+mj-lt"/>
              </a:rPr>
              <a:t>2. В магазине до обеда продали </a:t>
            </a:r>
            <a:r>
              <a:rPr lang="ru-RU" b="1" dirty="0" smtClean="0">
                <a:latin typeface="+mj-lt"/>
              </a:rPr>
              <a:t>38 кг </a:t>
            </a:r>
            <a:r>
              <a:rPr lang="ru-RU" dirty="0" smtClean="0">
                <a:latin typeface="+mj-lt"/>
              </a:rPr>
              <a:t>творога, </a:t>
            </a:r>
            <a:endParaRPr lang="ru-RU" dirty="0" smtClean="0">
              <a:latin typeface="+mj-lt"/>
            </a:endParaRPr>
          </a:p>
          <a:p>
            <a:pPr algn="r"/>
            <a:r>
              <a:rPr lang="ru-RU" dirty="0" smtClean="0">
                <a:latin typeface="+mj-lt"/>
              </a:rPr>
              <a:t>а </a:t>
            </a:r>
            <a:r>
              <a:rPr lang="ru-RU" dirty="0" smtClean="0">
                <a:latin typeface="+mj-lt"/>
              </a:rPr>
              <a:t>после обеда – </a:t>
            </a:r>
            <a:r>
              <a:rPr lang="ru-RU" b="1" dirty="0" smtClean="0">
                <a:latin typeface="+mj-lt"/>
              </a:rPr>
              <a:t>на 24 кг </a:t>
            </a:r>
            <a:r>
              <a:rPr lang="ru-RU" dirty="0" smtClean="0">
                <a:latin typeface="+mj-lt"/>
              </a:rPr>
              <a:t>меньше</a:t>
            </a:r>
            <a:r>
              <a:rPr lang="ru-RU" dirty="0" smtClean="0">
                <a:latin typeface="+mj-lt"/>
              </a:rPr>
              <a:t>.</a:t>
            </a:r>
          </a:p>
          <a:p>
            <a:pPr algn="r"/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Сколько килограммов творога продали за весь день?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6" name="Рисунок 5" descr="12850878_8ea4973de340ceb06f5ee4f671f9b0ea_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28" y="3451604"/>
            <a:ext cx="3821374" cy="1256874"/>
          </a:xfrm>
          <a:prstGeom prst="rect">
            <a:avLst/>
          </a:prstGeom>
        </p:spPr>
      </p:pic>
      <p:pic>
        <p:nvPicPr>
          <p:cNvPr id="7" name="Рисунок 6" descr="073cf67b1a87f0ec12f836537283b9e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537" y="4232596"/>
            <a:ext cx="3048000" cy="2023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147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03CA8C54-30A3-3553-626E-52909A83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dirty="0" smtClean="0"/>
              <a:t>Нестандартные задачи –</a:t>
            </a:r>
            <a:r>
              <a:rPr lang="ru-RU" sz="2400" b="0" dirty="0" smtClean="0"/>
              <a:t>это задачи, способ решения которых не находится в распоряжении субъекта.</a:t>
            </a:r>
            <a:endParaRPr lang="ru-RU" sz="2400" b="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97CD95-A6D1-C7C3-F7D9-C0AB6438B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399" y="2073275"/>
            <a:ext cx="5247729" cy="3687763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buNone/>
            </a:pPr>
            <a:r>
              <a:rPr lang="ru-RU" b="1" i="1" dirty="0" smtClean="0"/>
              <a:t>У Даши две юбки: красная и синяя – и две блузки: в полоску и в горошек. Сколько разных нарядов есть у Даши?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      Решение видно из таблицы: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      Ответ: 4 наряда.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57454D1F-D2CD-3356-639E-75B37DE30F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5832" y="2073275"/>
            <a:ext cx="4853765" cy="368776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/>
            <a:r>
              <a:rPr lang="ru-RU" b="1" i="1" dirty="0" smtClean="0"/>
              <a:t>       Сколько весит арбуз?</a:t>
            </a:r>
          </a:p>
          <a:p>
            <a:pPr algn="ctr"/>
            <a:endParaRPr lang="ru-RU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                       Решение: 10 – (1 + 3) = 6 (кг).</a:t>
            </a:r>
            <a:endParaRPr lang="ru-RU" dirty="0" smtClean="0"/>
          </a:p>
          <a:p>
            <a:pPr algn="ctr"/>
            <a:r>
              <a:rPr lang="ru-RU" i="1" dirty="0" smtClean="0"/>
              <a:t>                          Ответ: 6 кг.</a:t>
            </a:r>
            <a:endParaRPr lang="ru-RU" dirty="0" smtClean="0"/>
          </a:p>
          <a:p>
            <a:pPr rtl="0"/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02207A1-A505-3185-A282-927E9F6F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4696" y="2584831"/>
            <a:ext cx="24955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860" y="3745955"/>
            <a:ext cx="3190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1220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102" y="1119116"/>
            <a:ext cx="7479794" cy="1848166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Прикладная (практическая) задача – </a:t>
            </a:r>
            <a:r>
              <a:rPr lang="ru-RU" sz="2200" b="0" dirty="0" smtClean="0"/>
              <a:t>это задача, поставленная вне математики и решаемая математическими средствами</a:t>
            </a:r>
            <a:endParaRPr lang="ru-RU" sz="22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339198" y="356201"/>
            <a:ext cx="5580586" cy="940336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390973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ое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Calibri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3F812E-DDE9-40A9-A0BA-64D56AFBFEB8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4D714C4-5FE2-48FA-A21E-ED0E7AD411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01540B-037D-4E23-AFCA-FDDA3CCE1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658</Words>
  <Application>Microsoft Office PowerPoint</Application>
  <PresentationFormat>Произвольный</PresentationFormat>
  <Paragraphs>103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Пользовательское</vt:lpstr>
      <vt:lpstr>Формирование инженерного мышления на уроках математики в начальной школе</vt:lpstr>
      <vt:lpstr>Слайд 2</vt:lpstr>
      <vt:lpstr>Инженерное мышление – вид познавательной деятельности, направленный на изучение и освоение закономерностей техники и технологии</vt:lpstr>
      <vt:lpstr>Слайд 4</vt:lpstr>
      <vt:lpstr>Уделять серьезное внимание: </vt:lpstr>
      <vt:lpstr>приемы организации деятельности детей: </vt:lpstr>
      <vt:lpstr>Слайд 7</vt:lpstr>
      <vt:lpstr>Нестандартные задачи –это задачи, способ решения которых не находится в распоряжении субъекта.</vt:lpstr>
      <vt:lpstr>           Прикладная (практическая) задача – это задача, поставленная вне математики и решаемая математическими средствами</vt:lpstr>
      <vt:lpstr>Примеры прикладных задач</vt:lpstr>
      <vt:lpstr>Практические работы</vt:lpstr>
      <vt:lpstr>Составление практических задач учащимися </vt:lpstr>
      <vt:lpstr>Слайд 13</vt:lpstr>
      <vt:lpstr>Спасибо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2023-12-19T17:34:13Z</dcterms:created>
  <dcterms:modified xsi:type="dcterms:W3CDTF">2024-10-23T13:23:13Z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