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useoModerno Medium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3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1142" y="625078"/>
            <a:ext cx="7554516" cy="489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Цикл развития мхов и их роль в природе и деятельности человека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1142" y="5862042"/>
            <a:ext cx="7554516" cy="1089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- удивительные растения, играющие важную роль в экосистемах. Они не только украшают лесные ландшафты, но и выполняют множество важных функций. Давайте углубимся в их жизненный цикл и значение.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402943" y="7357110"/>
            <a:ext cx="11965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 smtClean="0">
                <a:solidFill>
                  <a:srgbClr val="3C3838"/>
                </a:solidFill>
                <a:latin typeface="Source Sans Pro Medium" pitchFamily="34" charset="0"/>
                <a:ea typeface="Source Sans Pro Medium" pitchFamily="34" charset="-122"/>
                <a:cs typeface="Source Sans Pro Medium" pitchFamily="34" charset="-120"/>
              </a:rPr>
              <a:t>С</a:t>
            </a:r>
            <a:endParaRPr lang="en-US" sz="7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01600" y="7754112"/>
            <a:ext cx="1664208" cy="329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Селезнева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592" y="607576"/>
            <a:ext cx="7597616" cy="1380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Экологическое значение мхов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592" y="2319576"/>
            <a:ext cx="1104662" cy="17674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605" y="2540437"/>
            <a:ext cx="2761774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Биоиндикаторы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605" y="3018234"/>
            <a:ext cx="6161603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чувствительны к загрязнению воздуха. Их используют для мониторинга экологической обстановки.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592" y="4087058"/>
            <a:ext cx="1104662" cy="17674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605" y="4307919"/>
            <a:ext cx="2761774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Поглощение CO2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605" y="4785717"/>
            <a:ext cx="6161603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активно поглощают углекислый газ. Они играют роль в регуляции климата.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592" y="5854541"/>
            <a:ext cx="1104662" cy="17674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605" y="6075402"/>
            <a:ext cx="2761774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Очистка воды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605" y="6553200"/>
            <a:ext cx="6161603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Некоторые виды мхов способны очищать воду от загрязнений. Их используют в системах биоремедиации.</a:t>
            </a:r>
            <a:endParaRPr lang="en-US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12801600" y="7622024"/>
            <a:ext cx="1664208" cy="479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4361" y="839748"/>
            <a:ext cx="5914787" cy="739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00"/>
              </a:lnSpc>
              <a:buNone/>
            </a:pPr>
            <a:r>
              <a:rPr lang="en-US" sz="4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Охрана мхов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314361" y="2200037"/>
            <a:ext cx="532328" cy="53232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497241" y="2288738"/>
            <a:ext cx="166449" cy="354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3266" y="2200037"/>
            <a:ext cx="2957393" cy="369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Угрозы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083266" y="2711648"/>
            <a:ext cx="6719173" cy="756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Изменение климата и вырубка лесов угрожают многим видам мхов. Некоторые виды находятся на грани исчезновения.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14361" y="3971330"/>
            <a:ext cx="532328" cy="53232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6481882" y="4060031"/>
            <a:ext cx="197287" cy="354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7083266" y="3971330"/>
            <a:ext cx="2957393" cy="369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Меры защиты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7083266" y="4482941"/>
            <a:ext cx="6719173" cy="756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Создаются охраняемые территории для редких видов мхов. Проводятся исследования для их сохранения.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14361" y="5742623"/>
            <a:ext cx="532328" cy="53232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6480810" y="5831324"/>
            <a:ext cx="199430" cy="354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7083266" y="5742623"/>
            <a:ext cx="2957393" cy="369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Образование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7083266" y="6254234"/>
            <a:ext cx="6719173" cy="1135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Важно повышать осведомленность о значении мхов. Это поможет сохранить эти уникальные растения для будущих поколений.</a:t>
            </a:r>
            <a:endParaRPr lang="en-US" sz="1850" dirty="0"/>
          </a:p>
        </p:txBody>
      </p:sp>
      <p:sp>
        <p:nvSpPr>
          <p:cNvPr id="16" name="TextBox 15"/>
          <p:cNvSpPr txBox="1"/>
          <p:nvPr/>
        </p:nvSpPr>
        <p:spPr>
          <a:xfrm>
            <a:off x="12618720" y="7790688"/>
            <a:ext cx="2011680" cy="438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016" y="581620"/>
            <a:ext cx="7664768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Жизненный цикл мхов: Спорофит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531531" y="2219444"/>
            <a:ext cx="22860" cy="5428536"/>
          </a:xfrm>
          <a:prstGeom prst="roundRect">
            <a:avLst>
              <a:gd name="adj" fmla="val 138680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6757809" y="2683312"/>
            <a:ext cx="739616" cy="22860"/>
          </a:xfrm>
          <a:prstGeom prst="roundRect">
            <a:avLst>
              <a:gd name="adj" fmla="val 138680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6305252" y="2457093"/>
            <a:ext cx="475417" cy="47541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468606" y="2536269"/>
            <a:ext cx="148709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705367" y="2430780"/>
            <a:ext cx="2641759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Образование спор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705368" y="2887742"/>
            <a:ext cx="6185416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Спорофит производит споры в </a:t>
            </a:r>
            <a:r>
              <a:rPr lang="en-US" sz="16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специальных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капсулах</a:t>
            </a:r>
            <a:r>
              <a:rPr lang="ru-RU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(коробочках)</a:t>
            </a:r>
            <a:r>
              <a:rPr lang="en-US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Эти капсулы расположены на длинных стеблях, называемых щетинками.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757809" y="4788694"/>
            <a:ext cx="739616" cy="22860"/>
          </a:xfrm>
          <a:prstGeom prst="roundRect">
            <a:avLst>
              <a:gd name="adj" fmla="val 138680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6305252" y="4562475"/>
            <a:ext cx="475417" cy="47541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454795" y="4641652"/>
            <a:ext cx="176332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705368" y="4536162"/>
            <a:ext cx="2641759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Созревание спор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705368" y="4993124"/>
            <a:ext cx="61854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Споры созревают </a:t>
            </a:r>
            <a:r>
              <a:rPr lang="en-US" sz="16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внутри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</a:t>
            </a:r>
            <a:r>
              <a:rPr lang="ru-RU" sz="16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оробочек</a:t>
            </a:r>
            <a:r>
              <a:rPr lang="en-US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Процесс может занимать от нескольких недель до нескольких месяцев.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6757809" y="6555938"/>
            <a:ext cx="739616" cy="22860"/>
          </a:xfrm>
          <a:prstGeom prst="roundRect">
            <a:avLst>
              <a:gd name="adj" fmla="val 138680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305252" y="6329720"/>
            <a:ext cx="475417" cy="47541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6453842" y="6408896"/>
            <a:ext cx="178237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705368" y="6303407"/>
            <a:ext cx="2641759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Рассеивание спор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705368" y="6760369"/>
            <a:ext cx="61854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 </a:t>
            </a:r>
            <a:r>
              <a:rPr lang="en-US" sz="16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созревании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</a:t>
            </a:r>
            <a:r>
              <a:rPr lang="ru-RU" sz="16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оробочка</a:t>
            </a:r>
            <a:r>
              <a:rPr lang="en-US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открывается, и споры разносятся ветром. Они могут путешествовать на большие расстояния.</a:t>
            </a:r>
            <a:endParaRPr lang="en-US" sz="1650" dirty="0"/>
          </a:p>
        </p:txBody>
      </p:sp>
      <p:sp>
        <p:nvSpPr>
          <p:cNvPr id="20" name="TextBox 19"/>
          <p:cNvSpPr txBox="1"/>
          <p:nvPr/>
        </p:nvSpPr>
        <p:spPr>
          <a:xfrm>
            <a:off x="12874752" y="7863840"/>
            <a:ext cx="17556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2655296" y="7863840"/>
            <a:ext cx="1975104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7203" y="719852"/>
            <a:ext cx="7722394" cy="1269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Жизненный цикл мхов: Гаметофит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490335" y="2293858"/>
            <a:ext cx="22860" cy="5215771"/>
          </a:xfrm>
          <a:prstGeom prst="roundRect">
            <a:avLst>
              <a:gd name="adj" fmla="val 133280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6707386" y="2739390"/>
            <a:ext cx="710803" cy="22860"/>
          </a:xfrm>
          <a:prstGeom prst="roundRect">
            <a:avLst>
              <a:gd name="adj" fmla="val 133280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6273284" y="2522339"/>
            <a:ext cx="456962" cy="45696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430328" y="2598420"/>
            <a:ext cx="142875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618809" y="2496860"/>
            <a:ext cx="253888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Прорастание спор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618809" y="2935962"/>
            <a:ext cx="6300788" cy="649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Споры прорастают, образуя нитевидную структуру - протонему. Это первая стадия развития гаметофита.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707386" y="4437340"/>
            <a:ext cx="710803" cy="22860"/>
          </a:xfrm>
          <a:prstGeom prst="roundRect">
            <a:avLst>
              <a:gd name="adj" fmla="val 133280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6273284" y="4220289"/>
            <a:ext cx="456962" cy="45696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416993" y="4296370"/>
            <a:ext cx="169426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7618809" y="4194810"/>
            <a:ext cx="266914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Развитие гаметофита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7618809" y="4633913"/>
            <a:ext cx="6300788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 протонемы вырастают листостебельные побеги. На них формируются органы полового размножения - антеридии и архегонии.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707386" y="6460212"/>
            <a:ext cx="710803" cy="22860"/>
          </a:xfrm>
          <a:prstGeom prst="roundRect">
            <a:avLst>
              <a:gd name="adj" fmla="val 133280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273284" y="6243161"/>
            <a:ext cx="456962" cy="45696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6416159" y="6319242"/>
            <a:ext cx="171212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7618809" y="6217682"/>
            <a:ext cx="253888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Оплодотворение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7618809" y="6656784"/>
            <a:ext cx="6300788" cy="649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 наличии воды сперматозоиды из антеридиев оплодотворяют яйцеклетку в архегонии. Так начинается новый спорофит.</a:t>
            </a:r>
            <a:endParaRPr lang="en-US" sz="1550" dirty="0"/>
          </a:p>
        </p:txBody>
      </p:sp>
      <p:sp>
        <p:nvSpPr>
          <p:cNvPr id="22" name="TextBox 21"/>
          <p:cNvSpPr txBox="1"/>
          <p:nvPr/>
        </p:nvSpPr>
        <p:spPr>
          <a:xfrm>
            <a:off x="12819888" y="7735824"/>
            <a:ext cx="1810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406" y="606743"/>
            <a:ext cx="7601188" cy="1377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Роль мхов в природе: Почвообразование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1406" y="2314932"/>
            <a:ext cx="7601188" cy="1622346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91791" y="2535317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Пионеры освоения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991791" y="3011805"/>
            <a:ext cx="7160419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первыми заселяют голые скалы и камни. Они способствуют выветриванию горных пород.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71406" y="4157663"/>
            <a:ext cx="7601188" cy="1622346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991791" y="4378047"/>
            <a:ext cx="299668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Накопление органики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991791" y="4854535"/>
            <a:ext cx="7160419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Отмирая, мхи образуют тонкий слой органического вещества. Это основа для формирования почвы.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71406" y="6000393"/>
            <a:ext cx="7601188" cy="1622346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991791" y="6220777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Удержание влаги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91791" y="6697266"/>
            <a:ext cx="7160419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удерживают воду, создавая благоприятные условия для других растений. Это ускоряет процесс почвообразования.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2" y="185979"/>
            <a:ext cx="1078682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932" y="6044339"/>
            <a:ext cx="12553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 моховидных половое поколение (Гаметофит) преобладает в жизненном цикле, а бесполое поколение (Спорофит) занимает подчиненное положение.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746736" y="7680960"/>
            <a:ext cx="1737360" cy="4023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97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8312" y="3566041"/>
            <a:ext cx="13073777" cy="1389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Роль мхов в природе: Регуляция водного режима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8312" y="5539383"/>
            <a:ext cx="500301" cy="50030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50238" y="5622727"/>
            <a:ext cx="156448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500902" y="5539383"/>
            <a:ext cx="2779752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Водопоглощение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500902" y="6020157"/>
            <a:ext cx="3487103" cy="1423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способны впитывать огромное количество воды. Они могут удерживать воду в 20 раз больше своего веса.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0294" y="5539383"/>
            <a:ext cx="500301" cy="50030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5367695" y="5622727"/>
            <a:ext cx="18549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5932884" y="5539383"/>
            <a:ext cx="3419832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Предотвращение эрозии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5932884" y="6020157"/>
            <a:ext cx="3487103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Ковер из мхов замедляет сток воды. Это защищает почву от размывания во время дождей.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2277" y="5539383"/>
            <a:ext cx="500301" cy="50030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9798606" y="5622727"/>
            <a:ext cx="18752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10364867" y="5539383"/>
            <a:ext cx="3416737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Поддержание влажности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0364867" y="6020157"/>
            <a:ext cx="3487103" cy="1423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постепенно отдают накопленную влагу. Это поддерживает стабильную влажность в экосистеме.</a:t>
            </a:r>
            <a:endParaRPr lang="en-US" sz="1750" dirty="0"/>
          </a:p>
        </p:txBody>
      </p:sp>
      <p:sp>
        <p:nvSpPr>
          <p:cNvPr id="16" name="TextBox 15"/>
          <p:cNvSpPr txBox="1"/>
          <p:nvPr/>
        </p:nvSpPr>
        <p:spPr>
          <a:xfrm>
            <a:off x="12673584" y="7717536"/>
            <a:ext cx="1773936" cy="512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619726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Роль мхов в природе: Местообитание для животных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77987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Микрофауна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412456"/>
            <a:ext cx="3898821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- дом для множества микроскопических животных. Здесь обитают коловратки, нематоды и тихоходки.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7987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Насекомые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412456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Многие насекомые используют мхи как укрытие. Некоторые виды откладывают в них яйца.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7987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Позвоночные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412456"/>
            <a:ext cx="3898821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Мелкие позвоночные, например, лягушки, используют моховой покров для маскировки. Птицы часто используют мох для строительства гнезд.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12765024" y="7754112"/>
            <a:ext cx="1865376" cy="4754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412" y="637580"/>
            <a:ext cx="7887176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Использование мхов человеком: Садоводство</a:t>
            </a:r>
            <a:endParaRPr lang="en-US" sz="3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2" y="2029182"/>
            <a:ext cx="448866" cy="4488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412" y="2657594"/>
            <a:ext cx="2448997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Ландшафтный дизайн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412" y="3045738"/>
            <a:ext cx="7887176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используются в создании японских садов. Они придают пейзажу спокойный, умиротворенный вид.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2" y="4158734"/>
            <a:ext cx="448866" cy="4488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8412" y="4787146"/>
            <a:ext cx="2244685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Террариумы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28412" y="5175290"/>
            <a:ext cx="788717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Мхи популярны в создании мини-экосистем. Они хорошо растут в закрытых стеклянных сосудах.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12" y="6001107"/>
            <a:ext cx="448866" cy="4488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412" y="6629519"/>
            <a:ext cx="2317790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Комнатные растения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28412" y="7017663"/>
            <a:ext cx="7887176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Некоторые виды мхов выращивают как комнатные растения. Они не требуют много ухода и выглядят необычно.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591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2478" y="3366135"/>
            <a:ext cx="13085445" cy="1379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Использование мхов человеком: Медицина и косметология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2478" y="5076587"/>
            <a:ext cx="13085445" cy="2547938"/>
          </a:xfrm>
          <a:prstGeom prst="roundRect">
            <a:avLst>
              <a:gd name="adj" fmla="val 130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0098" y="5084207"/>
            <a:ext cx="13068895" cy="6331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02268" y="5224224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Применение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5361861" y="5224224"/>
            <a:ext cx="390691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Свойства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717643" y="5224224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Примеры использования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80098" y="5717381"/>
            <a:ext cx="13068895" cy="6331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02268" y="5857399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Медицина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5361861" y="5857399"/>
            <a:ext cx="390691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Антибактериальные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9717643" y="5857399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Перевязочный материал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80098" y="6350556"/>
            <a:ext cx="13068895" cy="6331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02268" y="6490573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Косметология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5361861" y="6490573"/>
            <a:ext cx="390691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Увлажняющие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9717643" y="6490573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Кремы для лица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780098" y="6983730"/>
            <a:ext cx="13068895" cy="6331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02268" y="7123748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Ароматерапия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5361861" y="7123748"/>
            <a:ext cx="390691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Успокаивающие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9717643" y="7123748"/>
            <a:ext cx="391072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Эфирные масла</a:t>
            </a:r>
            <a:endParaRPr lang="en-US" sz="1700" dirty="0"/>
          </a:p>
        </p:txBody>
      </p:sp>
      <p:sp>
        <p:nvSpPr>
          <p:cNvPr id="21" name="TextBox 20"/>
          <p:cNvSpPr txBox="1"/>
          <p:nvPr/>
        </p:nvSpPr>
        <p:spPr>
          <a:xfrm>
            <a:off x="12838176" y="7790688"/>
            <a:ext cx="1664208" cy="438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576</Words>
  <Application>Microsoft Office PowerPoint</Application>
  <PresentationFormat>Произвольный</PresentationFormat>
  <Paragraphs>96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Source Sans Pro</vt:lpstr>
      <vt:lpstr>Calibri</vt:lpstr>
      <vt:lpstr>Source Sans Pro Medium</vt:lpstr>
      <vt:lpstr>MuseoModerno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akimov.dmitry@list.ru</cp:lastModifiedBy>
  <cp:revision>5</cp:revision>
  <dcterms:created xsi:type="dcterms:W3CDTF">2024-10-23T13:59:49Z</dcterms:created>
  <dcterms:modified xsi:type="dcterms:W3CDTF">2024-10-30T10:53:19Z</dcterms:modified>
</cp:coreProperties>
</file>