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60" r:id="rId4"/>
    <p:sldId id="261" r:id="rId5"/>
    <p:sldId id="258" r:id="rId6"/>
    <p:sldId id="259" r:id="rId7"/>
    <p:sldId id="267" r:id="rId8"/>
    <p:sldId id="262" r:id="rId9"/>
    <p:sldId id="265" r:id="rId10"/>
    <p:sldId id="266"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12BBD-17C5-4044-ADE1-F1AA8730C736}" v="1005" dt="2023-03-26T13:34:32.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8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20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1050;&#1085;&#1080;&#1075;&#1072;%20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1050;&#1085;&#1080;&#1075;&#1072;%20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Times New Roman"/>
                <a:ea typeface="Times New Roman"/>
                <a:cs typeface="Times New Roman"/>
              </a:defRPr>
            </a:pPr>
            <a:r>
              <a:rPr lang="az-Cyrl-AZ"/>
              <a:t>используете ли вы в своей речи английские сленговые выражения и слова?</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Times New Roman"/>
              <a:ea typeface="Times New Roman"/>
              <a:cs typeface="Times New Roman"/>
            </a:defRPr>
          </a:pPr>
          <a:endParaRPr lang="ru-RU"/>
        </a:p>
      </c:txPr>
    </c:title>
    <c:autoTitleDeleted val="0"/>
    <c:plotArea>
      <c:layout/>
      <c:pieChart>
        <c:varyColors val="1"/>
        <c:ser>
          <c:idx val="0"/>
          <c:order val="0"/>
          <c:spPr>
            <a:ln>
              <a:solidFill>
                <a:srgbClr val="161616"/>
              </a:solidFill>
              <a:prstDash val="solid"/>
            </a:ln>
          </c:spPr>
          <c:dPt>
            <c:idx val="0"/>
            <c:bubble3D val="0"/>
            <c:spPr>
              <a:solidFill>
                <a:schemeClr val="accent1"/>
              </a:solidFill>
              <a:ln w="19050">
                <a:solidFill>
                  <a:srgbClr val="161616"/>
                </a:solidFill>
                <a:prstDash val="solid"/>
              </a:ln>
              <a:effectLst/>
            </c:spPr>
            <c:extLst>
              <c:ext xmlns:c16="http://schemas.microsoft.com/office/drawing/2014/chart" uri="{C3380CC4-5D6E-409C-BE32-E72D297353CC}">
                <c16:uniqueId val="{00000001-876D-43F8-ACDB-DC6F86B07AA6}"/>
              </c:ext>
            </c:extLst>
          </c:dPt>
          <c:dPt>
            <c:idx val="1"/>
            <c:bubble3D val="0"/>
            <c:spPr>
              <a:solidFill>
                <a:schemeClr val="accent2"/>
              </a:solidFill>
              <a:ln w="19050">
                <a:solidFill>
                  <a:srgbClr val="161616"/>
                </a:solidFill>
                <a:prstDash val="solid"/>
              </a:ln>
              <a:effectLst/>
            </c:spPr>
            <c:extLst>
              <c:ext xmlns:c16="http://schemas.microsoft.com/office/drawing/2014/chart" uri="{C3380CC4-5D6E-409C-BE32-E72D297353CC}">
                <c16:uniqueId val="{00000003-876D-43F8-ACDB-DC6F86B07AA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'[Книга 3.xlsx]Лист1'!$B$1:$C$1</c:f>
              <c:strCache>
                <c:ptCount val="2"/>
                <c:pt idx="0">
                  <c:v>Да</c:v>
                </c:pt>
                <c:pt idx="1">
                  <c:v>Нет</c:v>
                </c:pt>
              </c:strCache>
            </c:strRef>
          </c:cat>
          <c:val>
            <c:numRef>
              <c:f>'[Книга 3.xlsx]Лист1'!$B$2:$C$2</c:f>
              <c:numCache>
                <c:formatCode>0%</c:formatCode>
                <c:ptCount val="2"/>
                <c:pt idx="0">
                  <c:v>0.9</c:v>
                </c:pt>
                <c:pt idx="1">
                  <c:v>0.1</c:v>
                </c:pt>
              </c:numCache>
            </c:numRef>
          </c:val>
          <c:extLst>
            <c:ext xmlns:c16="http://schemas.microsoft.com/office/drawing/2014/chart" uri="{C3380CC4-5D6E-409C-BE32-E72D297353CC}">
              <c16:uniqueId val="{00000004-876D-43F8-ACDB-DC6F86B07AA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solidFill>
            <a:srgbClr val="FFFFFF"/>
          </a:solidFill>
          <a:prstDash val="solid"/>
        </a:ln>
        <a:effectLst/>
      </c:spPr>
      <c:txPr>
        <a:bodyPr rot="0" spcFirstLastPara="1" vertOverflow="ellipsis" vert="horz" wrap="square" anchor="ctr" anchorCtr="1"/>
        <a:lstStyle/>
        <a:p>
          <a:pPr>
            <a:defRPr sz="1000" b="0" i="0" u="none" strike="noStrike" kern="1200" baseline="0">
              <a:solidFill>
                <a:srgbClr val="000000"/>
              </a:solidFill>
              <a:latin typeface="Times New Roman"/>
              <a:ea typeface="Times New Roman"/>
              <a:cs typeface="Times New Roman"/>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rgbClr val="000000"/>
              </a:solidFill>
              <a:prstDash val="solid"/>
            </a:ln>
          </c:spPr>
          <c:dPt>
            <c:idx val="0"/>
            <c:bubble3D val="0"/>
            <c:spPr>
              <a:solidFill>
                <a:schemeClr val="accent1"/>
              </a:solidFill>
              <a:ln w="19050">
                <a:solidFill>
                  <a:srgbClr val="000000"/>
                </a:solidFill>
                <a:prstDash val="solid"/>
              </a:ln>
              <a:effectLst/>
            </c:spPr>
            <c:extLst>
              <c:ext xmlns:c16="http://schemas.microsoft.com/office/drawing/2014/chart" uri="{C3380CC4-5D6E-409C-BE32-E72D297353CC}">
                <c16:uniqueId val="{00000001-A702-49C2-B393-D54961E954DF}"/>
              </c:ext>
            </c:extLst>
          </c:dPt>
          <c:dPt>
            <c:idx val="1"/>
            <c:bubble3D val="0"/>
            <c:spPr>
              <a:solidFill>
                <a:schemeClr val="accent2"/>
              </a:solidFill>
              <a:ln w="19050">
                <a:solidFill>
                  <a:srgbClr val="000000"/>
                </a:solidFill>
                <a:prstDash val="solid"/>
              </a:ln>
              <a:effectLst/>
            </c:spPr>
            <c:extLst>
              <c:ext xmlns:c16="http://schemas.microsoft.com/office/drawing/2014/chart" uri="{C3380CC4-5D6E-409C-BE32-E72D297353CC}">
                <c16:uniqueId val="{00000003-A702-49C2-B393-D54961E954DF}"/>
              </c:ext>
            </c:extLst>
          </c:dPt>
          <c:dPt>
            <c:idx val="2"/>
            <c:bubble3D val="0"/>
            <c:spPr>
              <a:solidFill>
                <a:schemeClr val="accent3"/>
              </a:solidFill>
              <a:ln w="19050">
                <a:solidFill>
                  <a:srgbClr val="000000"/>
                </a:solidFill>
                <a:prstDash val="solid"/>
              </a:ln>
              <a:effectLst/>
            </c:spPr>
            <c:extLst>
              <c:ext xmlns:c16="http://schemas.microsoft.com/office/drawing/2014/chart" uri="{C3380CC4-5D6E-409C-BE32-E72D297353CC}">
                <c16:uniqueId val="{00000005-A702-49C2-B393-D54961E954DF}"/>
              </c:ext>
            </c:extLst>
          </c:dPt>
          <c:dPt>
            <c:idx val="3"/>
            <c:bubble3D val="0"/>
            <c:spPr>
              <a:solidFill>
                <a:schemeClr val="accent4"/>
              </a:solidFill>
              <a:ln w="19050">
                <a:solidFill>
                  <a:srgbClr val="000000"/>
                </a:solidFill>
                <a:prstDash val="solid"/>
              </a:ln>
              <a:effectLst/>
            </c:spPr>
            <c:extLst>
              <c:ext xmlns:c16="http://schemas.microsoft.com/office/drawing/2014/chart" uri="{C3380CC4-5D6E-409C-BE32-E72D297353CC}">
                <c16:uniqueId val="{00000007-A702-49C2-B393-D54961E954D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'[Книга 3.xlsx]Лист1'!$D$1:$G$1</c:f>
              <c:strCache>
                <c:ptCount val="4"/>
                <c:pt idx="0">
                  <c:v>в школе</c:v>
                </c:pt>
                <c:pt idx="1">
                  <c:v>в интернете</c:v>
                </c:pt>
                <c:pt idx="2">
                  <c:v>дома</c:v>
                </c:pt>
                <c:pt idx="3">
                  <c:v>в общественных местах</c:v>
                </c:pt>
              </c:strCache>
            </c:strRef>
          </c:cat>
          <c:val>
            <c:numRef>
              <c:f>'[Книга 3.xlsx]Лист1'!$D$2:$G$2</c:f>
              <c:numCache>
                <c:formatCode>0%</c:formatCode>
                <c:ptCount val="4"/>
                <c:pt idx="0">
                  <c:v>0.28000000000000003</c:v>
                </c:pt>
                <c:pt idx="1">
                  <c:v>0.42</c:v>
                </c:pt>
                <c:pt idx="2">
                  <c:v>0.23</c:v>
                </c:pt>
                <c:pt idx="3">
                  <c:v>7.0000000000000007E-2</c:v>
                </c:pt>
              </c:numCache>
            </c:numRef>
          </c:val>
          <c:extLst>
            <c:ext xmlns:c16="http://schemas.microsoft.com/office/drawing/2014/chart" uri="{C3380CC4-5D6E-409C-BE32-E72D297353CC}">
              <c16:uniqueId val="{00000008-A702-49C2-B393-D54961E954DF}"/>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Times New Roman"/>
              <a:ea typeface="Times New Roman"/>
              <a:cs typeface="Times New Roman"/>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0000"/>
                </a:solidFill>
                <a:latin typeface="Times New Roman"/>
                <a:ea typeface="Times New Roman"/>
                <a:cs typeface="Times New Roman"/>
              </a:defRPr>
            </a:pPr>
            <a:r>
              <a:rPr lang="az-Cyrl-AZ"/>
              <a:t>Вошло ли это употребление этих слов в  привычку?</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Times New Roman"/>
              <a:ea typeface="Times New Roman"/>
              <a:cs typeface="Times New Roman"/>
            </a:defRPr>
          </a:pPr>
          <a:endParaRPr lang="ru-RU"/>
        </a:p>
      </c:txPr>
    </c:title>
    <c:autoTitleDeleted val="0"/>
    <c:plotArea>
      <c:layout/>
      <c:pieChart>
        <c:varyColors val="1"/>
        <c:ser>
          <c:idx val="0"/>
          <c:order val="0"/>
          <c:spPr>
            <a:ln>
              <a:solidFill>
                <a:srgbClr val="000000"/>
              </a:solidFill>
              <a:prstDash val="solid"/>
            </a:ln>
          </c:spPr>
          <c:dPt>
            <c:idx val="0"/>
            <c:bubble3D val="0"/>
            <c:spPr>
              <a:solidFill>
                <a:schemeClr val="accent1"/>
              </a:solidFill>
              <a:ln w="19050">
                <a:solidFill>
                  <a:srgbClr val="000000"/>
                </a:solidFill>
                <a:prstDash val="solid"/>
              </a:ln>
              <a:effectLst/>
            </c:spPr>
            <c:extLst>
              <c:ext xmlns:c16="http://schemas.microsoft.com/office/drawing/2014/chart" uri="{C3380CC4-5D6E-409C-BE32-E72D297353CC}">
                <c16:uniqueId val="{00000001-5932-46AB-8C73-98A6F33C79C0}"/>
              </c:ext>
            </c:extLst>
          </c:dPt>
          <c:dPt>
            <c:idx val="1"/>
            <c:bubble3D val="0"/>
            <c:spPr>
              <a:solidFill>
                <a:schemeClr val="accent2"/>
              </a:solidFill>
              <a:ln w="19050">
                <a:solidFill>
                  <a:srgbClr val="000000"/>
                </a:solidFill>
                <a:prstDash val="solid"/>
              </a:ln>
              <a:effectLst/>
            </c:spPr>
            <c:extLst>
              <c:ext xmlns:c16="http://schemas.microsoft.com/office/drawing/2014/chart" uri="{C3380CC4-5D6E-409C-BE32-E72D297353CC}">
                <c16:uniqueId val="{00000003-5932-46AB-8C73-98A6F33C79C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Times New Roman"/>
                    <a:ea typeface="Times New Roman"/>
                    <a:cs typeface="Times New Roman"/>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'[Книга 3.xlsx]Лист1'!$H$1:$I$1</c:f>
              <c:strCache>
                <c:ptCount val="2"/>
                <c:pt idx="0">
                  <c:v>да </c:v>
                </c:pt>
                <c:pt idx="1">
                  <c:v>нет</c:v>
                </c:pt>
              </c:strCache>
            </c:strRef>
          </c:cat>
          <c:val>
            <c:numRef>
              <c:f>'[Книга 3.xlsx]Лист1'!$H$2:$I$2</c:f>
              <c:numCache>
                <c:formatCode>0%</c:formatCode>
                <c:ptCount val="2"/>
                <c:pt idx="0">
                  <c:v>0.86</c:v>
                </c:pt>
                <c:pt idx="1">
                  <c:v>0.14000000000000001</c:v>
                </c:pt>
              </c:numCache>
            </c:numRef>
          </c:val>
          <c:extLst>
            <c:ext xmlns:c16="http://schemas.microsoft.com/office/drawing/2014/chart" uri="{C3380CC4-5D6E-409C-BE32-E72D297353CC}">
              <c16:uniqueId val="{00000004-5932-46AB-8C73-98A6F33C79C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Times New Roman"/>
              <a:ea typeface="Times New Roman"/>
              <a:cs typeface="Times New Roman"/>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60C6404-AD6E-4860-8E75-697CA40B95DA}" type="datetimeFigureOut">
              <a:rPr lang="en-US" dirty="0"/>
              <a:t>3/26/2023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3/26/2023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4F7D4976-E339-4826-83B7-FBD03F55ECF8}" type="datetimeFigureOut">
              <a:rPr lang="en-US" dirty="0"/>
              <a:t>3/26/2023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D1BE4249-C0D0-4B06-8692-E8BB871AF643}" type="datetimeFigureOut">
              <a:rPr lang="en-US" dirty="0"/>
              <a:t>3/26/2023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3/26/2023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3/26/2023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sportal.ru/ap/library/drugoe/2016/07/22/angloyazychnyy-sleng-v-russkoy-rechi" TargetMode="External"/><Relationship Id="rId7" Type="http://schemas.openxmlformats.org/officeDocument/2006/relationships/hyperlink" Target="https://infourok.ru/prezentaciya-anglijskij-sleng-v-russkoj-rechi-5356574.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infourok.ru/issledovatelskaya-rabota-anglijskij-sleng-v-russkoj-rechi-5356602.html" TargetMode="External"/><Relationship Id="rId5" Type="http://schemas.openxmlformats.org/officeDocument/2006/relationships/hyperlink" Target="https://nsportal.ru/ap/library/drugoe/2022/11/03/angloyazychnyy-sleng-v-russkoy-rechi" TargetMode="External"/><Relationship Id="rId4" Type="http://schemas.openxmlformats.org/officeDocument/2006/relationships/hyperlink" Target="https://www.art-talant.org/publikacii/26352-angloyazychnyy-sleng-v-russkoy-rech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9199" y="1171934"/>
            <a:ext cx="8956159" cy="2161310"/>
          </a:xfrm>
        </p:spPr>
        <p:txBody>
          <a:bodyPr vert="horz" lIns="274320" tIns="182880" rIns="274320" bIns="182880" rtlCol="0" anchor="ctr" anchorCtr="1">
            <a:normAutofit fontScale="90000"/>
          </a:bodyPr>
          <a:lstStyle/>
          <a:p>
            <a:r>
              <a:rPr lang="ru-RU" b="1" dirty="0">
                <a:latin typeface="Corbel"/>
              </a:rPr>
              <a:t> </a:t>
            </a:r>
            <a:br>
              <a:rPr lang="ru-RU" dirty="0"/>
            </a:br>
            <a:r>
              <a:rPr lang="ru-RU" dirty="0">
                <a:latin typeface="Times New Roman"/>
                <a:ea typeface="+mj-lt"/>
                <a:cs typeface="+mj-lt"/>
              </a:rPr>
              <a:t>Индивидуальный проект</a:t>
            </a:r>
          </a:p>
          <a:p>
            <a:r>
              <a:rPr lang="ru-RU" b="1" dirty="0">
                <a:latin typeface="Times New Roman"/>
                <a:ea typeface="+mj-lt"/>
                <a:cs typeface="+mj-lt"/>
              </a:rPr>
              <a:t>«Англоязычный сленг в русской речи»</a:t>
            </a:r>
          </a:p>
          <a:p>
            <a:pPr algn="l"/>
            <a:endParaRPr lang="ru-RU" b="1" dirty="0">
              <a:latin typeface="Times New Roman"/>
              <a:ea typeface="+mj-lt"/>
              <a:cs typeface="+mj-lt"/>
            </a:endParaRPr>
          </a:p>
          <a:p>
            <a:endParaRPr lang="ru-RU" dirty="0"/>
          </a:p>
        </p:txBody>
      </p:sp>
      <p:sp>
        <p:nvSpPr>
          <p:cNvPr id="3" name="Подзаголовок 2"/>
          <p:cNvSpPr>
            <a:spLocks noGrp="1"/>
          </p:cNvSpPr>
          <p:nvPr>
            <p:ph type="subTitle" idx="1"/>
          </p:nvPr>
        </p:nvSpPr>
        <p:spPr>
          <a:xfrm>
            <a:off x="3971100" y="3333588"/>
            <a:ext cx="7994974" cy="3005488"/>
          </a:xfrm>
        </p:spPr>
        <p:txBody>
          <a:bodyPr vert="horz" lIns="91440" tIns="45720" rIns="91440" bIns="45720" rtlCol="0" anchor="t">
            <a:noAutofit/>
          </a:bodyPr>
          <a:lstStyle/>
          <a:p>
            <a:pPr algn="r"/>
            <a:r>
              <a:rPr lang="ru-RU" sz="1600" dirty="0">
                <a:latin typeface="Times New Roman"/>
                <a:ea typeface="+mn-lt"/>
                <a:cs typeface="+mn-lt"/>
              </a:rPr>
              <a:t>Выполнила:</a:t>
            </a:r>
            <a:endParaRPr lang="ru-RU"/>
          </a:p>
          <a:p>
            <a:pPr algn="r"/>
            <a:r>
              <a:rPr lang="ru-RU" sz="1600" dirty="0">
                <a:latin typeface="Times New Roman"/>
                <a:ea typeface="+mn-lt"/>
                <a:cs typeface="+mn-lt"/>
              </a:rPr>
              <a:t>Ученица 10Б класса</a:t>
            </a:r>
          </a:p>
          <a:p>
            <a:pPr algn="r"/>
            <a:r>
              <a:rPr lang="ru-RU" sz="1600" dirty="0">
                <a:latin typeface="Times New Roman"/>
                <a:ea typeface="+mn-lt"/>
                <a:cs typeface="+mn-lt"/>
              </a:rPr>
              <a:t>Мазалова Виктория Андреевна</a:t>
            </a:r>
          </a:p>
          <a:p>
            <a:pPr algn="r"/>
            <a:r>
              <a:rPr lang="ru-RU" sz="1600" dirty="0">
                <a:latin typeface="Times New Roman"/>
                <a:ea typeface="+mn-lt"/>
                <a:cs typeface="+mn-lt"/>
              </a:rPr>
              <a:t>Руководитель:</a:t>
            </a:r>
          </a:p>
          <a:p>
            <a:pPr algn="r"/>
            <a:r>
              <a:rPr lang="ru-RU" sz="1600" dirty="0">
                <a:latin typeface="Times New Roman"/>
                <a:ea typeface="+mn-lt"/>
                <a:cs typeface="+mn-lt"/>
              </a:rPr>
              <a:t>                                                                                        </a:t>
            </a:r>
            <a:r>
              <a:rPr lang="ru-RU" sz="1600" dirty="0" err="1">
                <a:latin typeface="Times New Roman"/>
                <a:ea typeface="+mn-lt"/>
                <a:cs typeface="+mn-lt"/>
              </a:rPr>
              <a:t>Нефёдорова</a:t>
            </a:r>
            <a:r>
              <a:rPr lang="ru-RU" sz="1600" dirty="0">
                <a:latin typeface="Times New Roman"/>
                <a:ea typeface="+mn-lt"/>
                <a:cs typeface="+mn-lt"/>
              </a:rPr>
              <a:t> С.Г.</a:t>
            </a:r>
          </a:p>
          <a:p>
            <a:pPr algn="r"/>
            <a:r>
              <a:rPr lang="ru-RU" sz="1600" dirty="0">
                <a:latin typeface="Times New Roman"/>
                <a:ea typeface="+mn-lt"/>
                <a:cs typeface="+mn-lt"/>
              </a:rPr>
              <a:t>Учитель английского языка</a:t>
            </a:r>
            <a:endParaRPr lang="ru-RU" sz="1600" dirty="0">
              <a:latin typeface="Times New Roman"/>
              <a:cs typeface="Times New Roman"/>
            </a:endParaRPr>
          </a:p>
          <a:p>
            <a:pPr algn="r">
              <a:spcBef>
                <a:spcPts val="0"/>
              </a:spcBef>
            </a:pPr>
            <a:r>
              <a:rPr lang="ru-RU" sz="1600" dirty="0" err="1">
                <a:latin typeface="Times New Roman"/>
                <a:ea typeface="+mn-lt"/>
                <a:cs typeface="+mn-lt"/>
              </a:rPr>
              <a:t>Cредняя</a:t>
            </a:r>
            <a:r>
              <a:rPr lang="ru-RU" sz="1600" dirty="0">
                <a:latin typeface="Times New Roman"/>
                <a:ea typeface="+mn-lt"/>
                <a:cs typeface="+mn-lt"/>
              </a:rPr>
              <a:t> общеобразовательная школа</a:t>
            </a:r>
            <a:endParaRPr lang="en-US" sz="1600">
              <a:latin typeface="Times New Roman"/>
              <a:ea typeface="+mn-lt"/>
              <a:cs typeface="+mn-lt"/>
            </a:endParaRPr>
          </a:p>
          <a:p>
            <a:pPr algn="r">
              <a:spcBef>
                <a:spcPts val="0"/>
              </a:spcBef>
            </a:pPr>
            <a:r>
              <a:rPr lang="ru-RU" sz="1600" dirty="0">
                <a:latin typeface="Times New Roman"/>
                <a:ea typeface="+mn-lt"/>
                <a:cs typeface="+mn-lt"/>
              </a:rPr>
              <a:t>№39 им. П.Н Самусенко</a:t>
            </a:r>
            <a:endParaRPr lang="en-US" sz="1600">
              <a:latin typeface="Times New Roman"/>
              <a:ea typeface="+mn-lt"/>
              <a:cs typeface="+mn-lt"/>
            </a:endParaRPr>
          </a:p>
          <a:p>
            <a:pPr algn="r"/>
            <a:endParaRPr lang="ru-RU" sz="1600" dirty="0">
              <a:latin typeface="Times New Roman"/>
              <a:cs typeface="Times New Roman"/>
            </a:endParaRPr>
          </a:p>
          <a:p>
            <a:pPr algn="r"/>
            <a:endParaRPr lang="ru-RU" sz="1600" dirty="0">
              <a:latin typeface="Times New Roman"/>
              <a:cs typeface="Times New Roman"/>
            </a:endParaRPr>
          </a:p>
          <a:p>
            <a:pPr algn="r">
              <a:spcBef>
                <a:spcPts val="0"/>
              </a:spcBef>
            </a:pPr>
            <a:endParaRPr lang="ru-RU" sz="1600" dirty="0">
              <a:latin typeface="Times New Roman"/>
              <a:cs typeface="Times New Roman"/>
            </a:endParaRPr>
          </a:p>
        </p:txBody>
      </p:sp>
      <p:pic>
        <p:nvPicPr>
          <p:cNvPr id="4098" name="Picture 2" descr="https://pbs.twimg.com/media/DTB3xQnX4AE-RM1.jp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29" y="4319195"/>
            <a:ext cx="3969977" cy="1990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7605506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30981"/>
            <a:ext cx="7729728" cy="991517"/>
          </a:xfrm>
        </p:spPr>
        <p:txBody>
          <a:bodyPr>
            <a:normAutofit fontScale="90000"/>
          </a:bodyPr>
          <a:lstStyle/>
          <a:p>
            <a:r>
              <a:rPr lang="ru-RU" b="1" dirty="0">
                <a:latin typeface="Times New Roman"/>
                <a:cs typeface="Times New Roman"/>
              </a:rPr>
              <a:t>Список используемых ресурсов</a:t>
            </a:r>
          </a:p>
        </p:txBody>
      </p:sp>
      <p:sp>
        <p:nvSpPr>
          <p:cNvPr id="3" name="Объект 2"/>
          <p:cNvSpPr>
            <a:spLocks noGrp="1"/>
          </p:cNvSpPr>
          <p:nvPr>
            <p:ph idx="1"/>
          </p:nvPr>
        </p:nvSpPr>
        <p:spPr>
          <a:xfrm>
            <a:off x="1471448" y="1556632"/>
            <a:ext cx="9616966" cy="4183395"/>
          </a:xfrm>
        </p:spPr>
        <p:txBody>
          <a:bodyPr vert="horz" lIns="91440" tIns="45720" rIns="91440" bIns="45720" rtlCol="0" anchor="t">
            <a:normAutofit/>
          </a:bodyPr>
          <a:lstStyle/>
          <a:p>
            <a:pPr>
              <a:buNone/>
            </a:pPr>
            <a:r>
              <a:rPr lang="ru-RU" sz="2000" b="1" u="sng" dirty="0">
                <a:latin typeface="Times New Roman"/>
                <a:ea typeface="+mn-lt"/>
                <a:cs typeface="+mn-lt"/>
                <a:hlinkClick r:id="rId3"/>
              </a:rPr>
              <a:t>https://nsportal.ru/ap/library/drugoe/2016/07/22/angloyazychnyy-sleng-v-russkoy-rechi</a:t>
            </a:r>
            <a:endParaRPr lang="ru-RU" sz="2000">
              <a:latin typeface="Times New Roman"/>
              <a:ea typeface="+mn-lt"/>
              <a:cs typeface="+mn-lt"/>
            </a:endParaRPr>
          </a:p>
          <a:p>
            <a:pPr>
              <a:buNone/>
            </a:pPr>
            <a:r>
              <a:rPr lang="ru-RU" sz="2000" b="1" u="sng" dirty="0">
                <a:latin typeface="Times New Roman"/>
                <a:ea typeface="+mn-lt"/>
                <a:cs typeface="+mn-lt"/>
                <a:hlinkClick r:id="rId4"/>
              </a:rPr>
              <a:t>https://www.art-talant.org/publikacii/26352-angloyazychnyy-sleng-v-russkoy-rechi</a:t>
            </a:r>
            <a:endParaRPr lang="ru-RU" sz="2000">
              <a:latin typeface="Times New Roman"/>
              <a:ea typeface="+mn-lt"/>
              <a:cs typeface="+mn-lt"/>
            </a:endParaRPr>
          </a:p>
          <a:p>
            <a:pPr>
              <a:buNone/>
            </a:pPr>
            <a:r>
              <a:rPr lang="ru-RU" sz="2000" b="1" u="sng" dirty="0">
                <a:latin typeface="Times New Roman"/>
                <a:ea typeface="+mn-lt"/>
                <a:cs typeface="+mn-lt"/>
                <a:hlinkClick r:id="rId5"/>
              </a:rPr>
              <a:t>https://nsportal.ru/ap/library/drugoe/2022/11/03/angloyazychnyy-sleng-v-russkoy-rechi</a:t>
            </a:r>
            <a:endParaRPr lang="ru-RU" sz="2000">
              <a:latin typeface="Times New Roman"/>
              <a:ea typeface="+mn-lt"/>
              <a:cs typeface="+mn-lt"/>
            </a:endParaRPr>
          </a:p>
          <a:p>
            <a:pPr>
              <a:buNone/>
            </a:pPr>
            <a:r>
              <a:rPr lang="ru-RU" sz="2000" b="1" u="sng" dirty="0">
                <a:latin typeface="Times New Roman"/>
                <a:ea typeface="+mn-lt"/>
                <a:cs typeface="+mn-lt"/>
                <a:hlinkClick r:id="rId6"/>
              </a:rPr>
              <a:t>https://infourok.ru/issledovatelskaya-rabota-anglijskij-sleng-v-russkoj-rechi-5356602.html</a:t>
            </a:r>
            <a:r>
              <a:rPr lang="ru-RU" sz="2000" b="1" dirty="0">
                <a:latin typeface="Times New Roman"/>
                <a:ea typeface="+mn-lt"/>
                <a:cs typeface="+mn-lt"/>
              </a:rPr>
              <a:t> </a:t>
            </a:r>
            <a:endParaRPr lang="ru-RU" sz="2000">
              <a:latin typeface="Times New Roman"/>
              <a:ea typeface="+mn-lt"/>
              <a:cs typeface="+mn-lt"/>
            </a:endParaRPr>
          </a:p>
          <a:p>
            <a:pPr>
              <a:buNone/>
            </a:pPr>
            <a:r>
              <a:rPr lang="ru-RU" sz="2000" b="1" u="sng" dirty="0">
                <a:latin typeface="Times New Roman"/>
                <a:ea typeface="+mn-lt"/>
                <a:cs typeface="+mn-lt"/>
                <a:hlinkClick r:id="rId7"/>
              </a:rPr>
              <a:t>https://infourok.ru/prezentaciya-anglijskij-sleng-v-russkoj-rechi-5356574.html</a:t>
            </a:r>
            <a:endParaRPr lang="ru-RU" sz="2000">
              <a:latin typeface="Times New Roman"/>
              <a:ea typeface="+mn-lt"/>
              <a:cs typeface="+mn-lt"/>
            </a:endParaRPr>
          </a:p>
          <a:p>
            <a:pPr>
              <a:buNone/>
            </a:pPr>
            <a:r>
              <a:rPr lang="ru-RU" sz="2000" b="1" u="sng" dirty="0">
                <a:latin typeface="Times New Roman"/>
                <a:ea typeface="+mn-lt"/>
                <a:cs typeface="+mn-lt"/>
                <a:hlinkClick r:id="rId5"/>
              </a:rPr>
              <a:t>https://nsportal.ru/ap/library/drugoe/2022/11/03/angloyazychnyy-sleng-v-russkoy-rechi</a:t>
            </a:r>
            <a:r>
              <a:rPr lang="ru-RU" sz="2000" b="1" dirty="0">
                <a:latin typeface="Times New Roman"/>
                <a:ea typeface="+mn-lt"/>
                <a:cs typeface="+mn-lt"/>
              </a:rPr>
              <a:t> </a:t>
            </a:r>
            <a:endParaRPr lang="ru-RU" sz="2000">
              <a:latin typeface="Times New Roman"/>
              <a:ea typeface="+mn-lt"/>
              <a:cs typeface="+mn-lt"/>
            </a:endParaRPr>
          </a:p>
          <a:p>
            <a:pPr marL="0" lvl="0" indent="0">
              <a:buNone/>
            </a:pPr>
            <a:endParaRPr lang="ru-RU" sz="2400" u="sng" dirty="0">
              <a:latin typeface="Times New Roman"/>
              <a:cs typeface="Times New Roman"/>
            </a:endParaRPr>
          </a:p>
        </p:txBody>
      </p:sp>
    </p:spTree>
    <p:extLst>
      <p:ext uri="{BB962C8B-B14F-4D97-AF65-F5344CB8AC3E}">
        <p14:creationId xmlns:p14="http://schemas.microsoft.com/office/powerpoint/2010/main" val="315649146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69784"/>
            <a:ext cx="7729728" cy="967209"/>
          </a:xfrm>
        </p:spPr>
        <p:txBody>
          <a:bodyPr>
            <a:normAutofit/>
          </a:bodyPr>
          <a:lstStyle/>
          <a:p>
            <a:r>
              <a:rPr lang="ru-RU" sz="3200" b="1" dirty="0">
                <a:solidFill>
                  <a:srgbClr val="C00000"/>
                </a:solidFill>
                <a:latin typeface="Times New Roman" panose="02020603050405020304" pitchFamily="18" charset="0"/>
                <a:cs typeface="Times New Roman" panose="02020603050405020304" pitchFamily="18" charset="0"/>
              </a:rPr>
              <a:t>Спасибо за внимание!</a:t>
            </a:r>
          </a:p>
        </p:txBody>
      </p:sp>
      <p:pic>
        <p:nvPicPr>
          <p:cNvPr id="6" name="Picture 2" descr="http://blog.benw.xyz/wp-content/uploads/2013/06/skate_text2_w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386" y="2106286"/>
            <a:ext cx="9752866" cy="35396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idx="1"/>
          </p:nvPr>
        </p:nvSpPr>
        <p:spPr>
          <a:xfrm>
            <a:off x="4898136" y="3019044"/>
            <a:ext cx="2936217" cy="1710890"/>
          </a:xfrm>
        </p:spPr>
        <p:txBody>
          <a:bodyPr/>
          <a:lstStyle/>
          <a:p>
            <a:endParaRPr lang="ru-RU" dirty="0"/>
          </a:p>
        </p:txBody>
      </p:sp>
    </p:spTree>
    <p:extLst>
      <p:ext uri="{BB962C8B-B14F-4D97-AF65-F5344CB8AC3E}">
        <p14:creationId xmlns:p14="http://schemas.microsoft.com/office/powerpoint/2010/main" val="239976285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165709"/>
            <a:ext cx="7729728" cy="789708"/>
          </a:xfrm>
        </p:spPr>
        <p:txBody>
          <a:bodyPr>
            <a:noAutofit/>
          </a:bodyPr>
          <a:lstStyle/>
          <a:p>
            <a:br>
              <a:rPr lang="ru-RU"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Введение</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41334" y="1528802"/>
            <a:ext cx="11213869" cy="5486398"/>
          </a:xfrm>
        </p:spPr>
        <p:txBody>
          <a:bodyPr vert="horz" lIns="91440" tIns="45720" rIns="91440" bIns="45720" rtlCol="0" anchor="t">
            <a:noAutofit/>
          </a:bodyPr>
          <a:lstStyle/>
          <a:p>
            <a:pPr marL="0" indent="0" algn="just">
              <a:buNone/>
            </a:pPr>
            <a:r>
              <a:rPr lang="ru-RU" sz="1600" dirty="0">
                <a:latin typeface="Times New Roman"/>
                <a:ea typeface="+mn-lt"/>
                <a:cs typeface="+mn-lt"/>
              </a:rPr>
              <a:t>Общение относится к числу важнейших для подростка и старшеклассника сфер жизнедеятельности, представляющей для них самостоятельную ценность. Неформальное общение подчинено таким мотивам, как поиск наиболее благоприятных психологических условий для общения, ожидание сочувствия и сопереживания, жажда искренности и единство во взглядах. Научно-технические революции делают общение чрезвычайно динамичной системой, стимулируя радикальное изменение социальных связей и форм человеческих коммуникаций.</a:t>
            </a:r>
            <a:endParaRPr lang="ru-RU"/>
          </a:p>
          <a:p>
            <a:pPr marL="0" indent="0" algn="just">
              <a:buNone/>
            </a:pPr>
            <a:r>
              <a:rPr lang="ru-RU" sz="1600" dirty="0">
                <a:latin typeface="Times New Roman"/>
                <a:ea typeface="+mn-lt"/>
                <a:cs typeface="+mn-lt"/>
              </a:rPr>
              <a:t>Современные технологии раздвигают рамки общения. Например, появление интернета позволило современной молодежи «зависать» в чатах (от английского слова </a:t>
            </a:r>
            <a:r>
              <a:rPr lang="ru-RU" sz="1600" dirty="0" err="1">
                <a:latin typeface="Times New Roman"/>
                <a:ea typeface="+mn-lt"/>
                <a:cs typeface="+mn-lt"/>
              </a:rPr>
              <a:t>chat</a:t>
            </a:r>
            <a:r>
              <a:rPr lang="ru-RU" sz="1600" dirty="0">
                <a:latin typeface="Times New Roman"/>
                <a:ea typeface="+mn-lt"/>
                <a:cs typeface="+mn-lt"/>
              </a:rPr>
              <a:t> - болтовня) и тем самым значительно расширить свой круг общения.</a:t>
            </a:r>
          </a:p>
          <a:p>
            <a:pPr marL="0" indent="0" algn="just">
              <a:buNone/>
            </a:pPr>
            <a:r>
              <a:rPr lang="ru-RU" sz="1600" b="1" dirty="0">
                <a:latin typeface="Times New Roman"/>
                <a:ea typeface="+mn-lt"/>
                <a:cs typeface="+mn-lt"/>
              </a:rPr>
              <a:t>Объект исследования:</a:t>
            </a:r>
            <a:r>
              <a:rPr lang="ru-RU" sz="1600" dirty="0">
                <a:latin typeface="Times New Roman"/>
                <a:ea typeface="+mn-lt"/>
                <a:cs typeface="+mn-lt"/>
              </a:rPr>
              <a:t> Речь молодежи.</a:t>
            </a:r>
          </a:p>
          <a:p>
            <a:pPr marL="0" indent="0" algn="just">
              <a:buNone/>
            </a:pPr>
            <a:r>
              <a:rPr lang="ru-RU" sz="1600" b="1" dirty="0">
                <a:latin typeface="Times New Roman"/>
                <a:ea typeface="+mn-lt"/>
                <a:cs typeface="+mn-lt"/>
              </a:rPr>
              <a:t>Предмет исследования</a:t>
            </a:r>
            <a:r>
              <a:rPr lang="ru-RU" sz="1600" dirty="0">
                <a:latin typeface="Times New Roman"/>
                <a:ea typeface="+mn-lt"/>
                <a:cs typeface="+mn-lt"/>
              </a:rPr>
              <a:t>: Англоязычный сленг в речи молодежи.</a:t>
            </a:r>
          </a:p>
          <a:p>
            <a:pPr marL="0" indent="0" algn="just">
              <a:buNone/>
            </a:pPr>
            <a:r>
              <a:rPr lang="ru-RU" sz="1600" b="1" dirty="0">
                <a:latin typeface="Times New Roman"/>
                <a:ea typeface="+mn-lt"/>
                <a:cs typeface="+mn-lt"/>
              </a:rPr>
              <a:t>Задачи:</a:t>
            </a:r>
            <a:endParaRPr lang="ru-RU" sz="1600">
              <a:latin typeface="Times New Roman"/>
              <a:ea typeface="+mn-lt"/>
              <a:cs typeface="+mn-lt"/>
            </a:endParaRPr>
          </a:p>
          <a:p>
            <a:pPr marL="0" indent="0" algn="just">
              <a:buNone/>
            </a:pPr>
            <a:r>
              <a:rPr lang="ru-RU" sz="1600" dirty="0">
                <a:latin typeface="Times New Roman"/>
                <a:ea typeface="+mn-lt"/>
                <a:cs typeface="+mn-lt"/>
              </a:rPr>
              <a:t>Рассмотреть особенности молодежной культуры и способы общения подростков в современном обществе.</a:t>
            </a:r>
          </a:p>
          <a:p>
            <a:pPr marL="0" indent="0" algn="just">
              <a:buNone/>
            </a:pPr>
            <a:r>
              <a:rPr lang="ru-RU" sz="1600" dirty="0">
                <a:latin typeface="Times New Roman"/>
                <a:ea typeface="+mn-lt"/>
                <a:cs typeface="+mn-lt"/>
              </a:rPr>
              <a:t>Изучить способы образования молодежного сленга из английского языка.</a:t>
            </a:r>
          </a:p>
          <a:p>
            <a:pPr marL="0" indent="0" algn="just">
              <a:buNone/>
            </a:pPr>
            <a:r>
              <a:rPr lang="ru-RU" sz="1600" dirty="0">
                <a:latin typeface="Times New Roman"/>
                <a:ea typeface="+mn-lt"/>
                <a:cs typeface="+mn-lt"/>
              </a:rPr>
              <a:t>Провести наблюдение за использованием англоязычного сленга в среде подростков.</a:t>
            </a:r>
          </a:p>
          <a:p>
            <a:pPr marL="0" indent="0" algn="just">
              <a:buNone/>
            </a:pPr>
            <a:r>
              <a:rPr lang="ru-RU" sz="1600" dirty="0">
                <a:latin typeface="Times New Roman"/>
                <a:ea typeface="+mn-lt"/>
                <a:cs typeface="+mn-lt"/>
              </a:rPr>
              <a:t>Сделать выводы из собственных наблюдений и анкетирования.</a:t>
            </a:r>
          </a:p>
          <a:p>
            <a:pPr marL="0" indent="0" algn="just">
              <a:buNone/>
            </a:pPr>
            <a:r>
              <a:rPr lang="ru-RU" sz="1600" b="1" dirty="0">
                <a:latin typeface="Times New Roman"/>
                <a:ea typeface="+mn-lt"/>
                <a:cs typeface="+mn-lt"/>
              </a:rPr>
              <a:t>Цель работы: </a:t>
            </a:r>
            <a:r>
              <a:rPr lang="ru-RU" sz="1600" dirty="0">
                <a:latin typeface="Times New Roman"/>
                <a:ea typeface="+mn-lt"/>
                <a:cs typeface="+mn-lt"/>
              </a:rPr>
              <a:t>На сколько широко используется англоязычный сленг в русской речи, выявить наиболее часто используемые англоязычные слова в речи школьников.</a:t>
            </a:r>
          </a:p>
          <a:p>
            <a:pPr marL="0" indent="0" algn="just">
              <a:lnSpc>
                <a:spcPct val="120000"/>
              </a:lnSpc>
              <a:spcBef>
                <a:spcPts val="0"/>
              </a:spcBef>
              <a:buNone/>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941130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695" y="81581"/>
            <a:ext cx="7729728" cy="988458"/>
          </a:xfrm>
        </p:spPr>
        <p:txBody>
          <a:bodyPr vert="horz" lIns="182880" tIns="182880" rIns="182880" bIns="182880" rtlCol="0" anchor="ctr">
            <a:normAutofit fontScale="90000"/>
          </a:bodyPr>
          <a:lstStyle/>
          <a:p>
            <a:br>
              <a:rPr lang="ru-RU" b="1" dirty="0">
                <a:latin typeface="Times New Roman" panose="02020603050405020304" pitchFamily="18" charset="0"/>
                <a:cs typeface="Times New Roman" panose="02020603050405020304" pitchFamily="18" charset="0"/>
              </a:rPr>
            </a:br>
            <a:r>
              <a:rPr lang="ru-RU" b="1" dirty="0">
                <a:latin typeface="Times New Roman"/>
                <a:ea typeface="+mj-lt"/>
                <a:cs typeface="+mj-lt"/>
              </a:rPr>
              <a:t>Особенности молодежной субкультуры</a:t>
            </a:r>
            <a:br>
              <a:rPr lang="ru-RU" dirty="0"/>
            </a:br>
            <a:endParaRPr lang="ru-RU" dirty="0"/>
          </a:p>
        </p:txBody>
      </p:sp>
      <p:sp>
        <p:nvSpPr>
          <p:cNvPr id="3" name="Объект 2"/>
          <p:cNvSpPr>
            <a:spLocks noGrp="1"/>
          </p:cNvSpPr>
          <p:nvPr>
            <p:ph idx="1"/>
          </p:nvPr>
        </p:nvSpPr>
        <p:spPr>
          <a:xfrm>
            <a:off x="1164684" y="1274424"/>
            <a:ext cx="10964004" cy="4056249"/>
          </a:xfrm>
        </p:spPr>
        <p:txBody>
          <a:bodyPr vert="horz" lIns="91440" tIns="45720" rIns="91440" bIns="45720" rtlCol="0" anchor="t">
            <a:normAutofit lnSpcReduction="10000"/>
          </a:bodyPr>
          <a:lstStyle/>
          <a:p>
            <a:pPr marL="0" indent="0" algn="just">
              <a:buNone/>
            </a:pPr>
            <a:r>
              <a:rPr lang="ru-RU" sz="1600" dirty="0">
                <a:latin typeface="Times New Roman"/>
                <a:ea typeface="+mn-lt"/>
                <a:cs typeface="+mn-lt"/>
              </a:rPr>
              <a:t>Под культурой понимаются убеждения, ценности и выразительные средства, которые являются общими для какой-то группы людей и служат для упорядочения опыта и регулирования поведения членов этой группы. Воспроизводство и передача культуры последующим поколениям лежат в основе процесса социализации—усвоения ценностей, верований, норм, правил и идеалов предшествующих поколений.</a:t>
            </a:r>
            <a:endParaRPr lang="ru-RU"/>
          </a:p>
          <a:p>
            <a:pPr algn="just">
              <a:buNone/>
            </a:pPr>
            <a:r>
              <a:rPr lang="ru-RU" sz="1600" dirty="0">
                <a:latin typeface="Times New Roman"/>
                <a:ea typeface="+mn-lt"/>
                <a:cs typeface="+mn-lt"/>
              </a:rPr>
              <a:t>Система норм и ценностей, отличающих группу от большинства обществ, называется субкультурной. Она формируется под влиянием таких факторов, как возраст, этническое происхождение, религия, социальная группа или местожительство. Ценности субкультуры не означают отказа от национальной культуры, принятой большинством, они обнаруживают лишь некоторые отклонения от нее. Однако большинство, как правило, относится к субкультуре с неодобрением или недоверием.</a:t>
            </a:r>
          </a:p>
          <a:p>
            <a:pPr algn="just">
              <a:buNone/>
            </a:pPr>
            <a:r>
              <a:rPr lang="ru-RU" sz="1600" dirty="0">
                <a:latin typeface="Times New Roman"/>
                <a:ea typeface="+mn-lt"/>
                <a:cs typeface="+mn-lt"/>
              </a:rPr>
              <a:t>Молодежные субкультуры выполняют особые функции. Необходимо признать за молодежными субкультурами способность помогать молодежи в решении ее специфических проблем — без такого признания невозможно объяснить регулярное появление все новых и новых молодежных структур и их исключительную притягательность для некоторой части подростков и юношества. Субкультура, в первую очередь, помогает, пусть и иллюзорно, решать молодежи ее психологические проблемы.</a:t>
            </a:r>
          </a:p>
          <a:p>
            <a:pPr marL="228600" lvl="1" algn="just">
              <a:buNone/>
            </a:pPr>
            <a:r>
              <a:rPr lang="ru-RU" dirty="0">
                <a:latin typeface="Times New Roman"/>
                <a:ea typeface="+mn-lt"/>
                <a:cs typeface="+mn-lt"/>
              </a:rPr>
              <a:t>     </a:t>
            </a:r>
            <a:endParaRPr lang="ru-RU" dirty="0">
              <a:latin typeface="Times New Roman"/>
              <a:cs typeface="Times New Roman"/>
            </a:endParaRPr>
          </a:p>
        </p:txBody>
      </p:sp>
      <p:pic>
        <p:nvPicPr>
          <p:cNvPr id="6" name="Рисунок 5" descr="n5eadf381ca4323a64f9733dd49ca11f2-6fe310ef1f8169056c68cfc733ccea2d.jpg"/>
          <p:cNvPicPr>
            <a:picLocks noChangeAspect="1"/>
          </p:cNvPicPr>
          <p:nvPr/>
        </p:nvPicPr>
        <p:blipFill>
          <a:blip r:embed="rId3"/>
          <a:stretch>
            <a:fillRect/>
          </a:stretch>
        </p:blipFill>
        <p:spPr>
          <a:xfrm>
            <a:off x="8587073" y="4711786"/>
            <a:ext cx="3151753" cy="1956818"/>
          </a:xfrm>
          <a:prstGeom prst="rect">
            <a:avLst/>
          </a:prstGeom>
        </p:spPr>
      </p:pic>
      <p:sp>
        <p:nvSpPr>
          <p:cNvPr id="4" name="TextBox 3">
            <a:extLst>
              <a:ext uri="{FF2B5EF4-FFF2-40B4-BE49-F238E27FC236}">
                <a16:creationId xmlns:a16="http://schemas.microsoft.com/office/drawing/2014/main" id="{F1E3AEE7-7549-994C-1222-81FD5DC73349}"/>
              </a:ext>
            </a:extLst>
          </p:cNvPr>
          <p:cNvSpPr txBox="1"/>
          <p:nvPr/>
        </p:nvSpPr>
        <p:spPr>
          <a:xfrm>
            <a:off x="1355651" y="4802373"/>
            <a:ext cx="470136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sz="1600" dirty="0">
                <a:latin typeface="Times New Roman"/>
                <a:ea typeface="+mn-lt"/>
                <a:cs typeface="+mn-lt"/>
              </a:rPr>
              <a:t>Спецификой всех молодежных субкультур является то, что они пытаются сформировать собственное мировоззрение, свою культуру, отличную от мировоззрений и культуры старших поколений.</a:t>
            </a:r>
            <a:endParaRPr lang="ru-RU" sz="1600">
              <a:latin typeface="Times New Roman"/>
              <a:cs typeface="Times New Roman"/>
            </a:endParaRPr>
          </a:p>
        </p:txBody>
      </p:sp>
    </p:spTree>
    <p:extLst>
      <p:ext uri="{BB962C8B-B14F-4D97-AF65-F5344CB8AC3E}">
        <p14:creationId xmlns:p14="http://schemas.microsoft.com/office/powerpoint/2010/main" val="2351289583"/>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0880" y="48973"/>
            <a:ext cx="7579100" cy="1007677"/>
          </a:xfrm>
        </p:spPr>
        <p:txBody>
          <a:bodyPr>
            <a:noAutofit/>
          </a:bodyPr>
          <a:lstStyle/>
          <a:p>
            <a:r>
              <a:rPr lang="ru-RU" sz="2500" b="1" dirty="0">
                <a:latin typeface="Times New Roman"/>
                <a:ea typeface="+mj-lt"/>
                <a:cs typeface="+mj-lt"/>
              </a:rPr>
              <a:t>Способы общения подростков в современном обществе</a:t>
            </a:r>
          </a:p>
        </p:txBody>
      </p:sp>
      <p:sp>
        <p:nvSpPr>
          <p:cNvPr id="3" name="Объект 2"/>
          <p:cNvSpPr>
            <a:spLocks noGrp="1"/>
          </p:cNvSpPr>
          <p:nvPr>
            <p:ph idx="1"/>
          </p:nvPr>
        </p:nvSpPr>
        <p:spPr>
          <a:xfrm>
            <a:off x="1095056" y="1436749"/>
            <a:ext cx="11026977" cy="3238195"/>
          </a:xfrm>
        </p:spPr>
        <p:txBody>
          <a:bodyPr vert="horz" lIns="91440" tIns="45720" rIns="91440" bIns="45720" rtlCol="0" anchor="t">
            <a:noAutofit/>
          </a:bodyPr>
          <a:lstStyle/>
          <a:p>
            <a:pPr marL="0" indent="0" algn="just">
              <a:buNone/>
            </a:pPr>
            <a:r>
              <a:rPr lang="ru-RU" sz="1600" dirty="0">
                <a:latin typeface="Times New Roman"/>
                <a:ea typeface="+mn-lt"/>
                <a:cs typeface="+mn-lt"/>
              </a:rPr>
              <a:t>Ученые выделяют два вида общения: вербальное (разговор) и невербальное (язык тела). Кроме этого, контакт между людьми может быть непосредственным (например, при встрече) и опосредованным, с использованием специальных средств и орудий (например, обмен письмами). При общении с помощью писем, телефонных переговоров тоже происходит взаимный обмен информацией и эмоциями между реальными людьми; в этом отличие чтения письма от чтения художественной литературы: последняя дает возможность человеку лишь приобщиться к литературе, поэзии. В последние годы все большее распространение получает способ общения через электронные средства. Его особенностью является отсутствие прямого физического контакта между людьми.</a:t>
            </a:r>
          </a:p>
          <a:p>
            <a:pPr marL="0" indent="0" algn="just">
              <a:buNone/>
            </a:pPr>
            <a:r>
              <a:rPr lang="ru-RU" sz="1600" dirty="0">
                <a:latin typeface="Times New Roman"/>
                <a:ea typeface="+mn-lt"/>
                <a:cs typeface="+mn-lt"/>
              </a:rPr>
              <a:t>У подростка возникают новые потребности, интересы, стремления, переживания, требования к взрослым и товарищам, а также формируются ценности, которые больше понятны и ясны сверстнику, чем взрослому. В подростковый период происходит становление различных по степени близости отношений, которые подростками чётко различаются: могут быть просто товарищами, близкими товарищами, личными друзьями.</a:t>
            </a:r>
            <a:endParaRPr lang="ru-RU" sz="1600">
              <a:latin typeface="Times New Roman"/>
              <a:ea typeface="+mn-lt"/>
              <a:cs typeface="+mn-lt"/>
            </a:endParaRPr>
          </a:p>
          <a:p>
            <a:pPr algn="just">
              <a:buNone/>
            </a:pPr>
            <a:endParaRPr lang="ru-RU" sz="1600" dirty="0">
              <a:latin typeface="Times New Roman"/>
              <a:cs typeface="Times New Roman"/>
            </a:endParaRPr>
          </a:p>
          <a:p>
            <a:pPr marL="0" indent="0" algn="just">
              <a:buNone/>
            </a:pPr>
            <a:endParaRPr lang="ru-RU" sz="1600" dirty="0">
              <a:latin typeface="Times New Roman"/>
              <a:cs typeface="Times New Roman"/>
            </a:endParaRPr>
          </a:p>
        </p:txBody>
      </p:sp>
      <p:pic>
        <p:nvPicPr>
          <p:cNvPr id="3076" name="Picture 4" descr="https://bigslide.ru/images/5/4248/831/img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495" y="4177557"/>
            <a:ext cx="3250934" cy="2594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AC2862-08CE-FA27-5BBF-30E0348836A6}"/>
              </a:ext>
            </a:extLst>
          </p:cNvPr>
          <p:cNvSpPr txBox="1"/>
          <p:nvPr/>
        </p:nvSpPr>
        <p:spPr>
          <a:xfrm>
            <a:off x="1142999" y="4377069"/>
            <a:ext cx="6251943"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ru-RU" dirty="0">
              <a:latin typeface="Corbel"/>
              <a:ea typeface="+mn-lt"/>
              <a:cs typeface="+mn-lt"/>
            </a:endParaRPr>
          </a:p>
          <a:p>
            <a:pPr algn="just"/>
            <a:r>
              <a:rPr lang="ru-RU" sz="1600" dirty="0">
                <a:latin typeface="Times New Roman"/>
                <a:ea typeface="+mn-lt"/>
                <a:cs typeface="+mn-lt"/>
              </a:rPr>
              <a:t>Таким образом, общение, как сфера социальной жизни подростка, насыщено разнообразными событиями и происшествиями, борьбой и столкновениями, победами и поражениями, открытиями и разочарованиями, огорчениями и радостями, что в совокупности и составляет настоящую жизнь подростка, в которой он действует и размышляет, которой уделяет много времени и душевных сил</a:t>
            </a:r>
            <a:endParaRPr lang="ru-RU" sz="1600">
              <a:latin typeface="Times New Roman"/>
              <a:cs typeface="Times New Roman"/>
            </a:endParaRPr>
          </a:p>
          <a:p>
            <a:pPr algn="l"/>
            <a:endParaRPr lang="ru-RU" sz="1600" dirty="0">
              <a:latin typeface="Times New Roman"/>
              <a:cs typeface="Times New Roman"/>
            </a:endParaRPr>
          </a:p>
        </p:txBody>
      </p:sp>
    </p:spTree>
    <p:extLst>
      <p:ext uri="{BB962C8B-B14F-4D97-AF65-F5344CB8AC3E}">
        <p14:creationId xmlns:p14="http://schemas.microsoft.com/office/powerpoint/2010/main" val="10290370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15950" y="47235"/>
            <a:ext cx="7968960" cy="997527"/>
          </a:xfrm>
        </p:spPr>
        <p:txBody>
          <a:bodyPr>
            <a:noAutofit/>
          </a:bodyPr>
          <a:lstStyle/>
          <a:p>
            <a:br>
              <a:rPr lang="ru-RU" sz="3200" b="1" dirty="0">
                <a:latin typeface="Times New Roman" panose="02020603050405020304" pitchFamily="18" charset="0"/>
                <a:cs typeface="Times New Roman" panose="02020603050405020304" pitchFamily="18" charset="0"/>
              </a:rPr>
            </a:br>
            <a:r>
              <a:rPr lang="ru-RU" sz="3200" b="1" dirty="0">
                <a:latin typeface="Times New Roman" panose="02020603050405020304" pitchFamily="18" charset="0"/>
                <a:cs typeface="Times New Roman" panose="02020603050405020304" pitchFamily="18" charset="0"/>
              </a:rPr>
              <a:t>Определение сленга</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84294" y="1445050"/>
            <a:ext cx="8408564" cy="5349765"/>
          </a:xfrm>
        </p:spPr>
        <p:txBody>
          <a:bodyPr vert="horz" lIns="91440" tIns="45720" rIns="91440" bIns="45720" rtlCol="0" anchor="t">
            <a:noAutofit/>
          </a:bodyPr>
          <a:lstStyle/>
          <a:p>
            <a:pPr marL="0" indent="0" algn="just">
              <a:buNone/>
            </a:pPr>
            <a:r>
              <a:rPr lang="ru-RU" sz="2000" dirty="0">
                <a:latin typeface="Times New Roman"/>
                <a:ea typeface="+mn-lt"/>
                <a:cs typeface="+mn-lt"/>
              </a:rPr>
              <a:t>Точно неизвестно, когда слово </a:t>
            </a:r>
            <a:r>
              <a:rPr lang="ru-RU" sz="2000" dirty="0" err="1">
                <a:latin typeface="Times New Roman"/>
                <a:ea typeface="+mn-lt"/>
                <a:cs typeface="+mn-lt"/>
              </a:rPr>
              <a:t>slang</a:t>
            </a:r>
            <a:r>
              <a:rPr lang="ru-RU" sz="2000" dirty="0">
                <a:latin typeface="Times New Roman"/>
                <a:ea typeface="+mn-lt"/>
                <a:cs typeface="+mn-lt"/>
              </a:rPr>
              <a:t> впервые появилось в Англии в устной речи. В письменном виде оно впервые зафиксировано в Англии в XVIII веке. Тогда оно означало «оскорбление». Приблизительно в 1850 году этот термин стал использоваться шире, как обозначение «незаконной» просторечной лексики. Этимология этого термина представляется спорной и не была точно установлена ни одним из советских или зарубежных лингвистов, занимавшихся этой проблемой</a:t>
            </a:r>
            <a:endParaRPr lang="ru-RU" sz="2000">
              <a:latin typeface="Times New Roman"/>
              <a:cs typeface="Times New Roman"/>
            </a:endParaRPr>
          </a:p>
          <a:p>
            <a:pPr marL="0" indent="0" algn="just">
              <a:buNone/>
            </a:pPr>
            <a:r>
              <a:rPr lang="ru-RU" sz="2000" dirty="0">
                <a:latin typeface="Times New Roman"/>
                <a:ea typeface="+mn-lt"/>
                <a:cs typeface="+mn-lt"/>
              </a:rPr>
              <a:t>В современной зарубежной лексикографии понятие «сленг» смешивается с такими понятиями как «диалектизм», «жаргонизм», «вульгаризм», «разговорная речь», «просторечие» и др.</a:t>
            </a:r>
          </a:p>
          <a:p>
            <a:pPr marL="0" indent="0" algn="just">
              <a:buNone/>
            </a:pPr>
            <a:r>
              <a:rPr lang="ru-RU" sz="2000" dirty="0">
                <a:latin typeface="Times New Roman"/>
                <a:ea typeface="+mn-lt"/>
                <a:cs typeface="+mn-lt"/>
              </a:rPr>
              <a:t>Многие слова и обороты, начавшие свое существование как «сленговые», в настоящее время прочно вошли в английский литературный язык.</a:t>
            </a:r>
          </a:p>
        </p:txBody>
      </p:sp>
      <p:pic>
        <p:nvPicPr>
          <p:cNvPr id="1026" name="Picture 2" descr="https://avatars.mds.yandex.net/get-zen_doc/1584427/pub_5f3dde9cd65c16034d18b694_5f3f2c51a465d878262fe26f/scale_1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7416" y="2938449"/>
            <a:ext cx="2755430" cy="1803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52236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32896"/>
            <a:ext cx="7729728" cy="1010964"/>
          </a:xfrm>
        </p:spPr>
        <p:txBody>
          <a:bodyPr>
            <a:noAutofit/>
          </a:bodyPr>
          <a:lstStyle/>
          <a:p>
            <a:r>
              <a:rPr lang="ru-RU" b="1" dirty="0">
                <a:latin typeface="Times New Roman"/>
                <a:ea typeface="+mj-lt"/>
                <a:cs typeface="+mj-lt"/>
              </a:rPr>
              <a:t>Англоязычный сленг в русском языке </a:t>
            </a:r>
            <a:endParaRPr lang="ru-RU">
              <a:latin typeface="Times New Roman"/>
              <a:ea typeface="+mj-lt"/>
              <a:cs typeface="+mj-lt"/>
            </a:endParaRPr>
          </a:p>
        </p:txBody>
      </p:sp>
      <p:sp>
        <p:nvSpPr>
          <p:cNvPr id="3" name="Объект 2"/>
          <p:cNvSpPr>
            <a:spLocks noGrp="1"/>
          </p:cNvSpPr>
          <p:nvPr>
            <p:ph idx="1"/>
          </p:nvPr>
        </p:nvSpPr>
        <p:spPr>
          <a:xfrm>
            <a:off x="1198728" y="1221070"/>
            <a:ext cx="8567205" cy="5076788"/>
          </a:xfrm>
        </p:spPr>
        <p:txBody>
          <a:bodyPr vert="horz" lIns="91440" tIns="45720" rIns="91440" bIns="45720" rtlCol="0" anchor="t">
            <a:normAutofit/>
          </a:bodyPr>
          <a:lstStyle/>
          <a:p>
            <a:pPr marL="0" indent="0" algn="just">
              <a:buNone/>
            </a:pPr>
            <a:r>
              <a:rPr lang="ru-RU" sz="1500" dirty="0">
                <a:latin typeface="Times New Roman"/>
                <a:ea typeface="+mn-lt"/>
                <a:cs typeface="+mn-lt"/>
              </a:rPr>
              <a:t>Первой причиной столь быстрого появления новых слов в молодежном сленге является, конечно же, стремительное, «прыгающее» развитие жизни. Если заглянуть в многочисленные журналы, освещающие новинки рынка, то мы увидим, что практически каждую неделю появляются более или менее значимые явления. Кроме того, существуют другие сферы, которые пополняют количество слов, относящихся к англоязычному сленгу:</a:t>
            </a:r>
          </a:p>
          <a:p>
            <a:pPr algn="just"/>
            <a:r>
              <a:rPr lang="ru-RU" dirty="0">
                <a:latin typeface="Times New Roman"/>
                <a:ea typeface="+mn-lt"/>
                <a:cs typeface="+mn-lt"/>
              </a:rPr>
              <a:t>Интернет</a:t>
            </a:r>
          </a:p>
          <a:p>
            <a:pPr algn="just"/>
            <a:r>
              <a:rPr lang="ru-RU" dirty="0">
                <a:latin typeface="Times New Roman"/>
                <a:ea typeface="+mn-lt"/>
                <a:cs typeface="+mn-lt"/>
              </a:rPr>
              <a:t>Спорт</a:t>
            </a:r>
          </a:p>
          <a:p>
            <a:pPr algn="just"/>
            <a:r>
              <a:rPr lang="ru-RU" dirty="0">
                <a:latin typeface="Times New Roman"/>
                <a:ea typeface="+mn-lt"/>
                <a:cs typeface="+mn-lt"/>
              </a:rPr>
              <a:t>Индустрия моды</a:t>
            </a:r>
          </a:p>
          <a:p>
            <a:pPr algn="just"/>
            <a:r>
              <a:rPr lang="ru-RU" dirty="0">
                <a:latin typeface="Times New Roman"/>
                <a:ea typeface="+mn-lt"/>
                <a:cs typeface="+mn-lt"/>
              </a:rPr>
              <a:t>Косметология</a:t>
            </a:r>
            <a:endParaRPr lang="ru-RU">
              <a:latin typeface="Times New Roman"/>
              <a:ea typeface="+mn-lt"/>
              <a:cs typeface="+mn-lt"/>
            </a:endParaRPr>
          </a:p>
          <a:p>
            <a:pPr algn="just"/>
            <a:r>
              <a:rPr lang="ru-RU" dirty="0">
                <a:latin typeface="Times New Roman"/>
                <a:ea typeface="+mn-lt"/>
                <a:cs typeface="+mn-lt"/>
              </a:rPr>
              <a:t>Экономика и бизнес</a:t>
            </a:r>
          </a:p>
          <a:p>
            <a:pPr algn="just"/>
            <a:r>
              <a:rPr lang="ru-RU" dirty="0">
                <a:latin typeface="Times New Roman"/>
                <a:ea typeface="+mn-lt"/>
                <a:cs typeface="+mn-lt"/>
              </a:rPr>
              <a:t>Сфера развлечений</a:t>
            </a:r>
          </a:p>
          <a:p>
            <a:pPr marL="0" indent="0" algn="just">
              <a:buNone/>
            </a:pPr>
            <a:endParaRPr lang="ru-RU"/>
          </a:p>
        </p:txBody>
      </p:sp>
      <p:pic>
        <p:nvPicPr>
          <p:cNvPr id="2052" name="Picture 4" descr="https://i08.fotocdn.net/s118/0e130f2014fcd93c/public_pin_l/2686161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999" y="2436995"/>
            <a:ext cx="3932834" cy="3683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21914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6322" y="59395"/>
            <a:ext cx="7729728" cy="1004289"/>
          </a:xfrm>
        </p:spPr>
        <p:txBody>
          <a:bodyPr>
            <a:noAutofit/>
          </a:bodyPr>
          <a:lstStyle/>
          <a:p>
            <a:pPr algn="just"/>
            <a:endParaRPr lang="ru-RU" sz="3200" dirty="0">
              <a:ea typeface="+mj-lt"/>
              <a:cs typeface="+mj-lt"/>
            </a:endParaRPr>
          </a:p>
          <a:p>
            <a:r>
              <a:rPr lang="ru-RU" b="1" dirty="0">
                <a:latin typeface="Times New Roman"/>
                <a:ea typeface="+mj-lt"/>
                <a:cs typeface="+mj-lt"/>
              </a:rPr>
              <a:t>Классификация заимствованных слов</a:t>
            </a:r>
            <a:endParaRPr lang="ru-RU">
              <a:latin typeface="Times New Roman"/>
              <a:ea typeface="+mj-lt"/>
              <a:cs typeface="+mj-lt"/>
            </a:endParaRPr>
          </a:p>
          <a:p>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62310" y="1380828"/>
            <a:ext cx="10247586" cy="4834512"/>
          </a:xfrm>
        </p:spPr>
        <p:txBody>
          <a:bodyPr vert="horz" lIns="91440" tIns="45720" rIns="91440" bIns="45720" rtlCol="0" anchor="t">
            <a:noAutofit/>
          </a:bodyPr>
          <a:lstStyle/>
          <a:p>
            <a:pPr algn="just">
              <a:buNone/>
            </a:pPr>
            <a:r>
              <a:rPr lang="ru-RU" sz="1600" dirty="0">
                <a:latin typeface="Times New Roman"/>
                <a:ea typeface="+mn-lt"/>
                <a:cs typeface="+mn-lt"/>
              </a:rPr>
              <a:t>С тематической точки зрения английские заимствования можно разделять на несколько групп:</a:t>
            </a:r>
          </a:p>
          <a:p>
            <a:pPr algn="just">
              <a:buNone/>
            </a:pPr>
            <a:r>
              <a:rPr lang="ru-RU" sz="1600" dirty="0">
                <a:latin typeface="Times New Roman"/>
                <a:ea typeface="+mn-lt"/>
                <a:cs typeface="+mn-lt"/>
              </a:rPr>
              <a:t>  1. Слова-термины экономические;</a:t>
            </a:r>
          </a:p>
          <a:p>
            <a:pPr algn="just">
              <a:buNone/>
            </a:pPr>
            <a:r>
              <a:rPr lang="ru-RU" sz="1600" dirty="0">
                <a:latin typeface="Times New Roman"/>
                <a:ea typeface="+mn-lt"/>
                <a:cs typeface="+mn-lt"/>
              </a:rPr>
              <a:t>  2. Слова-термины политические;</a:t>
            </a:r>
          </a:p>
          <a:p>
            <a:pPr algn="just">
              <a:buNone/>
            </a:pPr>
            <a:r>
              <a:rPr lang="ru-RU" sz="1600" dirty="0">
                <a:latin typeface="Times New Roman"/>
                <a:ea typeface="+mn-lt"/>
                <a:cs typeface="+mn-lt"/>
              </a:rPr>
              <a:t>  3. Слова-термины, связанные с компьютерной техникой;</a:t>
            </a:r>
          </a:p>
          <a:p>
            <a:pPr algn="just">
              <a:buNone/>
            </a:pPr>
            <a:r>
              <a:rPr lang="ru-RU" sz="1600" dirty="0">
                <a:latin typeface="Times New Roman"/>
                <a:ea typeface="+mn-lt"/>
                <a:cs typeface="+mn-lt"/>
              </a:rPr>
              <a:t>  4. Спортивные термины;</a:t>
            </a:r>
          </a:p>
          <a:p>
            <a:pPr algn="just">
              <a:buNone/>
            </a:pPr>
            <a:r>
              <a:rPr lang="ru-RU" sz="1600" dirty="0">
                <a:latin typeface="Times New Roman"/>
                <a:ea typeface="+mn-lt"/>
                <a:cs typeface="+mn-lt"/>
              </a:rPr>
              <a:t>  5. Слова-термины, употребляемые в косметологии;</a:t>
            </a:r>
          </a:p>
          <a:p>
            <a:pPr algn="just">
              <a:buNone/>
            </a:pPr>
            <a:r>
              <a:rPr lang="ru-RU" sz="1600" dirty="0">
                <a:latin typeface="Times New Roman"/>
                <a:ea typeface="+mn-lt"/>
                <a:cs typeface="+mn-lt"/>
              </a:rPr>
              <a:t>  6. Названия некоторых профессий, рода деятельности;</a:t>
            </a:r>
          </a:p>
          <a:p>
            <a:pPr algn="just">
              <a:buNone/>
            </a:pPr>
            <a:r>
              <a:rPr lang="ru-RU" sz="1600" dirty="0">
                <a:latin typeface="Times New Roman"/>
                <a:ea typeface="+mn-lt"/>
                <a:cs typeface="+mn-lt"/>
              </a:rPr>
              <a:t>  7. Названия явлений музыкальной культуры, культуры в обществе.</a:t>
            </a:r>
          </a:p>
          <a:p>
            <a:pPr algn="just">
              <a:buNone/>
            </a:pPr>
            <a:r>
              <a:rPr lang="ru-RU" sz="1600" dirty="0">
                <a:latin typeface="Times New Roman"/>
                <a:ea typeface="+mn-lt"/>
                <a:cs typeface="+mn-lt"/>
              </a:rPr>
              <a:t>Кроме того, заимствования можно разделить на две группы:</a:t>
            </a:r>
          </a:p>
          <a:p>
            <a:pPr algn="just">
              <a:buNone/>
            </a:pPr>
            <a:r>
              <a:rPr lang="ru-RU" sz="1600" dirty="0">
                <a:latin typeface="Times New Roman"/>
                <a:ea typeface="+mn-lt"/>
                <a:cs typeface="+mn-lt"/>
              </a:rPr>
              <a:t>Первая группа — это слова, которые пришли в язык, как наименование нового предмета, новой реалии или являются терминами, имеющими интернациональный характер. Их употребление в речи в большинстве случаев оправдано. Например: рейтинг, файл, сайт, боулинг, скейтборд, миксер.</a:t>
            </a:r>
          </a:p>
          <a:p>
            <a:pPr algn="just">
              <a:buNone/>
            </a:pPr>
            <a:r>
              <a:rPr lang="ru-RU" sz="1600" dirty="0">
                <a:latin typeface="Times New Roman"/>
                <a:ea typeface="+mn-lt"/>
                <a:cs typeface="+mn-lt"/>
              </a:rPr>
              <a:t> Вторая группа — это слова, которые имеют синонимы в русском языке и могут быть вполне заменены русским эквивалентом: сингл, пилинг, лифтинг, ланч, паркинг, тинэйджер, сейл и </a:t>
            </a:r>
            <a:r>
              <a:rPr lang="ru-RU" sz="1600" dirty="0" err="1">
                <a:latin typeface="Times New Roman"/>
                <a:ea typeface="+mn-lt"/>
                <a:cs typeface="+mn-lt"/>
              </a:rPr>
              <a:t>т.д</a:t>
            </a:r>
            <a:endParaRPr lang="ru-RU" sz="1600">
              <a:latin typeface="Times New Roman"/>
              <a:ea typeface="+mn-lt"/>
              <a:cs typeface="+mn-lt"/>
            </a:endParaRPr>
          </a:p>
          <a:p>
            <a:pPr marL="0" indent="0" algn="just">
              <a:buNone/>
            </a:pPr>
            <a:endParaRPr lang="ru-RU" sz="1600" dirty="0">
              <a:latin typeface="Times New Roman" panose="02020603050405020304" pitchFamily="18" charset="0"/>
              <a:cs typeface="Times New Roman" panose="02020603050405020304" pitchFamily="18" charset="0"/>
            </a:endParaRPr>
          </a:p>
          <a:p>
            <a:pPr marL="0" indent="0" algn="just">
              <a:buNone/>
            </a:pPr>
            <a:endParaRPr lang="ru-RU" sz="2000" dirty="0"/>
          </a:p>
        </p:txBody>
      </p:sp>
      <p:pic>
        <p:nvPicPr>
          <p:cNvPr id="6" name="Picture 2" descr="https://williambertrand.fr/wp-content/uploads/2016/10/cockney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6292" y="1703349"/>
            <a:ext cx="3168930" cy="28690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37041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3159" y="81033"/>
            <a:ext cx="7729728" cy="921422"/>
          </a:xfrm>
        </p:spPr>
        <p:txBody>
          <a:bodyPr>
            <a:noAutofit/>
          </a:bodyPr>
          <a:lstStyle/>
          <a:p>
            <a:r>
              <a:rPr lang="ru-RU" sz="1900" b="1" dirty="0">
                <a:latin typeface="Times New Roman"/>
                <a:ea typeface="+mj-lt"/>
                <a:cs typeface="+mj-lt"/>
              </a:rPr>
              <a:t>Наблюдение за использованием англоязычного сленга при общении и результаты анкетирования</a:t>
            </a:r>
            <a:endParaRPr lang="ru-RU" sz="1900">
              <a:latin typeface="Times New Roman"/>
              <a:ea typeface="+mj-lt"/>
              <a:cs typeface="+mj-lt"/>
            </a:endParaRPr>
          </a:p>
        </p:txBody>
      </p:sp>
      <p:sp>
        <p:nvSpPr>
          <p:cNvPr id="3" name="Объект 2"/>
          <p:cNvSpPr>
            <a:spLocks noGrp="1"/>
          </p:cNvSpPr>
          <p:nvPr>
            <p:ph idx="1"/>
          </p:nvPr>
        </p:nvSpPr>
        <p:spPr>
          <a:xfrm>
            <a:off x="578070" y="1566041"/>
            <a:ext cx="11151476" cy="5117391"/>
          </a:xfrm>
        </p:spPr>
        <p:txBody>
          <a:bodyPr vert="horz" lIns="91440" tIns="45720" rIns="91440" bIns="45720" rtlCol="0" anchor="t">
            <a:noAutofit/>
          </a:bodyPr>
          <a:lstStyle/>
          <a:p>
            <a:pPr marL="0" indent="0" algn="just">
              <a:lnSpc>
                <a:spcPct val="110000"/>
              </a:lnSpc>
              <a:spcBef>
                <a:spcPts val="0"/>
              </a:spcBef>
              <a:buNone/>
            </a:pPr>
            <a:endParaRPr lang="ru-RU" sz="2000" dirty="0">
              <a:latin typeface="Times New Roman"/>
              <a:cs typeface="Times New Roman"/>
            </a:endParaRPr>
          </a:p>
          <a:p>
            <a:endParaRPr lang="ru-RU" dirty="0"/>
          </a:p>
        </p:txBody>
      </p:sp>
      <p:graphicFrame>
        <p:nvGraphicFramePr>
          <p:cNvPr id="4" name="Диаграмма 3">
            <a:extLst>
              <a:ext uri="{FF2B5EF4-FFF2-40B4-BE49-F238E27FC236}">
                <a16:creationId xmlns:a16="http://schemas.microsoft.com/office/drawing/2014/main" id="{06E410E0-40C0-35FE-E775-3CD308BCA679}"/>
              </a:ext>
            </a:extLst>
          </p:cNvPr>
          <p:cNvGraphicFramePr>
            <a:graphicFrameLocks/>
          </p:cNvGraphicFramePr>
          <p:nvPr>
            <p:extLst>
              <p:ext uri="{D42A27DB-BD31-4B8C-83A1-F6EECF244321}">
                <p14:modId xmlns:p14="http://schemas.microsoft.com/office/powerpoint/2010/main" val="3863658709"/>
              </p:ext>
            </p:extLst>
          </p:nvPr>
        </p:nvGraphicFramePr>
        <p:xfrm>
          <a:off x="1222081" y="1250436"/>
          <a:ext cx="4997301" cy="2778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a:extLst>
              <a:ext uri="{FF2B5EF4-FFF2-40B4-BE49-F238E27FC236}">
                <a16:creationId xmlns:a16="http://schemas.microsoft.com/office/drawing/2014/main" id="{85BBCB1D-0712-10DE-97D0-D5A5CC8F52C0}"/>
              </a:ext>
              <a:ext uri="{147F2762-F138-4A5C-976F-8EAC2B608ADB}">
                <a16:predDERef xmlns:a16="http://schemas.microsoft.com/office/drawing/2014/main" pred="{06E410E0-40C0-35FE-E775-3CD308BCA679}"/>
              </a:ext>
            </a:extLst>
          </p:cNvPr>
          <p:cNvGraphicFramePr>
            <a:graphicFrameLocks/>
          </p:cNvGraphicFramePr>
          <p:nvPr>
            <p:extLst>
              <p:ext uri="{D42A27DB-BD31-4B8C-83A1-F6EECF244321}">
                <p14:modId xmlns:p14="http://schemas.microsoft.com/office/powerpoint/2010/main" val="3023229191"/>
              </p:ext>
            </p:extLst>
          </p:nvPr>
        </p:nvGraphicFramePr>
        <p:xfrm>
          <a:off x="6688988" y="246431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a:extLst>
              <a:ext uri="{FF2B5EF4-FFF2-40B4-BE49-F238E27FC236}">
                <a16:creationId xmlns:a16="http://schemas.microsoft.com/office/drawing/2014/main" id="{5A6DFFA1-B10E-2644-2FE1-6EC94F5EB6E3}"/>
              </a:ext>
              <a:ext uri="{147F2762-F138-4A5C-976F-8EAC2B608ADB}">
                <a16:predDERef xmlns:a16="http://schemas.microsoft.com/office/drawing/2014/main" pred="{85BBCB1D-0712-10DE-97D0-D5A5CC8F52C0}"/>
              </a:ext>
            </a:extLst>
          </p:cNvPr>
          <p:cNvGraphicFramePr>
            <a:graphicFrameLocks/>
          </p:cNvGraphicFramePr>
          <p:nvPr>
            <p:extLst>
              <p:ext uri="{D42A27DB-BD31-4B8C-83A1-F6EECF244321}">
                <p14:modId xmlns:p14="http://schemas.microsoft.com/office/powerpoint/2010/main" val="2187667075"/>
              </p:ext>
            </p:extLst>
          </p:nvPr>
        </p:nvGraphicFramePr>
        <p:xfrm>
          <a:off x="1434731" y="3935155"/>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786576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694" y="45585"/>
            <a:ext cx="7729728" cy="998483"/>
          </a:xfrm>
        </p:spPr>
        <p:txBody>
          <a:bodyPr vert="horz" lIns="182880" tIns="182880" rIns="182880" bIns="182880" rtlCol="0" anchor="t">
            <a:normAutofit fontScale="90000"/>
          </a:bodyPr>
          <a:lstStyle/>
          <a:p>
            <a:r>
              <a:rPr lang="ru-RU" sz="3600" b="1" dirty="0">
                <a:latin typeface="Times New Roman"/>
                <a:ea typeface="+mj-lt"/>
                <a:cs typeface="+mj-lt"/>
              </a:rPr>
              <a:t>Заключение</a:t>
            </a:r>
            <a:br>
              <a:rPr lang="ru-RU" sz="3600" dirty="0">
                <a:latin typeface="Times New Roman" panose="02020603050405020304" pitchFamily="18" charset="0"/>
                <a:cs typeface="Times New Roman" panose="02020603050405020304" pitchFamily="18" charset="0"/>
              </a:rPr>
            </a:br>
            <a:endParaRPr lang="ru-RU" sz="360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9205" y="1416208"/>
            <a:ext cx="10899228" cy="5044966"/>
          </a:xfrm>
        </p:spPr>
        <p:txBody>
          <a:bodyPr vert="horz" lIns="91440" tIns="45720" rIns="91440" bIns="45720" rtlCol="0" anchor="t">
            <a:normAutofit/>
          </a:bodyPr>
          <a:lstStyle/>
          <a:p>
            <a:pPr algn="just">
              <a:buNone/>
            </a:pPr>
            <a:r>
              <a:rPr lang="ru-RU" dirty="0">
                <a:latin typeface="Times New Roman"/>
                <a:ea typeface="+mn-lt"/>
                <a:cs typeface="+mn-lt"/>
              </a:rPr>
              <a:t>Таким образом можно прийти к выводу, что большинство молодежи активно пополняет свой словарный запас английским сленгом и заинтересована в изучении данной темы. Самые часто употребляемые сленговые выражения, которые выявило исследование: стандартный набор </a:t>
            </a:r>
            <a:r>
              <a:rPr lang="ru-RU" dirty="0" err="1">
                <a:latin typeface="Times New Roman"/>
                <a:ea typeface="+mn-lt"/>
                <a:cs typeface="+mn-lt"/>
              </a:rPr>
              <a:t>yeah</a:t>
            </a:r>
            <a:r>
              <a:rPr lang="ru-RU" dirty="0">
                <a:latin typeface="Times New Roman"/>
                <a:ea typeface="+mn-lt"/>
                <a:cs typeface="+mn-lt"/>
              </a:rPr>
              <a:t>, </a:t>
            </a:r>
            <a:r>
              <a:rPr lang="ru-RU" dirty="0" err="1">
                <a:latin typeface="Times New Roman"/>
                <a:ea typeface="+mn-lt"/>
                <a:cs typeface="+mn-lt"/>
              </a:rPr>
              <a:t>ok</a:t>
            </a:r>
            <a:r>
              <a:rPr lang="ru-RU" dirty="0">
                <a:latin typeface="Times New Roman"/>
                <a:ea typeface="+mn-lt"/>
                <a:cs typeface="+mn-lt"/>
              </a:rPr>
              <a:t>, но были и такие варианты </a:t>
            </a:r>
            <a:r>
              <a:rPr lang="ru-RU" dirty="0" err="1">
                <a:latin typeface="Times New Roman"/>
                <a:ea typeface="+mn-lt"/>
                <a:cs typeface="+mn-lt"/>
              </a:rPr>
              <a:t>bro</a:t>
            </a:r>
            <a:r>
              <a:rPr lang="ru-RU" dirty="0">
                <a:latin typeface="Times New Roman"/>
                <a:ea typeface="+mn-lt"/>
                <a:cs typeface="+mn-lt"/>
              </a:rPr>
              <a:t>, </a:t>
            </a:r>
            <a:r>
              <a:rPr lang="ru-RU" dirty="0" err="1">
                <a:latin typeface="Times New Roman"/>
                <a:ea typeface="+mn-lt"/>
                <a:cs typeface="+mn-lt"/>
              </a:rPr>
              <a:t>wow</a:t>
            </a:r>
            <a:r>
              <a:rPr lang="ru-RU" dirty="0">
                <a:latin typeface="Times New Roman"/>
                <a:ea typeface="+mn-lt"/>
                <a:cs typeface="+mn-lt"/>
              </a:rPr>
              <a:t> и </a:t>
            </a:r>
            <a:r>
              <a:rPr lang="ru-RU" dirty="0" err="1">
                <a:latin typeface="Times New Roman"/>
                <a:ea typeface="+mn-lt"/>
                <a:cs typeface="+mn-lt"/>
              </a:rPr>
              <a:t>yo</a:t>
            </a:r>
            <a:r>
              <a:rPr lang="ru-RU" dirty="0">
                <a:latin typeface="Times New Roman"/>
                <a:ea typeface="+mn-lt"/>
                <a:cs typeface="+mn-lt"/>
              </a:rPr>
              <a:t>. Следует отметить, что несколько опрошенных употребляют в своей речи ненормативную лексику английского языка, чаще всего, не понимая, точного перевода этих слов и выражений.</a:t>
            </a:r>
          </a:p>
          <a:p>
            <a:pPr algn="just">
              <a:buNone/>
            </a:pPr>
            <a:r>
              <a:rPr lang="ru-RU" dirty="0">
                <a:latin typeface="Times New Roman"/>
                <a:ea typeface="+mn-lt"/>
                <a:cs typeface="+mn-lt"/>
              </a:rPr>
              <a:t>Проведенные исследования позволяют сделать вывод о том, что англоязычный сленг достаточно широко и прочно закрепляется в речи школьников. Он становится неотъемлемой частью в их общении с друзьями и знакомыми. Сленг занимает очень важное место что подтвердило мою гипотезу. Проведенное исследование показало, что сленг не является литературным языком, он является экспрессивной и эмоционально - окрашенной лексикой. Сленг играет очень важную роль в жизни молодежи, ее жизнь сегодня уже немыслима без сленга, который не только помогает молодым людям общаться между собой, но и облегчает процесс усвоения новой иностранной лексики, расширяя словарный запас.</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endParaRPr lang="ru-RU" dirty="0">
              <a:latin typeface="Times New Roman"/>
              <a:cs typeface="Times New Roman"/>
            </a:endParaRPr>
          </a:p>
        </p:txBody>
      </p:sp>
      <p:pic>
        <p:nvPicPr>
          <p:cNvPr id="5" name="Picture 2" descr="https://es-eschool.ru/wp-content/uploads/2015/12/sle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43" y="5200849"/>
            <a:ext cx="2395015" cy="16147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83680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Посылка</Template>
  <TotalTime>378</TotalTime>
  <Words>992</Words>
  <Application>Microsoft Office PowerPoint</Application>
  <PresentationFormat>Широкоэкранный</PresentationFormat>
  <Paragraphs>96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Parcel</vt:lpstr>
      <vt:lpstr>  Индивидуальный проект «Англоязычный сленг в русской речи»  </vt:lpstr>
      <vt:lpstr> Введение </vt:lpstr>
      <vt:lpstr> Особенности молодежной субкультуры </vt:lpstr>
      <vt:lpstr>Способы общения подростков в современном обществе</vt:lpstr>
      <vt:lpstr> Определение сленга </vt:lpstr>
      <vt:lpstr>Англоязычный сленг в русском языке </vt:lpstr>
      <vt:lpstr> Классификация заимствованных слов </vt:lpstr>
      <vt:lpstr>Наблюдение за использованием англоязычного сленга при общении и результаты анкетирования</vt:lpstr>
      <vt:lpstr>Заключение </vt:lpstr>
      <vt:lpstr>Список используемых ресурсов</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ПРОЕКТНАЯ РАБОТА ПО АНГЛИЙСКОМУ ЯЗЫКУ   Англоязычный сленг в русской речи</dc:title>
  <dc:creator>Пользователь Windows</dc:creator>
  <cp:lastModifiedBy>Starovoitova</cp:lastModifiedBy>
  <cp:revision>420</cp:revision>
  <dcterms:created xsi:type="dcterms:W3CDTF">2021-03-30T09:21:53Z</dcterms:created>
  <dcterms:modified xsi:type="dcterms:W3CDTF">2023-03-26T13:37:39Z</dcterms:modified>
</cp:coreProperties>
</file>