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6" r:id="rId7"/>
    <p:sldId id="275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5" autoAdjust="0"/>
    <p:restoredTop sz="85072" autoAdjust="0"/>
  </p:normalViewPr>
  <p:slideViewPr>
    <p:cSldViewPr>
      <p:cViewPr varScale="1">
        <p:scale>
          <a:sx n="107" d="100"/>
          <a:sy n="107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Да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17</c:v>
                </c:pt>
                <c:pt idx="4">
                  <c:v>14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axId val="55470720"/>
        <c:axId val="55497088"/>
      </c:barChart>
      <c:catAx>
        <c:axId val="55470720"/>
        <c:scaling>
          <c:orientation val="minMax"/>
        </c:scaling>
        <c:axPos val="b"/>
        <c:tickLblPos val="nextTo"/>
        <c:crossAx val="55497088"/>
        <c:crosses val="autoZero"/>
        <c:auto val="1"/>
        <c:lblAlgn val="ctr"/>
        <c:lblOffset val="100"/>
      </c:catAx>
      <c:valAx>
        <c:axId val="55497088"/>
        <c:scaling>
          <c:orientation val="minMax"/>
        </c:scaling>
        <c:axPos val="l"/>
        <c:majorGridlines/>
        <c:numFmt formatCode="General" sourceLinked="1"/>
        <c:tickLblPos val="nextTo"/>
        <c:crossAx val="554707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581528871391078E-2"/>
          <c:y val="3.4484251968503951E-2"/>
          <c:w val="0.76113615485564268"/>
          <c:h val="0.786474409448819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</c:v>
                </c:pt>
                <c:pt idx="1">
                  <c:v>14</c:v>
                </c:pt>
                <c:pt idx="2">
                  <c:v>10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axId val="78054912"/>
        <c:axId val="78056448"/>
      </c:barChart>
      <c:catAx>
        <c:axId val="78054912"/>
        <c:scaling>
          <c:orientation val="minMax"/>
        </c:scaling>
        <c:axPos val="b"/>
        <c:tickLblPos val="nextTo"/>
        <c:crossAx val="78056448"/>
        <c:crosses val="autoZero"/>
        <c:auto val="1"/>
        <c:lblAlgn val="ctr"/>
        <c:lblOffset val="100"/>
      </c:catAx>
      <c:valAx>
        <c:axId val="78056448"/>
        <c:scaling>
          <c:orientation val="minMax"/>
        </c:scaling>
        <c:axPos val="l"/>
        <c:majorGridlines/>
        <c:numFmt formatCode="General" sourceLinked="1"/>
        <c:tickLblPos val="nextTo"/>
        <c:crossAx val="78054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>
        <c:manualLayout>
          <c:layoutTarget val="inner"/>
          <c:xMode val="edge"/>
          <c:yMode val="edge"/>
          <c:x val="6.0377300420073464E-2"/>
          <c:y val="5.1625757311236704E-2"/>
          <c:w val="0.87412459676652565"/>
          <c:h val="0.8171435136355708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9</c:v>
                </c:pt>
                <c:pt idx="2">
                  <c:v>4</c:v>
                </c:pt>
                <c:pt idx="3">
                  <c:v>14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12</c:v>
                </c:pt>
                <c:pt idx="2">
                  <c:v>10</c:v>
                </c:pt>
                <c:pt idx="3">
                  <c:v>3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</c:ser>
        <c:axId val="85220736"/>
        <c:axId val="85140608"/>
      </c:barChart>
      <c:catAx>
        <c:axId val="85220736"/>
        <c:scaling>
          <c:orientation val="minMax"/>
        </c:scaling>
        <c:axPos val="b"/>
        <c:tickLblPos val="nextTo"/>
        <c:crossAx val="85140608"/>
        <c:crosses val="autoZero"/>
        <c:auto val="1"/>
        <c:lblAlgn val="ctr"/>
        <c:lblOffset val="100"/>
      </c:catAx>
      <c:valAx>
        <c:axId val="85140608"/>
        <c:scaling>
          <c:orientation val="minMax"/>
        </c:scaling>
        <c:axPos val="l"/>
        <c:majorGridlines/>
        <c:numFmt formatCode="General" sourceLinked="1"/>
        <c:tickLblPos val="nextTo"/>
        <c:crossAx val="85220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9</c:v>
                </c:pt>
                <c:pt idx="3">
                  <c:v>14</c:v>
                </c:pt>
                <c:pt idx="4">
                  <c:v>12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"а" класс</c:v>
                </c:pt>
                <c:pt idx="5">
                  <c:v>6 "б" класс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axId val="85186048"/>
        <c:axId val="85187584"/>
      </c:barChart>
      <c:catAx>
        <c:axId val="85186048"/>
        <c:scaling>
          <c:orientation val="minMax"/>
        </c:scaling>
        <c:axPos val="b"/>
        <c:tickLblPos val="nextTo"/>
        <c:crossAx val="85187584"/>
        <c:crosses val="autoZero"/>
        <c:auto val="1"/>
        <c:lblAlgn val="ctr"/>
        <c:lblOffset val="100"/>
      </c:catAx>
      <c:valAx>
        <c:axId val="85187584"/>
        <c:scaling>
          <c:orientation val="minMax"/>
        </c:scaling>
        <c:axPos val="l"/>
        <c:majorGridlines/>
        <c:numFmt formatCode="General" sourceLinked="1"/>
        <c:tickLblPos val="nextTo"/>
        <c:crossAx val="85186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4282706905878589E-2"/>
          <c:y val="3.4488715345991371E-2"/>
          <c:w val="0.70948580998788302"/>
          <c:h val="0.831528204183275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Катюша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"б" класс</c:v>
                </c:pt>
                <c:pt idx="5">
                  <c:v>6 "а"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14</c:v>
                </c:pt>
                <c:pt idx="2">
                  <c:v>8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Солдатушки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"б" класс</c:v>
                </c:pt>
                <c:pt idx="5">
                  <c:v>6 "а" класс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границе…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"б" класс</c:v>
                </c:pt>
                <c:pt idx="5">
                  <c:v>6 "а" класс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три танкиста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"б" класс</c:v>
                </c:pt>
                <c:pt idx="5">
                  <c:v>6 "а" класс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знаю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4 "а" класс</c:v>
                </c:pt>
                <c:pt idx="1">
                  <c:v>4 "б" класс</c:v>
                </c:pt>
                <c:pt idx="2">
                  <c:v>5 "а" класс</c:v>
                </c:pt>
                <c:pt idx="3">
                  <c:v>5 "б" класс</c:v>
                </c:pt>
                <c:pt idx="4">
                  <c:v>6 "б" класс</c:v>
                </c:pt>
                <c:pt idx="5">
                  <c:v>6 "а" класс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axId val="85280640"/>
        <c:axId val="85282176"/>
      </c:barChart>
      <c:catAx>
        <c:axId val="85280640"/>
        <c:scaling>
          <c:orientation val="minMax"/>
        </c:scaling>
        <c:axPos val="b"/>
        <c:tickLblPos val="nextTo"/>
        <c:crossAx val="85282176"/>
        <c:crosses val="autoZero"/>
        <c:auto val="1"/>
        <c:lblAlgn val="ctr"/>
        <c:lblOffset val="100"/>
      </c:catAx>
      <c:valAx>
        <c:axId val="85282176"/>
        <c:scaling>
          <c:orientation val="minMax"/>
        </c:scaling>
        <c:axPos val="l"/>
        <c:majorGridlines/>
        <c:numFmt formatCode="General" sourceLinked="1"/>
        <c:tickLblPos val="nextTo"/>
        <c:crossAx val="85280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CAC3-CA78-45A8-87FD-076741D328AF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90B0-3519-42C3-BBB7-88CEF3D58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D90B0-3519-42C3-BBB7-88CEF3D58E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A29CD5-BF76-4536-A141-CF9AC5DBA209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35938F-8BEB-4D58-901B-9051B42E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Исследовательская работа на тему: </a:t>
            </a:r>
            <a:br>
              <a:rPr lang="ru-RU" dirty="0" smtClean="0"/>
            </a:br>
            <a:r>
              <a:rPr lang="ru-RU" dirty="0" smtClean="0"/>
              <a:t>«Фольклор в годы Великой Отечественной войны»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12976"/>
            <a:ext cx="8062912" cy="288032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Работу выполнили:</a:t>
            </a:r>
          </a:p>
          <a:p>
            <a:r>
              <a:rPr lang="ru-RU" b="1" dirty="0" err="1" smtClean="0"/>
              <a:t>Судьина</a:t>
            </a:r>
            <a:r>
              <a:rPr lang="ru-RU" b="1" dirty="0" smtClean="0"/>
              <a:t> Е.А.,</a:t>
            </a:r>
          </a:p>
          <a:p>
            <a:r>
              <a:rPr lang="ru-RU" b="1" dirty="0" smtClean="0"/>
              <a:t>учитель </a:t>
            </a:r>
            <a:r>
              <a:rPr lang="ru-RU" b="1" dirty="0" err="1" smtClean="0"/>
              <a:t>нач</a:t>
            </a:r>
            <a:r>
              <a:rPr lang="ru-RU" b="1" dirty="0" smtClean="0"/>
              <a:t>. классов,</a:t>
            </a:r>
          </a:p>
          <a:p>
            <a:r>
              <a:rPr lang="ru-RU" b="1" dirty="0" smtClean="0"/>
              <a:t>Манакова А.А.,</a:t>
            </a:r>
          </a:p>
          <a:p>
            <a:r>
              <a:rPr lang="ru-RU" b="1" dirty="0" smtClean="0"/>
              <a:t>ученица 4 «Б» класса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Pictures\в_files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Вопросы для анкетирования обучающихся 4-6 классов МКОУ  «</a:t>
            </a:r>
            <a:r>
              <a:rPr lang="ru-RU" dirty="0" err="1" smtClean="0"/>
              <a:t>Иковская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1. Как вы думаете было ли место фольклору на ВОВ?</a:t>
            </a:r>
          </a:p>
          <a:p>
            <a:pPr>
              <a:buNone/>
            </a:pPr>
            <a:r>
              <a:rPr lang="ru-RU" dirty="0" smtClean="0"/>
              <a:t> 2. Знаете ли вы частушки, анекдоты военных лет?</a:t>
            </a:r>
          </a:p>
          <a:p>
            <a:pPr>
              <a:buNone/>
            </a:pPr>
            <a:r>
              <a:rPr lang="ru-RU" dirty="0" smtClean="0"/>
              <a:t> 3. Знаете ли вы пословицы, поговорки военных лет?</a:t>
            </a:r>
          </a:p>
          <a:p>
            <a:pPr>
              <a:buNone/>
            </a:pPr>
            <a:r>
              <a:rPr lang="ru-RU" dirty="0" smtClean="0"/>
              <a:t> 4. Можно ли узнать о жизни советского солдата в годы войны через фольклор?</a:t>
            </a:r>
          </a:p>
          <a:p>
            <a:pPr>
              <a:buNone/>
            </a:pPr>
            <a:r>
              <a:rPr lang="ru-RU" dirty="0" smtClean="0"/>
              <a:t> 5. Какие песни военных лет вы знаете?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50396" y="385208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476672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476672"/>
          <a:ext cx="792088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404664"/>
          <a:ext cx="77048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Подводя итоги анкетирования, мы видим, что, к сожалению, не смотря на то, что дети понимают жестокость и трагизм Великой Отечественной войны и чувствуют радость и гордость за советский народ, победивший в ВОВ, - на многие вопросы мы получили неутешительные ответы. Анкетирование показало, что наши юные читатели почти ничего не знают о фольклоре в годы войны, не читают книг о войне, часто ответы были не особо наполненными смыслом. Это анкетирование заставило нас задуматься о том, что же будет с народом, который не знает своей истории и как это изменить?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fontAlgn="base">
              <a:buNone/>
            </a:pPr>
            <a:r>
              <a:rPr lang="ru-RU" dirty="0" smtClean="0"/>
              <a:t>Гипотеза исследования о том, что  фольклор помогал воинам Советской армии  воевать  и выживать в тяжелейших условиях периода Великой Отечественной войны, подтверждена. Нам удалось составить исторический комментарий. </a:t>
            </a:r>
          </a:p>
          <a:p>
            <a:pPr fontAlgn="base">
              <a:buNone/>
            </a:pPr>
            <a:r>
              <a:rPr lang="ru-RU" dirty="0" smtClean="0"/>
              <a:t>Фронтовой фольклор – это песенная летопись войны, подобная котлу, в котором переваривались, перемешивались все народные традиции, а сама война определяла его тематику, и придавала особый колорит фольклорным произведениям.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Объектом исследования </a:t>
            </a:r>
            <a:r>
              <a:rPr lang="ru-RU" sz="2800" dirty="0" smtClean="0"/>
              <a:t>данной работы является солдатский фольклор и его жанры.</a:t>
            </a:r>
          </a:p>
          <a:p>
            <a:pPr>
              <a:buNone/>
            </a:pPr>
            <a:r>
              <a:rPr lang="ru-RU" b="1" dirty="0" smtClean="0"/>
              <a:t>Предметом исследования </a:t>
            </a:r>
            <a:r>
              <a:rPr lang="ru-RU" dirty="0" smtClean="0"/>
              <a:t>- </a:t>
            </a:r>
            <a:r>
              <a:rPr lang="ru-RU" sz="2800" dirty="0" smtClean="0"/>
              <a:t>песни, шутки, анекдоты, частушки, пословицы и поговорки, стихотворения военных лет.</a:t>
            </a:r>
          </a:p>
          <a:p>
            <a:pPr>
              <a:buNone/>
            </a:pPr>
            <a:r>
              <a:rPr lang="ru-RU" b="1" dirty="0" smtClean="0"/>
              <a:t>Гипотеза исследования </a:t>
            </a:r>
            <a:r>
              <a:rPr lang="ru-RU" sz="2800" dirty="0" smtClean="0"/>
              <a:t>– война не могла уничтожить живую человеческую мысль, эмоции, чувства. На войне нет времени для отдыха, но есть отдушины в череде суровых солдатских будней. Одной из таких отдушин всегда был фольклор- живое солдатское слово.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8584" y="908720"/>
            <a:ext cx="360040" cy="137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597352"/>
          </a:xfrm>
        </p:spPr>
        <p:txBody>
          <a:bodyPr>
            <a:normAutofit fontScale="55000" lnSpcReduction="20000"/>
          </a:bodyPr>
          <a:lstStyle/>
          <a:p>
            <a:r>
              <a:rPr lang="ru-RU" sz="4900" b="1" i="1" dirty="0" smtClean="0"/>
              <a:t>Цель работы: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sz="4300" b="1" i="1" dirty="0" smtClean="0"/>
              <a:t>- </a:t>
            </a:r>
            <a:r>
              <a:rPr lang="ru-RU" sz="4900" dirty="0" smtClean="0"/>
              <a:t>собрать и систематизировать материал о фольклоре времён Великой Отечественной войны 1941-1945 гг.</a:t>
            </a:r>
          </a:p>
          <a:p>
            <a:r>
              <a:rPr lang="ru-RU" sz="4900" b="1" dirty="0" smtClean="0"/>
              <a:t>Задачи работы:</a:t>
            </a:r>
          </a:p>
          <a:p>
            <a:pPr>
              <a:buNone/>
            </a:pPr>
            <a:r>
              <a:rPr lang="ru-RU" sz="4900" dirty="0" smtClean="0"/>
              <a:t>    1. Собрать информацию о военном фольклоре из разных видов исторических источников: книг,  документов, материалов СМИ, интернета.</a:t>
            </a:r>
          </a:p>
          <a:p>
            <a:pPr>
              <a:buNone/>
            </a:pPr>
            <a:r>
              <a:rPr lang="ru-RU" sz="4900" dirty="0" smtClean="0"/>
              <a:t>    2. Поиск архивных материалов: документов, подтверждающих о существовании фольклора в годы войны через обращение в читальный зал городской библиотеке.</a:t>
            </a:r>
          </a:p>
          <a:p>
            <a:pPr>
              <a:buNone/>
            </a:pPr>
            <a:r>
              <a:rPr lang="ru-RU" sz="4900" dirty="0" smtClean="0"/>
              <a:t>    3. Провести анкетирование с учащимися 4-6 классов.</a:t>
            </a:r>
          </a:p>
          <a:p>
            <a:pPr>
              <a:buNone/>
            </a:pPr>
            <a:r>
              <a:rPr lang="ru-RU" sz="4900" dirty="0" smtClean="0"/>
              <a:t> 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b="1" i="1" dirty="0" smtClean="0">
                <a:effectLst/>
              </a:rPr>
              <a:t>Объявление войны.</a:t>
            </a:r>
            <a:endParaRPr lang="ru-RU" b="1" i="1" dirty="0">
              <a:effectLst/>
            </a:endParaRPr>
          </a:p>
        </p:txBody>
      </p:sp>
      <p:pic>
        <p:nvPicPr>
          <p:cNvPr id="1028" name="Picture 4" descr="C:\Users\1\Documents\во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878497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Фольклор можно классифицировать по трём основным признакам: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204864"/>
            <a:ext cx="8784976" cy="4653136"/>
          </a:xfrm>
        </p:spPr>
        <p:txBody>
          <a:bodyPr>
            <a:normAutofit/>
          </a:bodyPr>
          <a:lstStyle/>
          <a:p>
            <a:pPr marL="578358" indent="-514350">
              <a:buAutoNum type="arabicParenR"/>
            </a:pPr>
            <a:r>
              <a:rPr lang="ru-RU" sz="2700" dirty="0" smtClean="0"/>
              <a:t>Объект (герой) фольклорного произведения. Здесь можно выделить два основных объекта. Это образ своего – советского солдата, нашей Родины, народа. И другой объект – Враг: немец ( фриц), Гитлер.</a:t>
            </a:r>
          </a:p>
          <a:p>
            <a:pPr marL="578358" indent="-514350">
              <a:buAutoNum type="arabicParenR"/>
            </a:pPr>
            <a:r>
              <a:rPr lang="ru-RU" sz="2700" dirty="0" smtClean="0"/>
              <a:t>Жанр фольклорного произведения: стихи, частушки, анекдоты, песни.</a:t>
            </a:r>
          </a:p>
          <a:p>
            <a:pPr marL="578358" indent="-514350">
              <a:buAutoNum type="arabicParenR"/>
            </a:pPr>
            <a:r>
              <a:rPr lang="ru-RU" sz="2700" dirty="0" smtClean="0"/>
              <a:t>Тематика фольклорных произведений.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dirty="0" smtClean="0"/>
              <a:t>Пословицы и поговорки</a:t>
            </a:r>
            <a:endParaRPr lang="ru-RU" dirty="0"/>
          </a:p>
        </p:txBody>
      </p:sp>
      <p:pic>
        <p:nvPicPr>
          <p:cNvPr id="19458" name="Picture 2" descr="C:\Users\1\Pictures\в_files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ctr"/>
            <a:r>
              <a:rPr lang="ru-RU" dirty="0" smtClean="0"/>
              <a:t>   Частушки</a:t>
            </a:r>
            <a:endParaRPr lang="ru-RU" dirty="0"/>
          </a:p>
        </p:txBody>
      </p:sp>
      <p:pic>
        <p:nvPicPr>
          <p:cNvPr id="18434" name="Picture 2" descr="C:\Users\1\Pictures\в_files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ctr"/>
            <a:r>
              <a:rPr lang="ru-RU" dirty="0" smtClean="0"/>
              <a:t>Колыбельная песня</a:t>
            </a:r>
            <a:endParaRPr lang="ru-RU" dirty="0"/>
          </a:p>
        </p:txBody>
      </p:sp>
      <p:pic>
        <p:nvPicPr>
          <p:cNvPr id="4098" name="Picture 2" descr="C:\Users\1\Pictures\в_files\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Анекдот </a:t>
            </a:r>
            <a:endParaRPr lang="ru-RU" dirty="0"/>
          </a:p>
        </p:txBody>
      </p:sp>
      <p:pic>
        <p:nvPicPr>
          <p:cNvPr id="5122" name="Picture 2" descr="C:\Users\1\Pictures\в_files\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384</TotalTime>
  <Words>436</Words>
  <Application>Microsoft Office PowerPoint</Application>
  <PresentationFormat>Экран (4:3)</PresentationFormat>
  <Paragraphs>39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Исследовательская работа на тему:  «Фольклор в годы Великой Отечественной войны»</vt:lpstr>
      <vt:lpstr>Слайд 2</vt:lpstr>
      <vt:lpstr>Слайд 3</vt:lpstr>
      <vt:lpstr>Объявление войны.</vt:lpstr>
      <vt:lpstr>Фольклор можно классифицировать по трём основным признакам:</vt:lpstr>
      <vt:lpstr>Пословицы и поговорки</vt:lpstr>
      <vt:lpstr>   Частушки</vt:lpstr>
      <vt:lpstr>Колыбельная песня</vt:lpstr>
      <vt:lpstr>Анекдот </vt:lpstr>
      <vt:lpstr>Слайд 10</vt:lpstr>
      <vt:lpstr>Вопросы для анкетирования обучающихся 4-6 классов МКОУ  «Иковская СОШ»</vt:lpstr>
      <vt:lpstr>Слайд 12</vt:lpstr>
      <vt:lpstr>Слайд 13</vt:lpstr>
      <vt:lpstr>Слайд 14</vt:lpstr>
      <vt:lpstr>Слайд 15</vt:lpstr>
      <vt:lpstr>Слайд 16</vt:lpstr>
      <vt:lpstr>Вывод: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тему:   «Фольклор в годы Великой Отечественной войны»</dc:title>
  <dc:creator>1</dc:creator>
  <cp:lastModifiedBy>Пользователь Windows</cp:lastModifiedBy>
  <cp:revision>44</cp:revision>
  <dcterms:created xsi:type="dcterms:W3CDTF">2020-02-15T07:23:04Z</dcterms:created>
  <dcterms:modified xsi:type="dcterms:W3CDTF">2024-10-19T08:55:44Z</dcterms:modified>
</cp:coreProperties>
</file>