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56" r:id="rId3"/>
    <p:sldId id="262" r:id="rId4"/>
    <p:sldId id="275" r:id="rId5"/>
    <p:sldId id="260" r:id="rId6"/>
    <p:sldId id="265" r:id="rId7"/>
    <p:sldId id="264" r:id="rId8"/>
    <p:sldId id="269" r:id="rId9"/>
    <p:sldId id="267" r:id="rId10"/>
    <p:sldId id="257" r:id="rId11"/>
    <p:sldId id="266" r:id="rId12"/>
    <p:sldId id="273" r:id="rId13"/>
    <p:sldId id="268" r:id="rId14"/>
    <p:sldId id="270" r:id="rId15"/>
    <p:sldId id="261" r:id="rId16"/>
    <p:sldId id="263" r:id="rId17"/>
    <p:sldId id="258" r:id="rId18"/>
    <p:sldId id="274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FBB"/>
    <a:srgbClr val="CC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14" autoAdjust="0"/>
    <p:restoredTop sz="86364" autoAdjust="0"/>
  </p:normalViewPr>
  <p:slideViewPr>
    <p:cSldViewPr snapToGrid="0">
      <p:cViewPr varScale="1">
        <p:scale>
          <a:sx n="76" d="100"/>
          <a:sy n="76" d="100"/>
        </p:scale>
        <p:origin x="44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9DC1F-3C2C-4CCC-92D1-6F6FA15923C3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E1D13-3A0C-4254-99E8-9F3CD091C97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88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E1D13-3A0C-4254-99E8-9F3CD091C97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5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E1D13-3A0C-4254-99E8-9F3CD091C97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1084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E1D13-3A0C-4254-99E8-9F3CD091C97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953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E1D13-3A0C-4254-99E8-9F3CD091C97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153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98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789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2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5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09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83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12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486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520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1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395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23437-0903-4EB1-8E8E-DCDE35D50214}" type="datetimeFigureOut">
              <a:rPr lang="ru-RU" smtClean="0"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F220F-F2B6-4DBE-81D9-55615FF7B3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19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714714" y="764736"/>
            <a:ext cx="9319029" cy="526297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Снова прозвенел звонок.</a:t>
            </a:r>
          </a:p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Начинается урок!</a:t>
            </a:r>
          </a:p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Встали все у парт красиво,</a:t>
            </a:r>
          </a:p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Поздоровались учтиво,</a:t>
            </a:r>
          </a:p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Тихо сели, спинки прямо.</a:t>
            </a:r>
          </a:p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легонечко вздохнем.</a:t>
            </a:r>
          </a:p>
          <a:p>
            <a:pPr algn="ctr"/>
            <a:r>
              <a:rPr lang="ru-RU" sz="4800" b="1" i="1" dirty="0" smtClean="0">
                <a:solidFill>
                  <a:srgbClr val="0B0F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Урок русского начнём.</a:t>
            </a:r>
            <a:endParaRPr lang="ru-RU" sz="4800" b="1" i="1" dirty="0">
              <a:solidFill>
                <a:srgbClr val="0B0FB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0" name="Picture 4" descr="https://gas-kvas.com/grafic/uploads/posts/2023-10/1696500018_gas-kvas-com-p-kartinki-kolokolchik-5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08660">
            <a:off x="800414" y="-27854"/>
            <a:ext cx="2637885" cy="249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evrofatin.by/image/cache/data/%D0%B2%D1%81%D1%8F%20%D0%BF%D0%BE%D0%BB%D0%B8%D0%B3%D1%80%D0%B0%D1%84%D0%B8%D1%8F/%20%D0%A0%D0%B0%D0%BD%D0%B5%D1%86-650x650.jpe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9" b="3068"/>
          <a:stretch/>
        </p:blipFill>
        <p:spPr bwMode="auto">
          <a:xfrm flipH="1">
            <a:off x="222234" y="3188554"/>
            <a:ext cx="3019729" cy="350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7807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70042" y="457200"/>
            <a:ext cx="9144000" cy="1205533"/>
          </a:xfrm>
        </p:spPr>
        <p:txBody>
          <a:bodyPr>
            <a:normAutofit/>
          </a:bodyPr>
          <a:lstStyle/>
          <a:p>
            <a:r>
              <a:rPr lang="ru-RU" sz="72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ЛИЧНЫЕ МЕСТОИМЕНИЯ</a:t>
            </a:r>
            <a:endParaRPr lang="ru-RU" sz="72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1" name="Прямоугольник 1"/>
          <p:cNvSpPr>
            <a:spLocks noChangeArrowheads="1"/>
          </p:cNvSpPr>
          <p:nvPr/>
        </p:nvSpPr>
        <p:spPr bwMode="auto">
          <a:xfrm>
            <a:off x="705678" y="1662733"/>
            <a:ext cx="1118152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dirty="0" smtClean="0">
                <a:solidFill>
                  <a:srgbClr val="FF0000"/>
                </a:solidFill>
              </a:rPr>
              <a:t>Я, </a:t>
            </a:r>
            <a:r>
              <a:rPr lang="ru-RU" altLang="ru-RU" sz="3600" b="1" dirty="0">
                <a:solidFill>
                  <a:srgbClr val="FF0000"/>
                </a:solidFill>
              </a:rPr>
              <a:t>мы </a:t>
            </a:r>
            <a:r>
              <a:rPr lang="ru-RU" altLang="ru-RU" sz="3600" b="1" dirty="0"/>
              <a:t>– местоимения </a:t>
            </a:r>
            <a:r>
              <a:rPr lang="ru-RU" altLang="ru-RU" sz="3600" b="1" dirty="0">
                <a:solidFill>
                  <a:srgbClr val="FF0000"/>
                </a:solidFill>
              </a:rPr>
              <a:t>1-го лица</a:t>
            </a:r>
            <a:r>
              <a:rPr lang="ru-RU" altLang="ru-RU" sz="3600" b="1" dirty="0"/>
              <a:t>, указывают на говорящего. </a:t>
            </a:r>
          </a:p>
          <a:p>
            <a:pPr eaLnBrk="1" hangingPunct="1"/>
            <a:r>
              <a:rPr lang="ru-RU" altLang="ru-RU" sz="3600" b="1" dirty="0">
                <a:solidFill>
                  <a:srgbClr val="FF0000"/>
                </a:solidFill>
              </a:rPr>
              <a:t>Ты, вы </a:t>
            </a:r>
            <a:r>
              <a:rPr lang="ru-RU" altLang="ru-RU" sz="3600" b="1" dirty="0"/>
              <a:t>– местоимения </a:t>
            </a:r>
            <a:r>
              <a:rPr lang="ru-RU" altLang="ru-RU" sz="3600" b="1" dirty="0">
                <a:solidFill>
                  <a:srgbClr val="FF0000"/>
                </a:solidFill>
              </a:rPr>
              <a:t>2 – </a:t>
            </a:r>
            <a:r>
              <a:rPr lang="ru-RU" altLang="ru-RU" sz="3600" b="1" dirty="0" err="1">
                <a:solidFill>
                  <a:srgbClr val="FF0000"/>
                </a:solidFill>
              </a:rPr>
              <a:t>го</a:t>
            </a:r>
            <a:r>
              <a:rPr lang="ru-RU" altLang="ru-RU" sz="3600" b="1" dirty="0">
                <a:solidFill>
                  <a:srgbClr val="FF0000"/>
                </a:solidFill>
              </a:rPr>
              <a:t> лица</a:t>
            </a:r>
            <a:r>
              <a:rPr lang="ru-RU" altLang="ru-RU" sz="3600" b="1" dirty="0"/>
              <a:t>. Они указывают на собеседника, то есть на того, с кем говорят. </a:t>
            </a:r>
          </a:p>
          <a:p>
            <a:pPr eaLnBrk="1" hangingPunct="1"/>
            <a:r>
              <a:rPr lang="ru-RU" altLang="ru-RU" sz="3600" b="1" dirty="0">
                <a:solidFill>
                  <a:srgbClr val="FF0000"/>
                </a:solidFill>
              </a:rPr>
              <a:t>Он, она, оно </a:t>
            </a:r>
            <a:r>
              <a:rPr lang="ru-RU" altLang="ru-RU" sz="3600" b="1" dirty="0"/>
              <a:t>– местоимения </a:t>
            </a:r>
            <a:r>
              <a:rPr lang="ru-RU" altLang="ru-RU" sz="3600" b="1" dirty="0">
                <a:solidFill>
                  <a:srgbClr val="FF0000"/>
                </a:solidFill>
              </a:rPr>
              <a:t>3 –</a:t>
            </a:r>
            <a:r>
              <a:rPr lang="ru-RU" altLang="ru-RU" sz="3600" b="1" dirty="0" err="1">
                <a:solidFill>
                  <a:srgbClr val="FF0000"/>
                </a:solidFill>
              </a:rPr>
              <a:t>го</a:t>
            </a:r>
            <a:r>
              <a:rPr lang="ru-RU" altLang="ru-RU" sz="3600" b="1" dirty="0">
                <a:solidFill>
                  <a:srgbClr val="FF0000"/>
                </a:solidFill>
              </a:rPr>
              <a:t> лица,</a:t>
            </a:r>
            <a:r>
              <a:rPr lang="ru-RU" altLang="ru-RU" sz="3600" b="1" dirty="0"/>
              <a:t> указывают на того, о ком говорят, или на то, о чём говорят.</a:t>
            </a:r>
          </a:p>
        </p:txBody>
      </p:sp>
    </p:spTree>
    <p:extLst>
      <p:ext uri="{BB962C8B-B14F-4D97-AF65-F5344CB8AC3E}">
        <p14:creationId xmlns:p14="http://schemas.microsoft.com/office/powerpoint/2010/main" val="402072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99" r="-214" b="-419"/>
          <a:stretch/>
        </p:blipFill>
        <p:spPr bwMode="auto">
          <a:xfrm>
            <a:off x="59635" y="-45351"/>
            <a:ext cx="12314583" cy="69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ТРЕТЬЕ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3203816" y="1876169"/>
            <a:ext cx="88125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3600" dirty="0"/>
              <a:t>Брось кость собаке, и </a:t>
            </a:r>
            <a:r>
              <a:rPr lang="ru-RU" sz="3600" b="1" dirty="0"/>
              <a:t>она</a:t>
            </a:r>
            <a:r>
              <a:rPr lang="ru-RU" sz="3600" dirty="0"/>
              <a:t> замолчит.</a:t>
            </a:r>
            <a:endParaRPr lang="ru-RU" altLang="ru-RU" sz="3600" b="1" dirty="0"/>
          </a:p>
        </p:txBody>
      </p:sp>
      <p:pic>
        <p:nvPicPr>
          <p:cNvPr id="17" name="Рисунок 16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9446" r="76222" b="82837"/>
          <a:stretch/>
        </p:blipFill>
        <p:spPr bwMode="auto">
          <a:xfrm>
            <a:off x="10048461" y="5834258"/>
            <a:ext cx="1345197" cy="41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3203816" y="4709519"/>
            <a:ext cx="917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Берись за то, к чему 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ты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 годен.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3816" y="3292844"/>
            <a:ext cx="6735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 бы и рад, да лень не велит.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3861" y="3414613"/>
            <a:ext cx="158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1 лицо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1336" y="4771074"/>
            <a:ext cx="1582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2 лицо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63862" y="1937724"/>
            <a:ext cx="1582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 лицо</a:t>
            </a:r>
            <a:endParaRPr lang="ru-RU" sz="28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8" name="Рисунок 27" descr="https://i.playground.ru/i/pix/2657714/imag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962" y="3584174"/>
            <a:ext cx="2361447" cy="2842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26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https://fsd.videouroki.net/html/2020/06/29/v_5ef9b27bcc893/99756340_19.jpe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2" t="19573" r="30068" b="8891"/>
          <a:stretch/>
        </p:blipFill>
        <p:spPr bwMode="auto">
          <a:xfrm>
            <a:off x="8867958" y="1764145"/>
            <a:ext cx="3519054" cy="483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fsd.videouroki.net/html/2020/06/29/v_5ef9b27bcc893/99756340_1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" t="3755" r="3453" b="82184"/>
          <a:stretch/>
        </p:blipFill>
        <p:spPr bwMode="auto">
          <a:xfrm>
            <a:off x="722531" y="55419"/>
            <a:ext cx="10749033" cy="95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s://detiru.net/wp-content/uploads/2016/07/how-to-draw-a-treasure-map-pirates-map-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92" y="1106023"/>
            <a:ext cx="8452717" cy="575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2531" y="1371598"/>
            <a:ext cx="7396233" cy="506614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 ногам топ-топ,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Ты руками хлоп-хлоп,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Мы глазами миг-миг,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Вы плечами чик-чик,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Он – сюда, она – туда,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Повернись вокруг себя.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Раз – присели, два – привстали,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Руки кверху все подняли.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Сели – встали, сели – встали,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Ванькой-встанькой словно стали.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762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99" r="-214" b="-419"/>
          <a:stretch/>
        </p:blipFill>
        <p:spPr bwMode="auto">
          <a:xfrm>
            <a:off x="-3313" y="-2830"/>
            <a:ext cx="12195313" cy="69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ЧЕТВЁРТОЕ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9446" r="76222" b="82837"/>
          <a:stretch/>
        </p:blipFill>
        <p:spPr bwMode="auto">
          <a:xfrm>
            <a:off x="10048461" y="5834258"/>
            <a:ext cx="1345197" cy="4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5" t="12250" r="4687" b="63191"/>
          <a:stretch/>
        </p:blipFill>
        <p:spPr bwMode="auto">
          <a:xfrm rot="19618644">
            <a:off x="6879081" y="4443807"/>
            <a:ext cx="3275832" cy="142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2" t="36489" r="5482" b="36689"/>
          <a:stretch/>
        </p:blipFill>
        <p:spPr bwMode="auto">
          <a:xfrm rot="1100902">
            <a:off x="2186633" y="2910937"/>
            <a:ext cx="3257106" cy="164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 t="11813" r="45682" b="62439"/>
          <a:stretch/>
        </p:blipFill>
        <p:spPr bwMode="auto">
          <a:xfrm rot="20255362">
            <a:off x="1792999" y="970169"/>
            <a:ext cx="3129956" cy="150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1" t="63738" r="43465" b="3433"/>
          <a:stretch/>
        </p:blipFill>
        <p:spPr bwMode="auto">
          <a:xfrm>
            <a:off x="5413567" y="3075584"/>
            <a:ext cx="3103292" cy="15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1" t="36571" r="44147" b="36608"/>
          <a:stretch/>
        </p:blipFill>
        <p:spPr bwMode="auto">
          <a:xfrm rot="1119148">
            <a:off x="7656178" y="1894186"/>
            <a:ext cx="3261844" cy="158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1" t="64168" r="5430" b="7845"/>
          <a:stretch/>
        </p:blipFill>
        <p:spPr bwMode="auto">
          <a:xfrm>
            <a:off x="3117946" y="4699148"/>
            <a:ext cx="3012094" cy="15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topuch.com/zakone-ob-obrazovanii-v-rossijskoj-federacii/677410_html_3e217919ccea3750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1916" r="88685" b="57996"/>
          <a:stretch/>
        </p:blipFill>
        <p:spPr bwMode="auto">
          <a:xfrm rot="20284470">
            <a:off x="2298212" y="1394831"/>
            <a:ext cx="1033124" cy="1225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 descr="https://i.playground.ru/i/pix/2657714/image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513" y="4295859"/>
            <a:ext cx="2317022" cy="221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89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99" r="-214" b="-419"/>
          <a:stretch/>
        </p:blipFill>
        <p:spPr bwMode="auto">
          <a:xfrm>
            <a:off x="0" y="0"/>
            <a:ext cx="12195313" cy="69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ЧЕТВЁРТОЕ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7" name="Рисунок 16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9446" r="76222" b="82837"/>
          <a:stretch/>
        </p:blipFill>
        <p:spPr bwMode="auto">
          <a:xfrm>
            <a:off x="10048461" y="5834258"/>
            <a:ext cx="1345197" cy="417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2" t="12076" r="43522" b="2185"/>
          <a:stretch/>
        </p:blipFill>
        <p:spPr bwMode="auto">
          <a:xfrm>
            <a:off x="2942107" y="2295929"/>
            <a:ext cx="2618878" cy="39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hareslide.ru/img/thumbs/52a6abd9ca326e8418aba78293a4d62c-800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55" t="12250" r="4687" b="2011"/>
          <a:stretch/>
        </p:blipFill>
        <p:spPr bwMode="auto">
          <a:xfrm>
            <a:off x="7059267" y="2295929"/>
            <a:ext cx="2611507" cy="395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s://topuch.com/zakone-ob-obrazovanii-v-rossijskoj-federacii/677410_html_3e217919ccea3750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t="1916" r="88685" b="57996"/>
          <a:stretch/>
        </p:blipFill>
        <p:spPr bwMode="auto">
          <a:xfrm>
            <a:off x="3269974" y="2385391"/>
            <a:ext cx="844826" cy="10286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15804" y="1420201"/>
            <a:ext cx="269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множественное число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2107" y="1420201"/>
            <a:ext cx="2768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динственное число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55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7807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516201" y="4529961"/>
            <a:ext cx="511102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6000" b="1" dirty="0" smtClean="0">
                <a:solidFill>
                  <a:srgbClr val="FF0000"/>
                </a:solidFill>
              </a:rPr>
              <a:t>Вы			ты</a:t>
            </a:r>
            <a:endParaRPr lang="ru-RU" altLang="ru-RU" sz="6000" b="1" dirty="0">
              <a:solidFill>
                <a:srgbClr val="FF0000"/>
              </a:solidFill>
            </a:endParaRPr>
          </a:p>
        </p:txBody>
      </p:sp>
      <p:pic>
        <p:nvPicPr>
          <p:cNvPr id="7170" name="Picture 2" descr="https://a.d-cd.net/nMAAAgGfDuA-192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423" y="4373207"/>
            <a:ext cx="2346524" cy="196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rafaret-decor.ru/sites/default/files/2022-10/%D0%A8%D0%B0%D0%B1%D0%BB%D0%BE%D0%BD%20%D0%B8%20%D1%82%D1%80%D0%B0%D1%84%D0%B0%D1%80%D0%B5%D1%82%20%D1%88%D0%BB%D1%8F%D0%BF%D1%8B%207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2788" flipH="1">
            <a:off x="8591068" y="3245963"/>
            <a:ext cx="2600662" cy="271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papik.pro/uploads/posts/2023-02/1675999104_papik-pro-p-devochka-multik-risunok-2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450" y="2172528"/>
            <a:ext cx="2085988" cy="235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pushinka.top/uploads/posts/2023-08/1693206450_pushinka-top-p-kartinki-uchitel-dlya-doshkolnikov-instagr-1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69" y="553385"/>
            <a:ext cx="3157954" cy="401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53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17807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61463" y="480469"/>
            <a:ext cx="5041332" cy="899840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ПЯТОЕ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972887" y="1913126"/>
            <a:ext cx="874340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Я, НА, ПО, ВЫ, КТО, В, А, ДА, ОБО, ОНО, ВОТ</a:t>
            </a:r>
            <a:endParaRPr lang="ru-RU" alt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 descr="https://i.playground.ru/i/pix/2657714/imag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0413" y="3576258"/>
            <a:ext cx="2361447" cy="28424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08039" y="3619487"/>
            <a:ext cx="4744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Arial Black" panose="020B0A04020102020204" pitchFamily="34" charset="0"/>
              </a:rPr>
              <a:t>____ - ____ л., ____ ч.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46584" y="3769382"/>
            <a:ext cx="47441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Я</a:t>
            </a:r>
            <a:r>
              <a:rPr lang="ru-RU" sz="3200" dirty="0" smtClean="0">
                <a:latin typeface="Arial Black" panose="020B0A04020102020204" pitchFamily="34" charset="0"/>
              </a:rPr>
              <a:t> – 1 л., ед. ч.</a:t>
            </a:r>
          </a:p>
          <a:p>
            <a:r>
              <a:rPr lang="ru-RU" sz="3200" dirty="0" smtClean="0">
                <a:latin typeface="Arial Black" panose="020B0A04020102020204" pitchFamily="34" charset="0"/>
              </a:rPr>
              <a:t>  </a:t>
            </a:r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ВЫ</a:t>
            </a:r>
            <a:r>
              <a:rPr lang="ru-RU" sz="3200" dirty="0" smtClean="0">
                <a:latin typeface="Arial Black" panose="020B0A04020102020204" pitchFamily="34" charset="0"/>
              </a:rPr>
              <a:t> – 2 л., мн. ч.</a:t>
            </a:r>
          </a:p>
          <a:p>
            <a:r>
              <a:rPr lang="ru-RU" sz="3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ОНО </a:t>
            </a:r>
            <a:r>
              <a:rPr lang="ru-RU" sz="3200" dirty="0" smtClean="0">
                <a:latin typeface="Arial Black" panose="020B0A04020102020204" pitchFamily="34" charset="0"/>
              </a:rPr>
              <a:t>– 3 л., ед. ч.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37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" y="160126"/>
            <a:ext cx="12117807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67781" y="311633"/>
            <a:ext cx="4339351" cy="1205533"/>
          </a:xfrm>
        </p:spPr>
        <p:txBody>
          <a:bodyPr>
            <a:normAutofit/>
          </a:bodyPr>
          <a:lstStyle/>
          <a:p>
            <a:r>
              <a:rPr lang="ru-RU" sz="72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Рефлексия </a:t>
            </a:r>
            <a:endParaRPr lang="ru-RU" sz="72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646044" y="16140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245168" y="1614030"/>
            <a:ext cx="1030078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600" b="1" i="1" dirty="0" smtClean="0">
                <a:solidFill>
                  <a:srgbClr val="7030A0"/>
                </a:solidFill>
              </a:rPr>
              <a:t>Потопайте ногами </a:t>
            </a:r>
            <a:r>
              <a:rPr lang="ru-RU" altLang="ru-RU" sz="3600" b="1" i="1" dirty="0" smtClean="0"/>
              <a:t>– кому было трудно, 							ничего не понял.</a:t>
            </a:r>
          </a:p>
          <a:p>
            <a:pPr eaLnBrk="1" hangingPunct="1"/>
            <a:r>
              <a:rPr lang="ru-RU" altLang="ru-RU" sz="3600" b="1" i="1" dirty="0" smtClean="0">
                <a:solidFill>
                  <a:srgbClr val="0070C0"/>
                </a:solidFill>
              </a:rPr>
              <a:t>Похлопайте  в ладоши</a:t>
            </a:r>
            <a:r>
              <a:rPr lang="ru-RU" altLang="ru-RU" sz="3600" b="1" i="1" dirty="0" smtClean="0"/>
              <a:t> – кто понял тему, 				но затрудняется рассказать.</a:t>
            </a:r>
          </a:p>
          <a:p>
            <a:pPr eaLnBrk="1" hangingPunct="1"/>
            <a:r>
              <a:rPr lang="ru-RU" altLang="ru-RU" sz="3600" b="1" i="1" dirty="0" smtClean="0">
                <a:solidFill>
                  <a:srgbClr val="C00000"/>
                </a:solidFill>
              </a:rPr>
              <a:t>Поднимите руку </a:t>
            </a:r>
            <a:r>
              <a:rPr lang="ru-RU" altLang="ru-RU" sz="3600" b="1" i="1" dirty="0" smtClean="0"/>
              <a:t>– кто понял и может 					рассказать одноклассникам.</a:t>
            </a:r>
            <a:endParaRPr lang="ru-RU" altLang="ru-RU" sz="3600" b="1" i="1" dirty="0"/>
          </a:p>
        </p:txBody>
      </p:sp>
      <p:pic>
        <p:nvPicPr>
          <p:cNvPr id="7" name="Рисунок 6" descr="https://i.playground.ru/i/pix/2657714/imag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96985" y="4545323"/>
            <a:ext cx="2246577" cy="2049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16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535081014873661763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09" end="884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21894"/>
            <a:ext cx="9753600" cy="60398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3947" y="535900"/>
            <a:ext cx="9252286" cy="57861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ru-RU" sz="11000" dirty="0" smtClean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15000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5409</a:t>
            </a:r>
          </a:p>
          <a:p>
            <a:pPr algn="ctr"/>
            <a:endParaRPr lang="ru-RU" sz="110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26" name="Picture 2" descr="https://yesofcorsa.com/wp-content/uploads/2018/06/Pirates-Of-The-Frame-Best-Wallpape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1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" y="0"/>
            <a:ext cx="121178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1200" y="914400"/>
            <a:ext cx="6049819" cy="4876800"/>
          </a:xfrm>
        </p:spPr>
        <p:txBody>
          <a:bodyPr>
            <a:noAutofit/>
          </a:bodyPr>
          <a:lstStyle/>
          <a:p>
            <a:r>
              <a:rPr lang="ru-RU" sz="11000" b="1" spc="3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СПАСИБО </a:t>
            </a:r>
            <a:br>
              <a:rPr lang="ru-RU" sz="11000" b="1" spc="300" dirty="0" smtClean="0">
                <a:solidFill>
                  <a:srgbClr val="FF0000"/>
                </a:solidFill>
                <a:latin typeface="Mistral" panose="03090702030407020403" pitchFamily="66" charset="0"/>
              </a:rPr>
            </a:br>
            <a:r>
              <a:rPr lang="ru-RU" sz="11000" b="1" spc="3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ЗА </a:t>
            </a:r>
            <a:br>
              <a:rPr lang="ru-RU" sz="11000" b="1" spc="300" dirty="0" smtClean="0">
                <a:solidFill>
                  <a:srgbClr val="FF0000"/>
                </a:solidFill>
                <a:latin typeface="Mistral" panose="03090702030407020403" pitchFamily="66" charset="0"/>
              </a:rPr>
            </a:br>
            <a:r>
              <a:rPr lang="ru-RU" sz="11000" b="1" spc="3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УРОК</a:t>
            </a:r>
            <a:endParaRPr lang="ru-RU" sz="11000" b="1" spc="3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 descr="https://i.playground.ru/i/pix/2657714/image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745" y="2689568"/>
            <a:ext cx="3840187" cy="3869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i.playground.ru/i/pix/2657714/image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2114" y="2689568"/>
            <a:ext cx="3742867" cy="4006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44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21" y="0"/>
            <a:ext cx="1211780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383280" y="26246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58407" r="32058" b="6931"/>
          <a:stretch/>
        </p:blipFill>
        <p:spPr bwMode="auto">
          <a:xfrm>
            <a:off x="1031229" y="2682776"/>
            <a:ext cx="8047039" cy="369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920" y="7982374"/>
            <a:ext cx="22081912" cy="3029668"/>
          </a:xfrm>
          <a:prstGeom prst="rect">
            <a:avLst/>
          </a:prstGeom>
        </p:spPr>
      </p:pic>
      <p:pic>
        <p:nvPicPr>
          <p:cNvPr id="7" name="Рисунок 6" descr="https://i.playground.ru/i/pix/2657714/image.jpg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7418" y="3598589"/>
            <a:ext cx="2361447" cy="284248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943085"/>
              </p:ext>
            </p:extLst>
          </p:nvPr>
        </p:nvGraphicFramePr>
        <p:xfrm>
          <a:off x="453927" y="353166"/>
          <a:ext cx="3935196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866">
                  <a:extLst>
                    <a:ext uri="{9D8B030D-6E8A-4147-A177-3AD203B41FA5}">
                      <a16:colId xmlns:a16="http://schemas.microsoft.com/office/drawing/2014/main" val="1393209058"/>
                    </a:ext>
                  </a:extLst>
                </a:gridCol>
                <a:gridCol w="655866">
                  <a:extLst>
                    <a:ext uri="{9D8B030D-6E8A-4147-A177-3AD203B41FA5}">
                      <a16:colId xmlns:a16="http://schemas.microsoft.com/office/drawing/2014/main" val="1327009493"/>
                    </a:ext>
                  </a:extLst>
                </a:gridCol>
                <a:gridCol w="655866">
                  <a:extLst>
                    <a:ext uri="{9D8B030D-6E8A-4147-A177-3AD203B41FA5}">
                      <a16:colId xmlns:a16="http://schemas.microsoft.com/office/drawing/2014/main" val="2013191669"/>
                    </a:ext>
                  </a:extLst>
                </a:gridCol>
                <a:gridCol w="655866">
                  <a:extLst>
                    <a:ext uri="{9D8B030D-6E8A-4147-A177-3AD203B41FA5}">
                      <a16:colId xmlns:a16="http://schemas.microsoft.com/office/drawing/2014/main" val="2987410976"/>
                    </a:ext>
                  </a:extLst>
                </a:gridCol>
                <a:gridCol w="655866">
                  <a:extLst>
                    <a:ext uri="{9D8B030D-6E8A-4147-A177-3AD203B41FA5}">
                      <a16:colId xmlns:a16="http://schemas.microsoft.com/office/drawing/2014/main" val="2726285965"/>
                    </a:ext>
                  </a:extLst>
                </a:gridCol>
                <a:gridCol w="655866">
                  <a:extLst>
                    <a:ext uri="{9D8B030D-6E8A-4147-A177-3AD203B41FA5}">
                      <a16:colId xmlns:a16="http://schemas.microsoft.com/office/drawing/2014/main" val="239916193"/>
                    </a:ext>
                  </a:extLst>
                </a:gridCol>
              </a:tblGrid>
              <a:tr h="7848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7684533"/>
                  </a:ext>
                </a:extLst>
              </a:tr>
              <a:tr h="78486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8241461"/>
                  </a:ext>
                </a:extLst>
              </a:tr>
            </a:tbl>
          </a:graphicData>
        </a:graphic>
      </p:graphicFrame>
      <p:pic>
        <p:nvPicPr>
          <p:cNvPr id="11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6" t="59461" r="36296" b="35924"/>
          <a:stretch/>
        </p:blipFill>
        <p:spPr bwMode="auto">
          <a:xfrm>
            <a:off x="482261" y="390551"/>
            <a:ext cx="581429" cy="6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3" t="70949" r="65869" b="24436"/>
          <a:stretch/>
        </p:blipFill>
        <p:spPr bwMode="auto">
          <a:xfrm>
            <a:off x="1137883" y="390551"/>
            <a:ext cx="579626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3" t="82634" r="62119" b="12751"/>
          <a:stretch/>
        </p:blipFill>
        <p:spPr bwMode="auto">
          <a:xfrm>
            <a:off x="1803609" y="390551"/>
            <a:ext cx="576147" cy="6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3" t="70949" r="58369" b="24436"/>
          <a:stretch/>
        </p:blipFill>
        <p:spPr bwMode="auto">
          <a:xfrm>
            <a:off x="2450619" y="390551"/>
            <a:ext cx="585115" cy="6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6" t="82437" r="47226" b="12948"/>
          <a:stretch/>
        </p:blipFill>
        <p:spPr bwMode="auto">
          <a:xfrm>
            <a:off x="3106597" y="383331"/>
            <a:ext cx="575387" cy="69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0" t="59460" r="50922" b="35925"/>
          <a:stretch/>
        </p:blipFill>
        <p:spPr bwMode="auto">
          <a:xfrm>
            <a:off x="3773583" y="390551"/>
            <a:ext cx="572866" cy="68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912240"/>
              </p:ext>
            </p:extLst>
          </p:nvPr>
        </p:nvGraphicFramePr>
        <p:xfrm>
          <a:off x="4791499" y="356893"/>
          <a:ext cx="6944685" cy="1568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1335">
                  <a:extLst>
                    <a:ext uri="{9D8B030D-6E8A-4147-A177-3AD203B41FA5}">
                      <a16:colId xmlns:a16="http://schemas.microsoft.com/office/drawing/2014/main" val="32612389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1008529971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3109246554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3110517777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1522164331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547703154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1035852709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1996155148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856883075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4248590670"/>
                    </a:ext>
                  </a:extLst>
                </a:gridCol>
                <a:gridCol w="631335">
                  <a:extLst>
                    <a:ext uri="{9D8B030D-6E8A-4147-A177-3AD203B41FA5}">
                      <a16:colId xmlns:a16="http://schemas.microsoft.com/office/drawing/2014/main" val="3293221572"/>
                    </a:ext>
                  </a:extLst>
                </a:gridCol>
              </a:tblGrid>
              <a:tr h="78445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1266319"/>
                  </a:ext>
                </a:extLst>
              </a:tr>
              <a:tr h="78445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709610"/>
                  </a:ext>
                </a:extLst>
              </a:tr>
            </a:tbl>
          </a:graphicData>
        </a:graphic>
      </p:graphicFrame>
      <p:pic>
        <p:nvPicPr>
          <p:cNvPr id="17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0" t="59460" r="50922" b="35925"/>
          <a:stretch/>
        </p:blipFill>
        <p:spPr bwMode="auto">
          <a:xfrm>
            <a:off x="5457881" y="381873"/>
            <a:ext cx="561920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0" t="59460" r="50922" b="35925"/>
          <a:stretch/>
        </p:blipFill>
        <p:spPr bwMode="auto">
          <a:xfrm>
            <a:off x="9242267" y="377036"/>
            <a:ext cx="546893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3" t="70949" r="58369" b="24436"/>
          <a:stretch/>
        </p:blipFill>
        <p:spPr bwMode="auto">
          <a:xfrm>
            <a:off x="9868349" y="376450"/>
            <a:ext cx="550731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6" t="59461" r="36296" b="35924"/>
          <a:stretch/>
        </p:blipFill>
        <p:spPr bwMode="auto">
          <a:xfrm>
            <a:off x="8603429" y="390552"/>
            <a:ext cx="553989" cy="70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6" t="59461" r="36296" b="35924"/>
          <a:stretch/>
        </p:blipFill>
        <p:spPr bwMode="auto">
          <a:xfrm>
            <a:off x="10509334" y="390552"/>
            <a:ext cx="549826" cy="70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2" t="71047" r="43690" b="24338"/>
          <a:stretch/>
        </p:blipFill>
        <p:spPr bwMode="auto">
          <a:xfrm>
            <a:off x="4819846" y="383331"/>
            <a:ext cx="564954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3" t="70949" r="62119" b="24436"/>
          <a:stretch/>
        </p:blipFill>
        <p:spPr bwMode="auto">
          <a:xfrm>
            <a:off x="6082107" y="384470"/>
            <a:ext cx="567613" cy="71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0" t="70949" r="39832" b="24436"/>
          <a:stretch/>
        </p:blipFill>
        <p:spPr bwMode="auto">
          <a:xfrm>
            <a:off x="6717509" y="381873"/>
            <a:ext cx="558293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6" t="70949" r="54726" b="24436"/>
          <a:stretch/>
        </p:blipFill>
        <p:spPr bwMode="auto">
          <a:xfrm>
            <a:off x="7343591" y="381873"/>
            <a:ext cx="571049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3" t="70949" r="62119" b="24436"/>
          <a:stretch/>
        </p:blipFill>
        <p:spPr bwMode="auto">
          <a:xfrm>
            <a:off x="7973510" y="378593"/>
            <a:ext cx="563957" cy="71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11" descr="https://www.graycell.ru/download/big/CryptBig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6" t="82437" r="32546" b="12948"/>
          <a:stretch/>
        </p:blipFill>
        <p:spPr bwMode="auto">
          <a:xfrm>
            <a:off x="11126974" y="376450"/>
            <a:ext cx="592504" cy="71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30051" y="944608"/>
            <a:ext cx="717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и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69194" y="961578"/>
            <a:ext cx="717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л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719928" y="955397"/>
            <a:ext cx="717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ч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90501" y="945565"/>
            <a:ext cx="717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н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5222" y="949145"/>
            <a:ext cx="711328" cy="1036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76153" y="939312"/>
            <a:ext cx="7177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е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flipH="1">
            <a:off x="4770062" y="942048"/>
            <a:ext cx="671114" cy="101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с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5368569" y="940589"/>
            <a:ext cx="671114" cy="101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е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 flipH="1">
            <a:off x="5946454" y="928099"/>
            <a:ext cx="671114" cy="101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м</a:t>
            </a:r>
          </a:p>
        </p:txBody>
      </p:sp>
      <p:sp>
        <p:nvSpPr>
          <p:cNvPr id="38" name="TextBox 37"/>
          <p:cNvSpPr txBox="1"/>
          <p:nvPr/>
        </p:nvSpPr>
        <p:spPr>
          <a:xfrm flipH="1">
            <a:off x="6714132" y="947763"/>
            <a:ext cx="671114" cy="1010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т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flipH="1">
            <a:off x="7292017" y="938154"/>
            <a:ext cx="701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о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7833379" y="938645"/>
            <a:ext cx="671114" cy="100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м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flipH="1">
            <a:off x="8531559" y="947076"/>
            <a:ext cx="671114" cy="100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и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9180149" y="938889"/>
            <a:ext cx="671114" cy="100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е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flipH="1">
            <a:off x="9790050" y="938645"/>
            <a:ext cx="671114" cy="100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н</a:t>
            </a:r>
            <a:endParaRPr lang="ru-RU" sz="6000" dirty="0">
              <a:latin typeface="Arial Black" panose="020B0A040201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flipH="1">
            <a:off x="10419080" y="938645"/>
            <a:ext cx="671114" cy="100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latin typeface="Arial Black" panose="020B0A04020102020204" pitchFamily="34" charset="0"/>
              </a:rPr>
              <a:t>и</a:t>
            </a:r>
          </a:p>
        </p:txBody>
      </p:sp>
      <p:sp>
        <p:nvSpPr>
          <p:cNvPr id="45" name="TextBox 44"/>
          <p:cNvSpPr txBox="1"/>
          <p:nvPr/>
        </p:nvSpPr>
        <p:spPr>
          <a:xfrm flipH="1">
            <a:off x="11087669" y="929435"/>
            <a:ext cx="671114" cy="1008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 smtClean="0">
                <a:latin typeface="Arial Black" panose="020B0A04020102020204" pitchFamily="34" charset="0"/>
              </a:rPr>
              <a:t>я</a:t>
            </a:r>
            <a:endParaRPr lang="ru-RU" sz="6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16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3" y="160126"/>
            <a:ext cx="12117807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75618" y="2726991"/>
            <a:ext cx="9144000" cy="1205533"/>
          </a:xfrm>
        </p:spPr>
        <p:txBody>
          <a:bodyPr>
            <a:normAutofit/>
          </a:bodyPr>
          <a:lstStyle/>
          <a:p>
            <a:r>
              <a:rPr lang="ru-RU" sz="72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ЛИЧНЫЕ МЕСТОИМЕНИЯ</a:t>
            </a:r>
            <a:endParaRPr lang="ru-RU" sz="72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25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_535081014873661763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73" end="9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4052" y="276725"/>
            <a:ext cx="9753600" cy="6136105"/>
          </a:xfrm>
          <a:prstGeom prst="rect">
            <a:avLst/>
          </a:prstGeom>
        </p:spPr>
      </p:pic>
      <p:pic>
        <p:nvPicPr>
          <p:cNvPr id="2050" name="Picture 2" descr="https://photoeditoronline.pro/uploads/frames/different-frames/source_793_5425bbe2814c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305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6" y="68686"/>
            <a:ext cx="12117807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3917" y="685800"/>
            <a:ext cx="9144000" cy="1205533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4800" b="1" dirty="0">
                <a:solidFill>
                  <a:srgbClr val="000000"/>
                </a:solidFill>
                <a:latin typeface="Comic Sans MS" panose="030F0702030302020204" pitchFamily="66" charset="0"/>
                <a:ea typeface="SimSun" panose="02010600030101010101" pitchFamily="2" charset="-122"/>
                <a:cs typeface="Times New Roman" panose="02020603050405020304" pitchFamily="18" charset="0"/>
              </a:rPr>
              <a:t>ИССЛЕДОВАТЕЛЬСКАЯ КАРТОЧКА</a:t>
            </a:r>
            <a:endParaRPr lang="ru-RU" sz="4800" dirty="0">
              <a:latin typeface="Comic Sans MS" panose="030F0702030302020204" pitchFamily="66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497874" y="2456625"/>
            <a:ext cx="101193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1. Местоимение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–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это …</a:t>
            </a: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Которая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заменяет …</a:t>
            </a:r>
            <a:endParaRPr lang="ru-RU" sz="40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3. Отвечает 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 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вопросы … (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нач.форма</a:t>
            </a: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  <a:endParaRPr lang="ru-RU" sz="4000" b="1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4. </a:t>
            </a:r>
            <a:r>
              <a:rPr lang="ru-RU" sz="40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Грамматичские</a:t>
            </a: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признаки …</a:t>
            </a: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5. Личные местоимения …</a:t>
            </a:r>
            <a:endParaRPr lang="ru-RU" sz="40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2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" y="4916"/>
            <a:ext cx="12184023" cy="67849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ПЕРВОЕ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288870" y="3509063"/>
            <a:ext cx="1029353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400" b="1" spc="200" dirty="0"/>
              <a:t>В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о</a:t>
            </a:r>
            <a:r>
              <a:rPr lang="ru-RU" altLang="ru-RU" sz="5400" b="1" spc="200" dirty="0" smtClean="0"/>
              <a:t>рона, б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о</a:t>
            </a:r>
            <a:r>
              <a:rPr lang="ru-RU" altLang="ru-RU" sz="5400" b="1" spc="200" dirty="0" smtClean="0"/>
              <a:t>гатырь, п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е</a:t>
            </a:r>
            <a:r>
              <a:rPr lang="ru-RU" altLang="ru-RU" sz="5400" b="1" spc="200" dirty="0" smtClean="0"/>
              <a:t>ррон, 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а</a:t>
            </a:r>
            <a:r>
              <a:rPr lang="ru-RU" altLang="ru-RU" sz="5400" b="1" spc="200" dirty="0" smtClean="0"/>
              <a:t>гр</a:t>
            </a:r>
            <a:r>
              <a:rPr lang="ru-RU" altLang="ru-RU" sz="5400" b="1" spc="200" dirty="0"/>
              <a:t>о</a:t>
            </a:r>
            <a:r>
              <a:rPr lang="ru-RU" altLang="ru-RU" sz="5400" b="1" spc="200" dirty="0" smtClean="0"/>
              <a:t>ном, яг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о</a:t>
            </a:r>
            <a:r>
              <a:rPr lang="ru-RU" altLang="ru-RU" sz="5400" b="1" spc="200" dirty="0" smtClean="0"/>
              <a:t>да.</a:t>
            </a:r>
            <a:endParaRPr lang="ru-RU" altLang="ru-RU" sz="2000" b="1" spc="200" dirty="0" smtClean="0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918915" y="1311624"/>
            <a:ext cx="848983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/>
              <a:t>Слова спокойно жили в книжке,</a:t>
            </a:r>
          </a:p>
          <a:p>
            <a:pPr eaLnBrk="1" hangingPunct="1"/>
            <a:r>
              <a:rPr lang="ru-RU" altLang="ru-RU" sz="2800" b="1" dirty="0" smtClean="0"/>
              <a:t>Но книжку вдруг погрызли мышки.</a:t>
            </a:r>
          </a:p>
          <a:p>
            <a:pPr eaLnBrk="1" hangingPunct="1"/>
            <a:r>
              <a:rPr lang="ru-RU" altLang="ru-RU" sz="2800" b="1" dirty="0" smtClean="0"/>
              <a:t>От слов кусочки откусили,</a:t>
            </a:r>
          </a:p>
          <a:p>
            <a:pPr eaLnBrk="1" hangingPunct="1"/>
            <a:r>
              <a:rPr lang="ru-RU" altLang="ru-RU" sz="2800" b="1" dirty="0" smtClean="0"/>
              <a:t>Из книжки в норку утащили.</a:t>
            </a:r>
          </a:p>
          <a:p>
            <a:pPr eaLnBrk="1" hangingPunct="1"/>
            <a:endParaRPr lang="ru-RU" altLang="ru-RU" sz="2000" b="1" dirty="0"/>
          </a:p>
        </p:txBody>
      </p:sp>
      <p:pic>
        <p:nvPicPr>
          <p:cNvPr id="1026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>
            <a:off x="1780534" y="3523571"/>
            <a:ext cx="540117" cy="87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>
            <a:off x="4841964" y="3790113"/>
            <a:ext cx="574767" cy="5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 flipH="1">
            <a:off x="8826503" y="3656625"/>
            <a:ext cx="543920" cy="6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>
            <a:off x="1270986" y="4563367"/>
            <a:ext cx="509548" cy="5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 flipH="1">
            <a:off x="5529943" y="4563367"/>
            <a:ext cx="566057" cy="5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https://i.playground.ru/i/pix/2657714/image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012" y="763815"/>
            <a:ext cx="2361447" cy="2842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0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" y="55138"/>
            <a:ext cx="12184023" cy="66978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ПЕРВОЕ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1"/>
          <p:cNvSpPr>
            <a:spLocks noChangeArrowheads="1"/>
          </p:cNvSpPr>
          <p:nvPr/>
        </p:nvSpPr>
        <p:spPr bwMode="auto">
          <a:xfrm>
            <a:off x="1053737" y="3509063"/>
            <a:ext cx="10528663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5400" b="1" spc="200" dirty="0" smtClean="0">
                <a:solidFill>
                  <a:srgbClr val="FF0000"/>
                </a:solidFill>
              </a:rPr>
              <a:t>А</a:t>
            </a:r>
            <a:r>
              <a:rPr lang="ru-RU" altLang="ru-RU" sz="5400" b="1" spc="200" dirty="0" smtClean="0"/>
              <a:t>гроном</a:t>
            </a:r>
            <a:r>
              <a:rPr lang="ru-RU" altLang="ru-RU" sz="5400" b="1" spc="200" dirty="0"/>
              <a:t>, б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о</a:t>
            </a:r>
            <a:r>
              <a:rPr lang="ru-RU" altLang="ru-RU" sz="5400" b="1" spc="200" dirty="0" smtClean="0"/>
              <a:t>гатырь, в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о</a:t>
            </a:r>
            <a:r>
              <a:rPr lang="ru-RU" altLang="ru-RU" sz="5400" b="1" spc="200" dirty="0" smtClean="0"/>
              <a:t>рона, п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е</a:t>
            </a:r>
            <a:r>
              <a:rPr lang="ru-RU" altLang="ru-RU" sz="5400" b="1" spc="200" dirty="0" smtClean="0"/>
              <a:t>ррон, яг</a:t>
            </a:r>
            <a:r>
              <a:rPr lang="ru-RU" altLang="ru-RU" sz="5400" b="1" spc="200" dirty="0" smtClean="0">
                <a:solidFill>
                  <a:srgbClr val="FF0000"/>
                </a:solidFill>
              </a:rPr>
              <a:t>о</a:t>
            </a:r>
            <a:r>
              <a:rPr lang="ru-RU" altLang="ru-RU" sz="5400" b="1" spc="200" dirty="0" smtClean="0"/>
              <a:t>да.</a:t>
            </a:r>
            <a:endParaRPr lang="ru-RU" altLang="ru-RU" sz="2000" b="1" spc="200" dirty="0" smtClean="0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730524" y="1338424"/>
            <a:ext cx="6936984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/>
              <a:t>Слова спокойно жили в книжке,</a:t>
            </a:r>
          </a:p>
          <a:p>
            <a:pPr eaLnBrk="1" hangingPunct="1"/>
            <a:r>
              <a:rPr lang="ru-RU" altLang="ru-RU" sz="2800" b="1" dirty="0" smtClean="0"/>
              <a:t>Но книжку вдруг погрызли мышки.</a:t>
            </a:r>
          </a:p>
          <a:p>
            <a:pPr eaLnBrk="1" hangingPunct="1"/>
            <a:r>
              <a:rPr lang="ru-RU" altLang="ru-RU" sz="2800" b="1" dirty="0" smtClean="0"/>
              <a:t>От слов кусочки откусили,</a:t>
            </a:r>
          </a:p>
          <a:p>
            <a:pPr eaLnBrk="1" hangingPunct="1"/>
            <a:r>
              <a:rPr lang="ru-RU" altLang="ru-RU" sz="2800" b="1" dirty="0" smtClean="0"/>
              <a:t>Из книжки в норку утащили.</a:t>
            </a:r>
          </a:p>
          <a:p>
            <a:pPr eaLnBrk="1" hangingPunct="1"/>
            <a:endParaRPr lang="ru-RU" altLang="ru-RU" sz="2000" b="1" dirty="0"/>
          </a:p>
        </p:txBody>
      </p:sp>
      <p:pic>
        <p:nvPicPr>
          <p:cNvPr id="1026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>
            <a:off x="918051" y="3404075"/>
            <a:ext cx="752844" cy="101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>
            <a:off x="5041796" y="3755733"/>
            <a:ext cx="574767" cy="59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 flipH="1">
            <a:off x="9048427" y="3716703"/>
            <a:ext cx="543920" cy="61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>
            <a:off x="1449415" y="4532037"/>
            <a:ext cx="509548" cy="55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gas-kvas.com/uploads/posts/2023-01/1673503446_gas-kvas-com-p-mish-detskii-risunok-1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" t="15707" b="9730"/>
          <a:stretch/>
        </p:blipFill>
        <p:spPr bwMode="auto">
          <a:xfrm flipH="1">
            <a:off x="4920342" y="4551480"/>
            <a:ext cx="566057" cy="53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19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99" r="-214" b="-419"/>
          <a:stretch/>
        </p:blipFill>
        <p:spPr bwMode="auto">
          <a:xfrm>
            <a:off x="-3313" y="0"/>
            <a:ext cx="12195313" cy="69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ВТОРОЕ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226778" y="1786360"/>
            <a:ext cx="1008480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/>
              <a:t>В воскресенье мы пришли в лес. В этот день солнце было яркое и весёлое. 		     осветило вершины деревьев. Берёза стояла в красивом уборе.  	         была украшена серебристым инеем. Вдруг я увидел дятла. Своим крепким клювом             долбил дерево.</a:t>
            </a:r>
          </a:p>
          <a:p>
            <a:pPr eaLnBrk="1" hangingPunct="1"/>
            <a:endParaRPr lang="ru-RU" altLang="ru-RU" sz="2000" b="1" dirty="0"/>
          </a:p>
        </p:txBody>
      </p:sp>
      <p:pic>
        <p:nvPicPr>
          <p:cNvPr id="17" name="Рисунок 16" descr="https://avatars.mds.yandex.net/i?id=11fa614e224357732c92ba559eadc9f556b91cfe-12645377-images-thumbs&amp;n=1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9446" r="76222" b="82837"/>
          <a:stretch/>
        </p:blipFill>
        <p:spPr bwMode="auto">
          <a:xfrm>
            <a:off x="10048461" y="5834258"/>
            <a:ext cx="1345197" cy="41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5718414" y="2207966"/>
            <a:ext cx="1610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305535" y="2628002"/>
            <a:ext cx="148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Берёза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7389" y="3489189"/>
            <a:ext cx="124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дятел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https://i.playground.ru/i/pix/2657714/image.jp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3992864"/>
            <a:ext cx="2519387" cy="2416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507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" t="-199" r="-214" b="-419"/>
          <a:stretch/>
        </p:blipFill>
        <p:spPr bwMode="auto">
          <a:xfrm>
            <a:off x="0" y="34332"/>
            <a:ext cx="12272081" cy="69033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99016" y="259766"/>
            <a:ext cx="5886064" cy="1008099"/>
          </a:xfrm>
        </p:spPr>
        <p:txBody>
          <a:bodyPr>
            <a:normAutofit/>
          </a:bodyPr>
          <a:lstStyle/>
          <a:p>
            <a:r>
              <a:rPr lang="ru-RU" sz="5400" b="1" spc="300" dirty="0" smtClean="0">
                <a:solidFill>
                  <a:schemeClr val="accent2">
                    <a:lumMod val="50000"/>
                  </a:schemeClr>
                </a:solidFill>
                <a:latin typeface="Mistral" panose="03090702030407020403" pitchFamily="66" charset="0"/>
              </a:rPr>
              <a:t>ЗАДАНИЕ ВТОРОЕ</a:t>
            </a:r>
            <a:endParaRPr lang="ru-RU" sz="5400" b="1" spc="300" dirty="0">
              <a:solidFill>
                <a:schemeClr val="accent2">
                  <a:lumMod val="50000"/>
                </a:schemeClr>
              </a:solidFill>
              <a:latin typeface="Mistral" panose="03090702030407020403" pitchFamily="66" charset="0"/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284215" y="1258358"/>
            <a:ext cx="1057182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/>
              <a:t>В воскресенье мы пришли в лес. В этот день солнце было яркое и весёлое. 		 осветило вершины деревьев. Берёза стояла в красивом уборе.  	           была украшена серебристым инеем. Вдруг я увидел дятла. Своим крепким клювом             долбил дерево.</a:t>
            </a:r>
          </a:p>
          <a:p>
            <a:pPr eaLnBrk="1" hangingPunct="1"/>
            <a:endParaRPr lang="ru-RU" altLang="ru-RU" sz="2000" b="1" dirty="0"/>
          </a:p>
        </p:txBody>
      </p:sp>
      <p:pic>
        <p:nvPicPr>
          <p:cNvPr id="17" name="Рисунок 16" descr="https://avatars.mds.yandex.net/i?id=11fa614e224357732c92ba559eadc9f556b91cfe-12645377-images-thumbs&amp;n=1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t="9446" r="76222" b="82837"/>
          <a:stretch/>
        </p:blipFill>
        <p:spPr bwMode="auto">
          <a:xfrm>
            <a:off x="10048461" y="5834258"/>
            <a:ext cx="1345197" cy="41744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6094343" y="1687885"/>
            <a:ext cx="100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Оно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61593" y="1687885"/>
            <a:ext cx="1664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Солнце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35208" y="2115236"/>
            <a:ext cx="1485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Берёза 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3088" y="2962788"/>
            <a:ext cx="1241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дятел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793975" y="2115236"/>
            <a:ext cx="1003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Она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9046" y="2965064"/>
            <a:ext cx="689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endParaRPr lang="ru-RU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8590" y="3717066"/>
            <a:ext cx="3049813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существительные</a:t>
            </a:r>
          </a:p>
          <a:p>
            <a:r>
              <a:rPr lang="ru-RU" sz="4000" b="1" dirty="0" smtClean="0"/>
              <a:t>солнце</a:t>
            </a:r>
          </a:p>
          <a:p>
            <a:r>
              <a:rPr lang="ru-RU" sz="4000" b="1" dirty="0"/>
              <a:t>б</a:t>
            </a:r>
            <a:r>
              <a:rPr lang="ru-RU" sz="4000" b="1" dirty="0" smtClean="0"/>
              <a:t>ерёза</a:t>
            </a:r>
          </a:p>
          <a:p>
            <a:r>
              <a:rPr lang="ru-RU" sz="4000" b="1" dirty="0" smtClean="0"/>
              <a:t>дятел</a:t>
            </a:r>
            <a:endParaRPr lang="ru-RU" sz="4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40500" y="4534875"/>
            <a:ext cx="134830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Что?</a:t>
            </a:r>
          </a:p>
          <a:p>
            <a:endParaRPr lang="ru-RU" sz="2800" b="1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Кто?</a:t>
            </a:r>
            <a:endParaRPr lang="ru-RU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3865" y="3717066"/>
            <a:ext cx="287458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местоимения</a:t>
            </a:r>
          </a:p>
          <a:p>
            <a:r>
              <a:rPr lang="ru-RU" sz="4000" b="1" dirty="0" smtClean="0"/>
              <a:t>я, мы, ты, вы, он, она,  оно, они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26070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0" grpId="0"/>
      <p:bldP spid="21" grpId="0"/>
      <p:bldP spid="22" grpId="0"/>
      <p:bldP spid="23" grpId="0"/>
      <p:bldP spid="3" grpId="0"/>
      <p:bldP spid="8" grpId="0"/>
      <p:bldP spid="1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442</Words>
  <Application>Microsoft Office PowerPoint</Application>
  <PresentationFormat>Широкоэкранный</PresentationFormat>
  <Paragraphs>108</Paragraphs>
  <Slides>19</Slides>
  <Notes>4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8" baseType="lpstr">
      <vt:lpstr>SimSun</vt:lpstr>
      <vt:lpstr>Arial</vt:lpstr>
      <vt:lpstr>Arial Black</vt:lpstr>
      <vt:lpstr>Calibri</vt:lpstr>
      <vt:lpstr>Calibri Light</vt:lpstr>
      <vt:lpstr>Comic Sans MS</vt:lpstr>
      <vt:lpstr>Mistral</vt:lpstr>
      <vt:lpstr>Times New Roman</vt:lpstr>
      <vt:lpstr>Тема Office</vt:lpstr>
      <vt:lpstr>Презентация PowerPoint</vt:lpstr>
      <vt:lpstr>Презентация PowerPoint</vt:lpstr>
      <vt:lpstr>ЛИЧНЫЕ МЕСТОИМЕНИЯ</vt:lpstr>
      <vt:lpstr>Презентация PowerPoint</vt:lpstr>
      <vt:lpstr>ИССЛЕДОВАТЕЛЬСКАЯ КАРТОЧКА</vt:lpstr>
      <vt:lpstr>ЗАДАНИЕ ПЕРВОЕ</vt:lpstr>
      <vt:lpstr>ЗАДАНИЕ ПЕРВОЕ</vt:lpstr>
      <vt:lpstr>ЗАДАНИЕ ВТОРОЕ</vt:lpstr>
      <vt:lpstr>ЗАДАНИЕ ВТОРОЕ</vt:lpstr>
      <vt:lpstr>ЛИЧНЫЕ МЕСТОИМЕНИЯ</vt:lpstr>
      <vt:lpstr>ЗАДАНИЕ ТРЕТЬЕ</vt:lpstr>
      <vt:lpstr>Презентация PowerPoint</vt:lpstr>
      <vt:lpstr>ЗАДАНИЕ ЧЕТВЁРТОЕ</vt:lpstr>
      <vt:lpstr>ЗАДАНИЕ ЧЕТВЁРТОЕ</vt:lpstr>
      <vt:lpstr>Презентация PowerPoint</vt:lpstr>
      <vt:lpstr>ЗАДАНИЕ ПЯТОЕ</vt:lpstr>
      <vt:lpstr>Рефлексия </vt:lpstr>
      <vt:lpstr>Презентация PowerPoint</vt:lpstr>
      <vt:lpstr>СПАСИБО  ЗА  УРОК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lena</dc:creator>
  <cp:lastModifiedBy>lena</cp:lastModifiedBy>
  <cp:revision>64</cp:revision>
  <dcterms:created xsi:type="dcterms:W3CDTF">2024-02-08T17:49:03Z</dcterms:created>
  <dcterms:modified xsi:type="dcterms:W3CDTF">2024-02-11T10:11:57Z</dcterms:modified>
</cp:coreProperties>
</file>