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</p:sldMasterIdLst>
  <p:notesMasterIdLst>
    <p:notesMasterId r:id="rId47"/>
  </p:notesMasterIdLst>
  <p:handoutMasterIdLst>
    <p:handoutMasterId r:id="rId48"/>
  </p:handoutMasterIdLst>
  <p:sldIdLst>
    <p:sldId id="281" r:id="rId4"/>
    <p:sldId id="278" r:id="rId5"/>
    <p:sldId id="279" r:id="rId6"/>
    <p:sldId id="257" r:id="rId7"/>
    <p:sldId id="276" r:id="rId8"/>
    <p:sldId id="277" r:id="rId9"/>
    <p:sldId id="258" r:id="rId10"/>
    <p:sldId id="282" r:id="rId11"/>
    <p:sldId id="283" r:id="rId12"/>
    <p:sldId id="284" r:id="rId13"/>
    <p:sldId id="260" r:id="rId14"/>
    <p:sldId id="261" r:id="rId15"/>
    <p:sldId id="262" r:id="rId16"/>
    <p:sldId id="285" r:id="rId17"/>
    <p:sldId id="263" r:id="rId18"/>
    <p:sldId id="286" r:id="rId19"/>
    <p:sldId id="287" r:id="rId20"/>
    <p:sldId id="288" r:id="rId21"/>
    <p:sldId id="289" r:id="rId22"/>
    <p:sldId id="290" r:id="rId23"/>
    <p:sldId id="293" r:id="rId24"/>
    <p:sldId id="292" r:id="rId25"/>
    <p:sldId id="296" r:id="rId26"/>
    <p:sldId id="297" r:id="rId27"/>
    <p:sldId id="265" r:id="rId28"/>
    <p:sldId id="298" r:id="rId29"/>
    <p:sldId id="267" r:id="rId30"/>
    <p:sldId id="300" r:id="rId31"/>
    <p:sldId id="268" r:id="rId32"/>
    <p:sldId id="266" r:id="rId33"/>
    <p:sldId id="269" r:id="rId34"/>
    <p:sldId id="270" r:id="rId35"/>
    <p:sldId id="302" r:id="rId36"/>
    <p:sldId id="273" r:id="rId37"/>
    <p:sldId id="274" r:id="rId38"/>
    <p:sldId id="305" r:id="rId39"/>
    <p:sldId id="304" r:id="rId40"/>
    <p:sldId id="311" r:id="rId41"/>
    <p:sldId id="271" r:id="rId42"/>
    <p:sldId id="301" r:id="rId43"/>
    <p:sldId id="309" r:id="rId44"/>
    <p:sldId id="310" r:id="rId45"/>
    <p:sldId id="31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E9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EE13C8-CB93-4050-8550-C438521E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AC8DDD1-F934-4D3B-AEC2-8554193C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5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DDD1-F934-4D3B-AEC2-8554193C29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9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116E-CC08-44D8-95F2-E016AD56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BE88-745E-41DB-8E5D-6A488A496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6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A3E56-AB77-40C1-A214-10C6E82CE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2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0116E-CC08-44D8-95F2-E016AD5627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9FAD2-4ED6-4808-9885-A5B216E61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53576-9AA4-4D2C-A5AF-7CD3C13BFD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AD113-AEAA-4EF0-859A-A20CA42208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CA9F-D231-471D-B956-C8BF35A9E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DE3F-DFFE-4C97-AB66-634B4E2E5B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0C0DF-8E4A-47BF-8F65-DEF6011FC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BD884-7B1D-43E0-9668-F4570B18E8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FAD2-4ED6-4808-9885-A5B216E61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3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00362-6F35-4739-83D0-7FD10CB29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BE88-745E-41DB-8E5D-6A488A496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3E56-AB77-40C1-A214-10C6E82CE1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600" b="1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37C5A7-F615-4445-9DF4-948958703DD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81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8B3B-B46A-4113-8854-9EBA8D2DE0B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06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78C3E-F66D-4DFA-9AB3-62AE6C2A952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58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48CEC-22D1-42CB-9235-101C2EE3675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9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EA990-5C19-4C22-AE0E-DE1A85194DE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4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16887-DF81-4F4C-8AE9-491FC5EF695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B6CBE-67CE-4F5B-848B-62EAE799A6E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6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3576-9AA4-4D2C-A5AF-7CD3C13BF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8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1791-2D04-411F-8692-BDF8E578A07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8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D70FF-E3EF-4BEF-909A-EE74EF658C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FA4C5-C8F9-4060-8B6E-9E7EB7087C6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39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A726-8D34-4C1D-85C6-BA8A5082C20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AD113-AEAA-4EF0-859A-A20CA4220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7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CA9F-D231-471D-B956-C8BF35A9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3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DE3F-DFFE-4C97-AB66-634B4E2E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1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C0DF-8E4A-47BF-8F65-DEF6011FC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D884-7B1D-43E0-9668-F4570B18E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0362-6F35-4739-83D0-7FD10CB29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9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FAF2642-B1DD-4B7F-A997-3D9EA22E3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FAF2642-B1DD-4B7F-A997-3D9EA22E34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BA35F-945D-49F8-9839-09ECA00C97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80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school.kievskiy.ru/files/image162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916832"/>
            <a:ext cx="7315200" cy="2362200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 интерференции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4935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8.gif (22434 byte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608512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00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300"/>
              <a:t>Условия образования максимума и минимума интерференционной картины.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8686800" cy="4878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200" dirty="0"/>
              <a:t>     Результат сложения волн, приходящих в точку наблюдения М от двух источников О1 и О2 зависит от разности фаз между ними. </a:t>
            </a:r>
          </a:p>
          <a:p>
            <a:pPr eaLnBrk="1" hangingPunct="1">
              <a:buFontTx/>
              <a:buNone/>
            </a:pPr>
            <a:r>
              <a:rPr lang="ru-RU" sz="2200" dirty="0"/>
              <a:t>     Разность фаз</a:t>
            </a:r>
          </a:p>
          <a:p>
            <a:pPr eaLnBrk="1" hangingPunct="1">
              <a:buFontTx/>
              <a:buNone/>
            </a:pPr>
            <a:r>
              <a:rPr lang="ru-RU" sz="2200" dirty="0"/>
              <a:t>     зависит от </a:t>
            </a:r>
          </a:p>
          <a:p>
            <a:pPr eaLnBrk="1" hangingPunct="1">
              <a:buFontTx/>
              <a:buNone/>
            </a:pPr>
            <a:r>
              <a:rPr lang="ru-RU" sz="2200" i="1" dirty="0"/>
              <a:t>    </a:t>
            </a:r>
            <a:r>
              <a:rPr lang="ru-RU" sz="2200" i="1" u="sng" dirty="0"/>
              <a:t>геометрической</a:t>
            </a:r>
          </a:p>
          <a:p>
            <a:pPr eaLnBrk="1" hangingPunct="1">
              <a:buFontTx/>
              <a:buNone/>
            </a:pPr>
            <a:r>
              <a:rPr lang="ru-RU" sz="2200" i="1" dirty="0"/>
              <a:t>      </a:t>
            </a:r>
            <a:r>
              <a:rPr lang="ru-RU" sz="2200" i="1" u="sng" dirty="0"/>
              <a:t>разности хода</a:t>
            </a:r>
          </a:p>
          <a:p>
            <a:pPr eaLnBrk="1" hangingPunct="1">
              <a:buFontTx/>
              <a:buNone/>
            </a:pPr>
            <a:r>
              <a:rPr lang="ru-RU" dirty="0">
                <a:cs typeface="Arial" charset="0"/>
              </a:rPr>
              <a:t>    ∆</a:t>
            </a:r>
            <a:r>
              <a:rPr lang="ru-RU" dirty="0"/>
              <a:t>d = d</a:t>
            </a:r>
            <a:r>
              <a:rPr lang="ru-RU" sz="2200" dirty="0"/>
              <a:t>2</a:t>
            </a:r>
            <a:r>
              <a:rPr lang="ru-RU" dirty="0"/>
              <a:t>- d</a:t>
            </a:r>
            <a:r>
              <a:rPr lang="ru-RU" sz="2200" dirty="0"/>
              <a:t>1</a:t>
            </a:r>
            <a:r>
              <a:rPr lang="ru-RU" dirty="0"/>
              <a:t> </a:t>
            </a:r>
          </a:p>
        </p:txBody>
      </p:sp>
      <p:pic>
        <p:nvPicPr>
          <p:cNvPr id="5124" name="Picture 4" descr="in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81300"/>
            <a:ext cx="59626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32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75963"/>
              </p:ext>
            </p:extLst>
          </p:nvPr>
        </p:nvGraphicFramePr>
        <p:xfrm>
          <a:off x="35496" y="38033"/>
          <a:ext cx="9081084" cy="6834955"/>
        </p:xfrm>
        <a:graphic>
          <a:graphicData uri="http://schemas.openxmlformats.org/drawingml/2006/table">
            <a:tbl>
              <a:tblPr/>
              <a:tblGrid>
                <a:gridCol w="421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максимумов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минимумов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7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Разность хода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равна целому числу волн или четному числу полуволн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k·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2k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l/2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k = 0, 1, 2...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Разность хода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равна нечетному числу полуволн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(2k+1)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l/2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где k = 0, 1, 2...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Разность фаз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Df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= 2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·k·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Df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= 0; 2p; 4p; 6p...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Symbol" pitchFamily="18" charset="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Разность фаз   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Df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= (2k+1)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Df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= p; 3p; 5p...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Колебания в точке наложения волн имеют одинаковую фазу.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Колебания в точке наложения волн имеют противоположную фазу.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усиление колебаний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ослабление колебаний.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04813"/>
                <a:ext cx="8229600" cy="572135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ru-RU" sz="2800" b="1" u="sng" dirty="0">
                    <a:latin typeface="Times New Roman" pitchFamily="18" charset="0"/>
                  </a:rPr>
                  <a:t>Если волны распространяются в среде</a:t>
                </a:r>
                <a:r>
                  <a:rPr lang="ru-RU" sz="2800" dirty="0">
                    <a:latin typeface="Times New Roman" pitchFamily="18" charset="0"/>
                  </a:rPr>
                  <a:t>, то длина волны уменьшается в </a:t>
                </a:r>
                <a:r>
                  <a:rPr lang="en-US" sz="2800" dirty="0">
                    <a:latin typeface="Times New Roman" pitchFamily="18" charset="0"/>
                  </a:rPr>
                  <a:t> n </a:t>
                </a:r>
                <a:r>
                  <a:rPr lang="ru-RU" sz="2800" dirty="0">
                    <a:latin typeface="Times New Roman" pitchFamily="18" charset="0"/>
                  </a:rPr>
                  <a:t>раз:</a:t>
                </a:r>
              </a:p>
              <a:p>
                <a:pPr eaLnBrk="1" hangingPunct="1">
                  <a:buFontTx/>
                  <a:buNone/>
                </a:pP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l-GR" sz="36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 среде 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el-GR" sz="36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в вакууме 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n, 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hangingPunct="1">
                  <a:buNone/>
                </a:pPr>
                <a:r>
                  <a:rPr lang="ru-RU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где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абсолютный показатель преломления среды.</a:t>
                </a:r>
                <a:endParaRPr lang="el-GR" sz="3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7345" indent="-347345">
                  <a:spcBef>
                    <a:spcPts val="670"/>
                  </a:spcBef>
                  <a:spcAft>
                    <a:spcPts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Тогда     условие усиления    </a:t>
                </a:r>
                <a:r>
                  <a:rPr lang="ru-RU" sz="2800" dirty="0" err="1">
                    <a:solidFill>
                      <a:srgbClr val="C00000"/>
                    </a:solidFill>
                    <a:latin typeface="Symbol"/>
                  </a:rPr>
                  <a:t>D</a:t>
                </a:r>
                <a:r>
                  <a:rPr lang="ru-RU" sz="2800" dirty="0" err="1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d</a:t>
                </a:r>
                <a:r>
                  <a:rPr lang="ru-RU" sz="2800" dirty="0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 = </a:t>
                </a:r>
                <a:r>
                  <a:rPr lang="ru-RU" sz="2800" dirty="0" err="1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k·</a:t>
                </a:r>
                <a:r>
                  <a:rPr lang="ru-RU" sz="2800" dirty="0" err="1">
                    <a:solidFill>
                      <a:srgbClr val="C00000"/>
                    </a:solidFill>
                    <a:effectLst/>
                    <a:latin typeface="Symbol"/>
                    <a:ea typeface="+mn-ea"/>
                  </a:rPr>
                  <a:t>l</a:t>
                </a:r>
                <a:r>
                  <a:rPr lang="ru-RU" sz="2800" baseline="-25000" dirty="0" err="1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в</a:t>
                </a:r>
                <a:r>
                  <a:rPr lang="ru-RU" sz="2800" baseline="-25000" dirty="0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 ср.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Symbol"/>
                    <a:ea typeface="+mn-ea"/>
                  </a:rPr>
                  <a:t> =</a:t>
                </a:r>
                <a:r>
                  <a:rPr lang="ru-RU" sz="2800" dirty="0">
                    <a:solidFill>
                      <a:srgbClr val="C00000"/>
                    </a:solidFill>
                    <a:effectLst/>
                    <a:latin typeface="Symbol"/>
                    <a:ea typeface="+mn-ea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k</a:t>
                </a:r>
                <a:r>
                  <a:rPr lang="en-US" sz="2400" dirty="0">
                    <a:solidFill>
                      <a:srgbClr val="800000"/>
                    </a:solidFill>
                    <a:effectLst/>
                    <a:latin typeface="Times New Roman"/>
                    <a:ea typeface="+mn-ea"/>
                  </a:rPr>
                  <a:t> </a:t>
                </a:r>
                <a:r>
                  <a:rPr lang="ru-RU" sz="2800" dirty="0">
                    <a:solidFill>
                      <a:srgbClr val="C00000"/>
                    </a:solidFill>
                    <a:effectLst/>
                    <a:latin typeface="Times New Roman"/>
                    <a:ea typeface="+mn-ea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+mn-ea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+mn-ea"/>
                              </a:rPr>
                              <m:t>в вак.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+mn-ea"/>
                          </a:rPr>
                          <m:t>𝑛</m:t>
                        </m:r>
                      </m:den>
                    </m:f>
                  </m:oMath>
                </a14:m>
                <a:endParaRPr lang="ru-RU" sz="1200" dirty="0">
                  <a:effectLst/>
                  <a:latin typeface="Times New Roman"/>
                  <a:ea typeface="Times New Roman"/>
                </a:endParaRPr>
              </a:p>
              <a:p>
                <a:pPr eaLnBrk="1" hangingPunct="1">
                  <a:buNone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sym typeface="Symbol"/>
                      </a:rPr>
                      <m:t></m:t>
                    </m:r>
                    <m:r>
                      <a:rPr lang="ru-RU" sz="2800" i="1">
                        <a:latin typeface="Cambria Math"/>
                      </a:rPr>
                      <m:t>     </m:t>
                    </m:r>
                    <m:r>
                      <a:rPr lang="ru-RU" sz="28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2800" i="1">
                        <a:latin typeface="Cambria Math"/>
                      </a:rPr>
                      <m:t> = </m:t>
                    </m:r>
                    <m:r>
                      <a:rPr lang="ru-RU" sz="28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2800" i="1">
                        <a:latin typeface="Cambria Math"/>
                      </a:rPr>
                      <m:t>𝑑𝑛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  <a:sym typeface="Symbol"/>
                          </a:rPr>
                          <m:t>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в вак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в вак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2800" i="1">
                        <a:latin typeface="Cambria Math"/>
                      </a:rPr>
                      <m:t> = </m:t>
                    </m:r>
                    <m:r>
                      <a:rPr lang="ru-RU" sz="28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2800" i="1">
                        <a:latin typeface="Cambria Math"/>
                      </a:rPr>
                      <m:t>𝑑𝑛</m:t>
                    </m:r>
                    <m:r>
                      <a:rPr lang="ru-R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- </a:t>
                </a:r>
                <a:r>
                  <a:rPr lang="ru-RU" sz="2800" dirty="0"/>
                  <a:t>оптическая разность хода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 eaLnBrk="1" hangingPunct="1">
                  <a:buNone/>
                </a:pP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04813"/>
                <a:ext cx="8229600" cy="5721350"/>
              </a:xfrm>
              <a:blipFill rotWithShape="1">
                <a:blip r:embed="rId2"/>
                <a:stretch>
                  <a:fillRect l="-1481" t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548680"/>
                <a:ext cx="8496944" cy="4138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Tx/>
                  <a:buNone/>
                </a:pPr>
                <a:r>
                  <a:rPr lang="ru-RU" sz="3200" dirty="0">
                    <a:latin typeface="+mj-lt"/>
                  </a:rPr>
                  <a:t>Условия максимума и минимума формулируются для </a:t>
                </a:r>
                <a:endParaRPr lang="en-US" sz="3200" dirty="0">
                  <a:latin typeface="+mj-lt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ru-RU" sz="3200" dirty="0">
                    <a:latin typeface="+mj-lt"/>
                  </a:rPr>
                  <a:t>  </a:t>
                </a:r>
                <a:r>
                  <a:rPr lang="ru-RU" sz="3200" dirty="0">
                    <a:solidFill>
                      <a:srgbClr val="C00000"/>
                    </a:solidFill>
                    <a:latin typeface="+mj-lt"/>
                    <a:cs typeface="Times New Roman" pitchFamily="18" charset="0"/>
                  </a:rPr>
                  <a:t>оптической разности хода</a:t>
                </a:r>
                <a:endParaRPr lang="en-US" sz="3200" dirty="0">
                  <a:solidFill>
                    <a:srgbClr val="C00000"/>
                  </a:solidFill>
                  <a:latin typeface="+mj-lt"/>
                  <a:cs typeface="Times New Roman" pitchFamily="18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sz="3200" dirty="0">
                  <a:solidFill>
                    <a:srgbClr val="FF0066"/>
                  </a:solidFill>
                  <a:latin typeface="+mj-lt"/>
                  <a:cs typeface="Times New Roman" pitchFamily="18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3200" i="1">
                        <a:latin typeface="Cambria Math"/>
                      </a:rPr>
                      <m:t> = </m:t>
                    </m:r>
                    <m:r>
                      <a:rPr lang="ru-RU" sz="32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3200" i="1">
                        <a:latin typeface="Cambria Math"/>
                      </a:rPr>
                      <m:t>𝑑𝑛</m:t>
                    </m:r>
                    <m:r>
                      <a:rPr lang="ru-RU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/>
                            <a:sym typeface="Symbol"/>
                          </a:rPr>
                          <m:t></m:t>
                        </m:r>
                      </m:e>
                      <m:sub>
                        <m:r>
                          <a:rPr lang="ru-RU" sz="3200" i="1">
                            <a:latin typeface="Cambria Math"/>
                          </a:rPr>
                          <m:t>в вак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𝑘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ru-RU" sz="3200" i="1">
                                <a:latin typeface="Cambria Math"/>
                              </a:rPr>
                              <m:t>в вак</m:t>
                            </m:r>
                          </m:sub>
                        </m:sSub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+mj-lt"/>
                  </a:rPr>
                  <a:t> - </a:t>
                </a:r>
                <a:r>
                  <a:rPr lang="en-US" sz="3200" dirty="0">
                    <a:solidFill>
                      <a:srgbClr val="C00000"/>
                    </a:solidFill>
                    <a:cs typeface="Times New Roman" pitchFamily="18" charset="0"/>
                  </a:rPr>
                  <a:t>max</a:t>
                </a:r>
                <a:endParaRPr lang="en-US" sz="3200" dirty="0">
                  <a:solidFill>
                    <a:srgbClr val="C00000"/>
                  </a:solidFill>
                  <a:latin typeface="+mj-lt"/>
                </a:endParaRPr>
              </a:p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3200" i="1">
                        <a:latin typeface="Cambria Math"/>
                      </a:rPr>
                      <m:t> = </m:t>
                    </m:r>
                    <m:r>
                      <a:rPr lang="ru-RU" sz="3200" i="1">
                        <a:latin typeface="Cambria Math"/>
                        <a:sym typeface="Symbol"/>
                      </a:rPr>
                      <m:t></m:t>
                    </m:r>
                    <m:r>
                      <a:rPr lang="ru-RU" sz="3200" i="1">
                        <a:latin typeface="Cambria Math"/>
                      </a:rPr>
                      <m:t>𝑑𝑛</m:t>
                    </m:r>
                    <m:r>
                      <a:rPr lang="ru-RU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(</m:t>
                    </m:r>
                    <m:r>
                      <a:rPr lang="ru-RU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</a:rPr>
                      <m:t>+1)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ru-RU" sz="3200" i="1">
                                <a:latin typeface="Cambria Math"/>
                              </a:rPr>
                              <m:t>в вак</m:t>
                            </m:r>
                          </m:sub>
                        </m:sSub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:r>
                  <a:rPr lang="en-US" sz="3200" dirty="0">
                    <a:solidFill>
                      <a:srgbClr val="C00000"/>
                    </a:solidFill>
                    <a:cs typeface="Times New Roman" pitchFamily="18" charset="0"/>
                  </a:rPr>
                  <a:t>min</a:t>
                </a:r>
                <a:endParaRPr lang="en-US" sz="3200" dirty="0">
                  <a:solidFill>
                    <a:srgbClr val="C00000"/>
                  </a:solidFill>
                  <a:latin typeface="+mj-lt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ru-RU" sz="3200" dirty="0">
                    <a:latin typeface="+mj-lt"/>
                  </a:rPr>
                  <a:t> </a:t>
                </a:r>
                <a:endParaRPr lang="en-US" sz="3200" dirty="0">
                  <a:solidFill>
                    <a:srgbClr val="FF0066"/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8680"/>
                <a:ext cx="8496944" cy="4138441"/>
              </a:xfrm>
              <a:prstGeom prst="rect">
                <a:avLst/>
              </a:prstGeom>
              <a:blipFill rotWithShape="1">
                <a:blip r:embed="rId2"/>
                <a:stretch>
                  <a:fillRect t="-1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38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b="1" i="1" dirty="0">
                <a:solidFill>
                  <a:srgbClr val="C00000"/>
                </a:solidFill>
              </a:rPr>
              <a:t>Условия наблюдения интерференции.</a:t>
            </a:r>
            <a:br>
              <a:rPr lang="ru-RU" sz="2800" b="1" i="1" dirty="0">
                <a:solidFill>
                  <a:srgbClr val="C00000"/>
                </a:solidFill>
              </a:rPr>
            </a:b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400" i="1" dirty="0"/>
              <a:t>Чтобы получить </a:t>
            </a:r>
            <a:r>
              <a:rPr lang="ru-RU" sz="2400" i="1" u="sng" dirty="0"/>
              <a:t>устойчивую</a:t>
            </a:r>
            <a:r>
              <a:rPr lang="ru-RU" sz="2400" i="1" dirty="0"/>
              <a:t> интерференционную картину  (т.е. чтобы </a:t>
            </a:r>
            <a:r>
              <a:rPr lang="ru-RU" sz="2400" u="sng" dirty="0"/>
              <a:t>наблюдать</a:t>
            </a:r>
            <a:r>
              <a:rPr lang="ru-RU" sz="2400" i="1" dirty="0"/>
              <a:t> интерференцию), волны (источники волн) должны быть когерентными.</a:t>
            </a:r>
            <a:br>
              <a:rPr lang="ru-RU" sz="2400" i="1" dirty="0"/>
            </a:br>
            <a:endParaRPr lang="ru-RU" sz="2400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350100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dirty="0"/>
              <a:t>Когерентными</a:t>
            </a:r>
            <a:r>
              <a:rPr lang="ru-RU" b="1" dirty="0"/>
              <a:t> называются волны </a:t>
            </a:r>
          </a:p>
          <a:p>
            <a:pPr eaLnBrk="1" hangingPunct="1">
              <a:buFontTx/>
              <a:buNone/>
            </a:pPr>
            <a:r>
              <a:rPr lang="ru-RU" b="1" dirty="0"/>
              <a:t>   1) одинаковой частоты, </a:t>
            </a:r>
          </a:p>
          <a:p>
            <a:pPr eaLnBrk="1" hangingPunct="1">
              <a:buFontTx/>
              <a:buNone/>
            </a:pPr>
            <a:r>
              <a:rPr lang="ru-RU" b="1" dirty="0"/>
              <a:t>   2) разность фаз которых не изменяется со временем,</a:t>
            </a:r>
          </a:p>
          <a:p>
            <a:pPr eaLnBrk="1" hangingPunct="1">
              <a:buFontTx/>
              <a:buNone/>
            </a:pPr>
            <a:r>
              <a:rPr lang="ru-RU" b="1" dirty="0"/>
              <a:t>   3) одинаково поляризованные. </a:t>
            </a:r>
          </a:p>
          <a:p>
            <a:pPr eaLnBrk="1" hangingPunct="1">
              <a:buFontTx/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0_922e_d9da55e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176"/>
            <a:ext cx="7488832" cy="53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859856"/>
            <a:ext cx="9684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«Снято с борта …судна во время прогулки по Ладожскому озеру. Волны от нашего корабля встретились с волнами обогнавшего нас судна…»</a:t>
            </a:r>
          </a:p>
        </p:txBody>
      </p:sp>
    </p:spTree>
    <p:extLst>
      <p:ext uri="{BB962C8B-B14F-4D97-AF65-F5344CB8AC3E}">
        <p14:creationId xmlns:p14="http://schemas.microsoft.com/office/powerpoint/2010/main" val="256269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dirty="0"/>
              <a:t>Интерференция света</a:t>
            </a:r>
          </a:p>
        </p:txBody>
      </p:sp>
    </p:spTree>
    <p:extLst>
      <p:ext uri="{BB962C8B-B14F-4D97-AF65-F5344CB8AC3E}">
        <p14:creationId xmlns:p14="http://schemas.microsoft.com/office/powerpoint/2010/main" val="145764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pPr algn="l"/>
            <a:r>
              <a:rPr lang="ru-RU" sz="3200" dirty="0"/>
              <a:t>Вопрос.</a:t>
            </a:r>
            <a:br>
              <a:rPr lang="ru-RU" sz="3200" dirty="0"/>
            </a:br>
            <a:br>
              <a:rPr lang="ru-RU" sz="3200" dirty="0"/>
            </a:br>
            <a:r>
              <a:rPr lang="ru-RU" sz="3200" i="1" dirty="0">
                <a:latin typeface="Arial" pitchFamily="34" charset="0"/>
                <a:cs typeface="Arial" pitchFamily="34" charset="0"/>
              </a:rPr>
              <a:t>«Нас окружает множество источников света. Почему не наблюдаем интерференцию света, т.е. интерференционную картину при наложении световых волн?»</a:t>
            </a:r>
          </a:p>
        </p:txBody>
      </p:sp>
    </p:spTree>
    <p:extLst>
      <p:ext uri="{BB962C8B-B14F-4D97-AF65-F5344CB8AC3E}">
        <p14:creationId xmlns:p14="http://schemas.microsoft.com/office/powerpoint/2010/main" val="149850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pPr algn="l"/>
            <a:r>
              <a:rPr lang="ru-RU" sz="3200" dirty="0"/>
              <a:t>Ответ.</a:t>
            </a:r>
            <a:br>
              <a:rPr lang="ru-RU" sz="3200" dirty="0"/>
            </a:br>
            <a:br>
              <a:rPr lang="ru-RU" dirty="0"/>
            </a:br>
            <a:r>
              <a:rPr lang="ru-RU" sz="3200" i="1" dirty="0"/>
              <a:t>Не выполняется условие наблюдения интерференции. Световые волны, идущие от разных источников света не является когерентными.</a:t>
            </a:r>
            <a:br>
              <a:rPr lang="ru-RU" sz="3200" i="1" dirty="0"/>
            </a:br>
            <a:br>
              <a:rPr lang="ru-RU" sz="3200" i="1" dirty="0"/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89767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l"/>
            <a:r>
              <a:rPr lang="ru-RU" sz="3200" dirty="0"/>
              <a:t>Явление интерференции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1) </a:t>
            </a:r>
            <a:r>
              <a:rPr lang="ru-RU" sz="3200" dirty="0">
                <a:solidFill>
                  <a:schemeClr val="tx1"/>
                </a:solidFill>
              </a:rPr>
              <a:t>является характерным признаком </a:t>
            </a:r>
            <a:r>
              <a:rPr lang="ru-RU" sz="3200" u="sng" dirty="0">
                <a:solidFill>
                  <a:schemeClr val="tx1"/>
                </a:solidFill>
              </a:rPr>
              <a:t>волновых</a:t>
            </a:r>
            <a:r>
              <a:rPr lang="ru-RU" sz="3200" dirty="0">
                <a:solidFill>
                  <a:schemeClr val="tx1"/>
                </a:solidFill>
              </a:rPr>
              <a:t> процессов </a:t>
            </a:r>
            <a:r>
              <a:rPr lang="ru-RU" sz="3200" u="sng" dirty="0">
                <a:solidFill>
                  <a:schemeClr val="tx1"/>
                </a:solidFill>
              </a:rPr>
              <a:t>любой</a:t>
            </a:r>
            <a:r>
              <a:rPr lang="ru-RU" sz="3200" dirty="0">
                <a:solidFill>
                  <a:schemeClr val="tx1"/>
                </a:solidFill>
              </a:rPr>
              <a:t> природы</a:t>
            </a:r>
            <a:r>
              <a:rPr lang="ru-RU" sz="3200" i="1" dirty="0"/>
              <a:t>;</a:t>
            </a:r>
            <a:br>
              <a:rPr lang="ru-RU" sz="3200" i="1" dirty="0"/>
            </a:br>
            <a:br>
              <a:rPr lang="ru-RU" sz="3200" dirty="0"/>
            </a:br>
            <a:r>
              <a:rPr lang="ru-RU" sz="3200" dirty="0"/>
              <a:t>2) наблюдается при наложении волн друг на друга.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При сложении волн действует </a:t>
            </a:r>
            <a:r>
              <a:rPr lang="ru-RU" sz="3200" i="1" dirty="0"/>
              <a:t>принцип суперпозиции.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34975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1" y="2996952"/>
            <a:ext cx="8589640" cy="1143000"/>
          </a:xfrm>
        </p:spPr>
        <p:txBody>
          <a:bodyPr/>
          <a:lstStyle/>
          <a:p>
            <a:r>
              <a:rPr lang="ru-RU" sz="3200" dirty="0"/>
              <a:t>Объяснение.</a:t>
            </a:r>
            <a:br>
              <a:rPr lang="ru-RU" sz="3200" dirty="0"/>
            </a:br>
            <a:br>
              <a:rPr lang="ru-RU" sz="3200" dirty="0"/>
            </a:br>
            <a:r>
              <a:rPr lang="ru-RU" sz="2800" i="1" dirty="0"/>
              <a:t>Свет излучают атомы при переходе электронов с одного уровня на другой. Атомы излучают независимо друг от друга. Атом излучает в течение </a:t>
            </a:r>
            <a:r>
              <a:rPr lang="ru-RU" sz="2800" dirty="0"/>
              <a:t>10</a:t>
            </a:r>
            <a:r>
              <a:rPr lang="ru-RU" sz="2800" baseline="30000" dirty="0"/>
              <a:t>-8 </a:t>
            </a:r>
            <a:r>
              <a:rPr lang="ru-RU" sz="2800" dirty="0"/>
              <a:t>– 10</a:t>
            </a:r>
            <a:r>
              <a:rPr lang="ru-RU" sz="2800" baseline="30000" dirty="0"/>
              <a:t>-9 </a:t>
            </a:r>
            <a:r>
              <a:rPr lang="ru-RU" sz="2800" dirty="0"/>
              <a:t>с. За это время волна успевает распространиться на расстояние </a:t>
            </a:r>
            <a:r>
              <a:rPr lang="ru-RU" sz="2800" dirty="0">
                <a:sym typeface="Symbol"/>
              </a:rPr>
              <a:t></a:t>
            </a:r>
            <a:r>
              <a:rPr lang="ru-RU" sz="2800" dirty="0"/>
              <a:t>3м (0,3 м). Такие цуги волн следуют друг за другом и их начальные фазы меняются произвольно, то есть цуги некогерентные.</a:t>
            </a:r>
            <a:br>
              <a:rPr lang="ru-RU" sz="2800" dirty="0"/>
            </a:br>
            <a:br>
              <a:rPr lang="ru-RU" sz="2800" i="1" dirty="0"/>
            </a:br>
            <a:r>
              <a:rPr lang="ru-RU" sz="2800" i="1" dirty="0"/>
              <a:t>Частоту легко можно сделать одинаковой. (Как?)</a:t>
            </a:r>
            <a:br>
              <a:rPr lang="ru-RU" sz="2800" i="1" dirty="0"/>
            </a:br>
            <a:r>
              <a:rPr lang="ru-RU" sz="2800" i="1" dirty="0"/>
              <a:t>Разность фаз сделать постоянной сложно.</a:t>
            </a:r>
            <a:br>
              <a:rPr lang="ru-RU" sz="2800" i="1" dirty="0"/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27569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Наблюдение интерференции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484784"/>
            <a:ext cx="43204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u="sng" dirty="0"/>
              <a:t>Лабораторные методы</a:t>
            </a:r>
          </a:p>
        </p:txBody>
      </p:sp>
      <p:pic>
        <p:nvPicPr>
          <p:cNvPr id="4" name="Picture 6" descr="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1" y="3161556"/>
            <a:ext cx="1847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262398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1. </a:t>
            </a:r>
            <a:r>
              <a:rPr lang="ru-RU" sz="2800" u="sng" dirty="0"/>
              <a:t>Метод Юнга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6322" y="3244334"/>
            <a:ext cx="3331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Опыт  Юнга 1800 г</a:t>
            </a:r>
            <a:r>
              <a:rPr lang="ru-RU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1048" y="4005064"/>
            <a:ext cx="562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Используется прием – исходный пучок света делится на два.</a:t>
            </a:r>
          </a:p>
        </p:txBody>
      </p:sp>
    </p:spTree>
    <p:extLst>
      <p:ext uri="{BB962C8B-B14F-4D97-AF65-F5344CB8AC3E}">
        <p14:creationId xmlns:p14="http://schemas.microsoft.com/office/powerpoint/2010/main" val="43138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7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240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/>
              <a:t>Схема опыта Юнга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764704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74373" y="54868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/>
              <a:t>Источником света служит ярко освещенная щель S, от которой световая волна падает на две узкие щели S1 и S2, параллельные щели S. Таким образом, щели S1 и S2 играют роль когерентных источников. На экране Э (область ВС) наблюдается интерференционная картина в виде чередующихся светлых и темных полос. </a:t>
            </a:r>
          </a:p>
        </p:txBody>
      </p:sp>
      <p:pic>
        <p:nvPicPr>
          <p:cNvPr id="9221" name="Picture 4" descr="image1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" y="1484784"/>
            <a:ext cx="4851489" cy="37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6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/>
          <a:stretch>
            <a:fillRect/>
          </a:stretch>
        </p:blipFill>
        <p:spPr bwMode="auto">
          <a:xfrm>
            <a:off x="684213" y="1412776"/>
            <a:ext cx="80645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91480"/>
            <a:ext cx="4209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Опыт Юнга с двумя щелями</a:t>
            </a:r>
          </a:p>
        </p:txBody>
      </p:sp>
    </p:spTree>
    <p:extLst>
      <p:ext uri="{BB962C8B-B14F-4D97-AF65-F5344CB8AC3E}">
        <p14:creationId xmlns:p14="http://schemas.microsoft.com/office/powerpoint/2010/main" val="188328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/>
              <a:t>2.Бипризма Френеля.</a:t>
            </a:r>
          </a:p>
        </p:txBody>
      </p:sp>
      <p:pic>
        <p:nvPicPr>
          <p:cNvPr id="12291" name="Picture 6" descr="image175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4103688" cy="298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052736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/>
              <a:t>Она состоит из двух одинаковых сложенных основаниями призм. Свет от источника S преломляется в обеих призмах, в результате чего за призмой распространяются лучи, как бы исходящие от мнимых источников S1 и S2, являющихся когерентными. Таким образом, на экране Э (область ВС) наблюдается интерференционная картина.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Расчет интерференционной картины на экране в опыте Юнга.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87238"/>
              </p:ext>
            </p:extLst>
          </p:nvPr>
        </p:nvGraphicFramePr>
        <p:xfrm>
          <a:off x="109408" y="1666059"/>
          <a:ext cx="4824412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3" imgW="2647619" imgH="2114845" progId="MSPhotoEd.3">
                  <p:embed/>
                </p:oleObj>
              </mc:Choice>
              <mc:Fallback>
                <p:oleObj name="Фотография Photo Editor" r:id="rId3" imgW="2647619" imgH="211484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08" y="1666059"/>
                        <a:ext cx="4824412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48064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х</a:t>
            </a:r>
            <a:r>
              <a:rPr lang="ru-RU" sz="2400" baseline="-25000" dirty="0" err="1"/>
              <a:t>к</a:t>
            </a:r>
            <a:r>
              <a:rPr lang="ru-RU" sz="2400" dirty="0"/>
              <a:t> –  расстояние от центра экрана до </a:t>
            </a:r>
            <a:r>
              <a:rPr lang="en-US" sz="2400" dirty="0"/>
              <a:t>k</a:t>
            </a:r>
            <a:r>
              <a:rPr lang="ru-RU" sz="2400" dirty="0"/>
              <a:t>-го максимума</a:t>
            </a:r>
          </a:p>
          <a:p>
            <a:r>
              <a:rPr lang="en-US" sz="2400" dirty="0"/>
              <a:t>L  </a:t>
            </a:r>
            <a:r>
              <a:rPr lang="ru-RU" sz="2400" dirty="0"/>
              <a:t>–  расстояние до экрана</a:t>
            </a:r>
          </a:p>
          <a:p>
            <a:r>
              <a:rPr lang="en-US" sz="2400" dirty="0"/>
              <a:t>d  </a:t>
            </a:r>
            <a:r>
              <a:rPr lang="ru-RU" sz="2400" dirty="0"/>
              <a:t>–  расстояние между источниками (щелями)</a:t>
            </a:r>
          </a:p>
          <a:p>
            <a:r>
              <a:rPr lang="ru-RU" sz="2400" dirty="0">
                <a:sym typeface="Symbol"/>
              </a:rPr>
              <a:t></a:t>
            </a:r>
            <a:r>
              <a:rPr lang="ru-RU" sz="2400" dirty="0"/>
              <a:t> - длина волны</a:t>
            </a:r>
          </a:p>
          <a:p>
            <a:r>
              <a:rPr lang="en-US" sz="2400" dirty="0"/>
              <a:t>k </a:t>
            </a:r>
            <a:r>
              <a:rPr lang="ru-RU" sz="2400" dirty="0"/>
              <a:t>– порядок спектра</a:t>
            </a:r>
          </a:p>
          <a:p>
            <a:r>
              <a:rPr lang="en-US" sz="2400" dirty="0">
                <a:sym typeface="Symbol"/>
              </a:rPr>
              <a:t></a:t>
            </a:r>
            <a:r>
              <a:rPr lang="en-US" sz="2400" dirty="0"/>
              <a:t>d</a:t>
            </a:r>
            <a:r>
              <a:rPr lang="ru-RU" sz="2400" dirty="0"/>
              <a:t> – разность хода волн</a:t>
            </a:r>
            <a:endParaRPr lang="en-US" sz="2400" dirty="0"/>
          </a:p>
          <a:p>
            <a:r>
              <a:rPr lang="en-US" sz="2400" dirty="0"/>
              <a:t>        </a:t>
            </a:r>
            <a:r>
              <a:rPr lang="ru-RU" sz="2400" dirty="0"/>
              <a:t> от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236296" y="5547500"/>
                <a:ext cx="1888659" cy="108895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4000" dirty="0" err="1"/>
                  <a:t>х</a:t>
                </a:r>
                <a:r>
                  <a:rPr lang="ru-RU" sz="4000" baseline="-25000" dirty="0" err="1"/>
                  <a:t>к</a:t>
                </a:r>
                <a:r>
                  <a:rPr lang="ru-RU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𝑘𝐿</m:t>
                        </m:r>
                        <m:r>
                          <a:rPr lang="en-US" sz="4000" i="1">
                            <a:latin typeface="Cambria Math"/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a:rPr lang="ru-RU" sz="40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547500"/>
                <a:ext cx="1888659" cy="1088952"/>
              </a:xfrm>
              <a:prstGeom prst="rect">
                <a:avLst/>
              </a:prstGeom>
              <a:blipFill rotWithShape="1">
                <a:blip r:embed="rId6"/>
                <a:stretch>
                  <a:fillRect l="-11290" b="-9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444208" y="4727471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 </a:t>
            </a:r>
            <a:r>
              <a:rPr lang="ru-RU" sz="2400" dirty="0"/>
              <a:t>и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84" y="5740792"/>
            <a:ext cx="246093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>
                <a:sym typeface="Symbol"/>
              </a:rPr>
              <a:t></a:t>
            </a:r>
            <a:r>
              <a:rPr lang="en-US" sz="3200" dirty="0"/>
              <a:t>d = d</a:t>
            </a:r>
            <a:r>
              <a:rPr lang="en-US" sz="3200" baseline="-25000" dirty="0"/>
              <a:t>2</a:t>
            </a:r>
            <a:r>
              <a:rPr lang="en-US" sz="3200" dirty="0"/>
              <a:t> – d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endParaRPr lang="ru-RU" sz="3200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736144" y="2400944"/>
            <a:ext cx="3384550" cy="14414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72992" y="3010774"/>
            <a:ext cx="792162" cy="122396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0560829" flipV="1">
            <a:off x="1636000" y="345174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/>
              <a:t>α</a:t>
            </a:r>
          </a:p>
        </p:txBody>
      </p:sp>
      <p:sp>
        <p:nvSpPr>
          <p:cNvPr id="13" name="Arc 9"/>
          <p:cNvSpPr>
            <a:spLocks/>
          </p:cNvSpPr>
          <p:nvPr/>
        </p:nvSpPr>
        <p:spPr bwMode="auto">
          <a:xfrm>
            <a:off x="1561167" y="3591697"/>
            <a:ext cx="73025" cy="288925"/>
          </a:xfrm>
          <a:custGeom>
            <a:avLst/>
            <a:gdLst>
              <a:gd name="T0" fmla="*/ 0 w 21600"/>
              <a:gd name="T1" fmla="*/ 0 h 21600"/>
              <a:gd name="T2" fmla="*/ 73025 w 21600"/>
              <a:gd name="T3" fmla="*/ 288925 h 21600"/>
              <a:gd name="T4" fmla="*/ 0 w 21600"/>
              <a:gd name="T5" fmla="*/ 2889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rc 9"/>
          <p:cNvSpPr>
            <a:spLocks/>
          </p:cNvSpPr>
          <p:nvPr/>
        </p:nvSpPr>
        <p:spPr bwMode="auto">
          <a:xfrm flipV="1">
            <a:off x="714632" y="3344496"/>
            <a:ext cx="289049" cy="246310"/>
          </a:xfrm>
          <a:custGeom>
            <a:avLst/>
            <a:gdLst>
              <a:gd name="T0" fmla="*/ 0 w 21600"/>
              <a:gd name="T1" fmla="*/ 0 h 21600"/>
              <a:gd name="T2" fmla="*/ 73025 w 21600"/>
              <a:gd name="T3" fmla="*/ 288925 h 21600"/>
              <a:gd name="T4" fmla="*/ 0 w 21600"/>
              <a:gd name="T5" fmla="*/ 2889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70744" y="3401980"/>
            <a:ext cx="34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α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60681"/>
              </p:ext>
            </p:extLst>
          </p:nvPr>
        </p:nvGraphicFramePr>
        <p:xfrm>
          <a:off x="2915816" y="5560915"/>
          <a:ext cx="3887788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295280" imgH="393480" progId="Equation.3">
                  <p:embed/>
                </p:oleObj>
              </mc:Choice>
              <mc:Fallback>
                <p:oleObj name="Формула" r:id="rId7" imgW="12952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560915"/>
                        <a:ext cx="3887788" cy="11922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44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7" descr="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1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31024" cy="1143000"/>
          </a:xfrm>
        </p:spPr>
        <p:txBody>
          <a:bodyPr/>
          <a:lstStyle/>
          <a:p>
            <a:r>
              <a:rPr lang="ru-RU" sz="3200" dirty="0"/>
              <a:t>Анализ формулы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315" y="13306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Чем больше длина волны, тем ближе максимум к центру экрана, то есть спектр уже. </a:t>
            </a:r>
            <a:r>
              <a:rPr lang="ru-RU" sz="2400" i="1" dirty="0">
                <a:sym typeface="Symbol"/>
              </a:rPr>
              <a:t></a:t>
            </a:r>
            <a:r>
              <a:rPr lang="ru-RU" sz="2400" i="1" dirty="0"/>
              <a:t> Так как </a:t>
            </a:r>
            <a:r>
              <a:rPr lang="ru-RU" sz="2400" i="1" dirty="0">
                <a:sym typeface="Symbol"/>
              </a:rPr>
              <a:t></a:t>
            </a:r>
            <a:r>
              <a:rPr lang="ru-RU" sz="2400" i="1" baseline="-25000" dirty="0" err="1"/>
              <a:t>кр</a:t>
            </a:r>
            <a:r>
              <a:rPr lang="ru-RU" sz="2400" i="1" baseline="-25000" dirty="0"/>
              <a:t> </a:t>
            </a:r>
            <a:r>
              <a:rPr lang="ru-RU" sz="2400" i="1" dirty="0">
                <a:sym typeface="Symbol"/>
              </a:rPr>
              <a:t></a:t>
            </a:r>
            <a:r>
              <a:rPr lang="ru-RU" sz="2400" i="1" dirty="0"/>
              <a:t> </a:t>
            </a:r>
            <a:r>
              <a:rPr lang="ru-RU" sz="2400" i="1" dirty="0">
                <a:sym typeface="Symbol"/>
              </a:rPr>
              <a:t></a:t>
            </a:r>
            <a:r>
              <a:rPr lang="ru-RU" sz="2400" i="1" baseline="-25000" dirty="0"/>
              <a:t>ф</a:t>
            </a:r>
            <a:r>
              <a:rPr lang="ru-RU" sz="2400" i="1" dirty="0"/>
              <a:t>, то спектр красного цвета уже, чем фиолетовый.</a:t>
            </a:r>
          </a:p>
        </p:txBody>
      </p:sp>
      <p:pic>
        <p:nvPicPr>
          <p:cNvPr id="5" name="Picture 4" descr="интерфер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50323"/>
            <a:ext cx="4778693" cy="280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" y="3267973"/>
            <a:ext cx="4307281" cy="27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12160" y="332656"/>
                <a:ext cx="1888659" cy="108895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4000" dirty="0" err="1"/>
                  <a:t>х</a:t>
                </a:r>
                <a:r>
                  <a:rPr lang="ru-RU" sz="4000" baseline="-25000" dirty="0" err="1"/>
                  <a:t>к</a:t>
                </a:r>
                <a:r>
                  <a:rPr lang="ru-RU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𝑘𝐿</m:t>
                        </m:r>
                        <m:r>
                          <a:rPr lang="en-US" sz="4000" i="1">
                            <a:latin typeface="Cambria Math"/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a:rPr lang="ru-RU" sz="40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32656"/>
                <a:ext cx="1888659" cy="1088952"/>
              </a:xfrm>
              <a:prstGeom prst="rect">
                <a:avLst/>
              </a:prstGeom>
              <a:blipFill rotWithShape="1">
                <a:blip r:embed="rId4"/>
                <a:stretch>
                  <a:fillRect l="-11290" b="-10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976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e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5596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/>
          <a:lstStyle/>
          <a:p>
            <a:pPr marL="342900" lvl="0" indent="-342900" algn="l" eaLnBrk="1" hangingPunct="1">
              <a:spcBef>
                <a:spcPct val="20000"/>
              </a:spcBef>
            </a:pPr>
            <a:r>
              <a:rPr kumimoji="0" lang="ru-RU" sz="2800" b="1" i="0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Принцип суперпозиции – 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принцип независимого действия.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800" b="1" i="1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Пример</a:t>
            </a:r>
            <a:r>
              <a:rPr kumimoji="0" lang="ru-RU" sz="2800" b="1" i="1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принцип суперпозиции сил.</a:t>
            </a:r>
            <a:br>
              <a:rPr kumimoji="0" lang="ru-RU" sz="2800" b="1" i="1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Если на тело действуют две силы, то они действуют независимо друг от друга, то есть действие одной силы не влияет на результат действия другой.</a:t>
            </a:r>
            <a:b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lang="ru-RU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" y="3444553"/>
            <a:ext cx="3307734" cy="25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ле 7"/>
              <p:cNvSpPr txBox="1"/>
              <p:nvPr/>
            </p:nvSpPr>
            <p:spPr>
              <a:xfrm>
                <a:off x="1907704" y="4282716"/>
                <a:ext cx="485775" cy="4762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ол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82716"/>
                <a:ext cx="485775" cy="476250"/>
              </a:xfrm>
              <a:prstGeom prst="rect">
                <a:avLst/>
              </a:prstGeom>
              <a:blipFill rotWithShape="1">
                <a:blip r:embed="rId3"/>
                <a:stretch>
                  <a:fillRect b="-26923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44008" y="4333772"/>
                <a:ext cx="25922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200" dirty="0"/>
                  <a:t> 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333772"/>
                <a:ext cx="259228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44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Интерференция в тонких пленках</a:t>
            </a:r>
          </a:p>
        </p:txBody>
      </p:sp>
      <p:pic>
        <p:nvPicPr>
          <p:cNvPr id="13315" name="Picture 4" descr="http://school.kievskiy.ru/files/image162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320" y="1340768"/>
            <a:ext cx="6119813" cy="369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3568" y="5445224"/>
                <a:ext cx="7704856" cy="105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/>
                  <a:t>При </a:t>
                </a:r>
                <a:r>
                  <a:rPr lang="ru-RU" sz="2400" i="1" baseline="-25000" dirty="0"/>
                  <a:t> </a:t>
                </a:r>
                <a:r>
                  <a:rPr lang="ru-RU" sz="2400" i="1" dirty="0"/>
                  <a:t>отражении от более  оптически плотной среды  происходит потеря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i="1" dirty="0"/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7704856" cy="1055610"/>
              </a:xfrm>
              <a:prstGeom prst="rect">
                <a:avLst/>
              </a:prstGeom>
              <a:blipFill rotWithShape="1">
                <a:blip r:embed="rId4"/>
                <a:stretch>
                  <a:fillRect l="-1187" t="-4046" b="-4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549275"/>
            <a:ext cx="3754437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/>
              <a:t>Оптическая разность хода двух волн </a:t>
            </a:r>
          </a:p>
          <a:p>
            <a:pPr eaLnBrk="1" hangingPunct="1">
              <a:buFontTx/>
              <a:buNone/>
            </a:pPr>
            <a:r>
              <a:rPr lang="ru-RU" sz="2000" dirty="0">
                <a:sym typeface="Symbol"/>
              </a:rPr>
              <a:t></a:t>
            </a:r>
            <a:r>
              <a:rPr lang="ru-RU" sz="2000" dirty="0"/>
              <a:t>=(AB+BC)n-(AD-</a:t>
            </a:r>
            <a:r>
              <a:rPr lang="en-US" sz="2000" dirty="0"/>
              <a:t>l</a:t>
            </a:r>
            <a:r>
              <a:rPr lang="ru-RU" sz="2000" dirty="0"/>
              <a:t>/2</a:t>
            </a:r>
            <a:r>
              <a:rPr lang="ru-RU" dirty="0"/>
              <a:t>), </a:t>
            </a:r>
          </a:p>
          <a:p>
            <a:pPr eaLnBrk="1" hangingPunct="1">
              <a:buFontTx/>
              <a:buNone/>
            </a:pPr>
            <a:r>
              <a:rPr lang="ru-RU" sz="2000" dirty="0"/>
              <a:t>где l/2 - потеря полуволны при отражении луча 1- в точке А. </a:t>
            </a:r>
          </a:p>
          <a:p>
            <a:pPr eaLnBrk="1" hangingPunct="1">
              <a:buFontTx/>
              <a:buNone/>
            </a:pPr>
            <a:r>
              <a:rPr lang="ru-RU" sz="2000" dirty="0"/>
              <a:t>В точке наблюдения на экране будет</a:t>
            </a:r>
          </a:p>
          <a:p>
            <a:pPr eaLnBrk="1" hangingPunct="1">
              <a:buFontTx/>
              <a:buNone/>
            </a:pPr>
            <a:r>
              <a:rPr lang="ru-RU" sz="2000" dirty="0"/>
              <a:t> максимум, если </a:t>
            </a:r>
            <a:r>
              <a:rPr lang="ru-RU" sz="2000" dirty="0">
                <a:sym typeface="Symbol"/>
              </a:rPr>
              <a:t> </a:t>
            </a:r>
            <a:r>
              <a:rPr lang="ru-RU" sz="2000" dirty="0"/>
              <a:t>=</a:t>
            </a:r>
            <a:r>
              <a:rPr lang="ru-RU" sz="2000" dirty="0" err="1"/>
              <a:t>ml</a:t>
            </a:r>
            <a:r>
              <a:rPr lang="ru-RU" sz="2000" dirty="0"/>
              <a:t> </a:t>
            </a:r>
          </a:p>
          <a:p>
            <a:pPr eaLnBrk="1" hangingPunct="1">
              <a:buFontTx/>
              <a:buNone/>
            </a:pPr>
            <a:r>
              <a:rPr lang="ru-RU" sz="2000" dirty="0"/>
              <a:t>и минимум, если</a:t>
            </a:r>
            <a:r>
              <a:rPr lang="ru-RU" sz="2000" dirty="0">
                <a:sym typeface="Symbol"/>
              </a:rPr>
              <a:t> </a:t>
            </a:r>
            <a:r>
              <a:rPr lang="ru-RU" sz="2000" dirty="0"/>
              <a:t> =(2m+1)l/2 </a:t>
            </a:r>
          </a:p>
        </p:txBody>
      </p:sp>
      <p:pic>
        <p:nvPicPr>
          <p:cNvPr id="14339" name="Picture 8" descr="image176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4643438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Кольца Ньютона</a:t>
            </a:r>
          </a:p>
        </p:txBody>
      </p:sp>
      <p:pic>
        <p:nvPicPr>
          <p:cNvPr id="15363" name="Picture 4" descr="image03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302411"/>
            <a:ext cx="3744913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6" descr="3-7-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268760"/>
            <a:ext cx="4032250" cy="4713287"/>
          </a:xfr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4316" y="4509120"/>
                <a:ext cx="4572000" cy="21066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dirty="0"/>
                  <a:t>         </a:t>
                </a:r>
                <a:r>
                  <a:rPr lang="en-US" sz="2800" dirty="0" err="1"/>
                  <a:t>r</a:t>
                </a:r>
                <a:r>
                  <a:rPr lang="en-US" sz="2800" baseline="-25000" dirty="0" err="1"/>
                  <a:t>k</a:t>
                </a:r>
                <a:r>
                  <a:rPr lang="en-US" sz="2800" dirty="0"/>
                  <a:t> </a:t>
                </a:r>
                <a:r>
                  <a:rPr lang="ru-RU" sz="2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</m:rad>
                    <m:r>
                      <a:rPr lang="ru-RU" sz="2800" i="1">
                        <a:latin typeface="Cambria Math"/>
                      </a:rPr>
                      <m:t>,</m:t>
                    </m:r>
                  </m:oMath>
                </a14:m>
                <a:r>
                  <a:rPr lang="ru-RU" sz="2400" dirty="0"/>
                  <a:t>  где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err="1"/>
                  <a:t>r</a:t>
                </a:r>
                <a:r>
                  <a:rPr lang="en-US" sz="2400" baseline="-25000" dirty="0" err="1"/>
                  <a:t>k</a:t>
                </a:r>
                <a:r>
                  <a:rPr lang="ru-RU" sz="2400" baseline="-25000" dirty="0"/>
                  <a:t>      </a:t>
                </a:r>
                <a:r>
                  <a:rPr lang="ru-RU" sz="2400" dirty="0"/>
                  <a:t>радиус темного кольца интерференционной картины, к – порядковый номер кольца, </a:t>
                </a:r>
                <a:r>
                  <a:rPr lang="en-US" sz="2400" dirty="0"/>
                  <a:t>R </a:t>
                </a:r>
                <a:r>
                  <a:rPr lang="ru-RU" sz="2400" dirty="0"/>
                  <a:t>– радиус кривизны линзы.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6" y="4509120"/>
                <a:ext cx="4572000" cy="2106602"/>
              </a:xfrm>
              <a:prstGeom prst="rect">
                <a:avLst/>
              </a:prstGeom>
              <a:blipFill rotWithShape="1">
                <a:blip r:embed="rId4"/>
                <a:stretch>
                  <a:fillRect l="-2133" t="-870" r="-1733" b="-3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5514"/>
              </p:ext>
            </p:extLst>
          </p:nvPr>
        </p:nvGraphicFramePr>
        <p:xfrm>
          <a:off x="1679096" y="71440"/>
          <a:ext cx="5740401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5057143" imgH="5811061" progId="MSPhotoEd.3">
                  <p:embed/>
                </p:oleObj>
              </mc:Choice>
              <mc:Fallback>
                <p:oleObj name="Фотография Photo Editor" r:id="rId2" imgW="5057143" imgH="581106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096" y="71440"/>
                        <a:ext cx="5740401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183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82951"/>
              </p:ext>
            </p:extLst>
          </p:nvPr>
        </p:nvGraphicFramePr>
        <p:xfrm>
          <a:off x="1835696" y="116632"/>
          <a:ext cx="5394326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2057143" imgH="2362530" progId="MSPhotoEd.3">
                  <p:embed/>
                </p:oleObj>
              </mc:Choice>
              <mc:Fallback>
                <p:oleObj name="Фотография Photo Editor" r:id="rId2" imgW="2057143" imgH="236253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6632"/>
                        <a:ext cx="5394326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-7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5995392" cy="58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/>
              <a:t>Кольца Ньютона в белом и красном цвете.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461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/>
              <a:t>Просветление оптики</a:t>
            </a:r>
          </a:p>
        </p:txBody>
      </p:sp>
      <p:pic>
        <p:nvPicPr>
          <p:cNvPr id="3" name="Picture 4" descr="image6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13112" cy="364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883053" y="3467411"/>
                <a:ext cx="1776064" cy="947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h</a:t>
                </a:r>
                <a:r>
                  <a:rPr lang="ru-RU" sz="3200" baseline="-25000" dirty="0" err="1"/>
                  <a:t>пл</a:t>
                </a:r>
                <a:r>
                  <a:rPr lang="ru-RU" sz="3200" baseline="-25000" dirty="0"/>
                  <a:t>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sym typeface="Symbol"/>
                          </a:rPr>
                          <m:t></m:t>
                        </m:r>
                      </m:num>
                      <m:den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3200" i="1">
                                <a:latin typeface="Cambria Math"/>
                              </a:rPr>
                              <m:t>пл</m:t>
                            </m:r>
                          </m:sub>
                        </m:sSub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53" y="3467411"/>
                <a:ext cx="1776064" cy="947311"/>
              </a:xfrm>
              <a:prstGeom prst="rect">
                <a:avLst/>
              </a:prstGeom>
              <a:blipFill rotWithShape="1">
                <a:blip r:embed="rId3"/>
                <a:stretch>
                  <a:fillRect l="-8591" b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825955" y="2060848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n</a:t>
            </a:r>
            <a:r>
              <a:rPr lang="ru-RU" sz="3200" baseline="-25000" dirty="0" err="1"/>
              <a:t>пл</a:t>
            </a:r>
            <a:r>
              <a:rPr lang="ru-RU" sz="3200" dirty="0"/>
              <a:t> </a:t>
            </a:r>
            <a:r>
              <a:rPr lang="ru-RU" sz="3200" dirty="0">
                <a:sym typeface="Symbol"/>
              </a:rPr>
              <a:t></a:t>
            </a:r>
            <a:r>
              <a:rPr lang="ru-RU" sz="3200" dirty="0"/>
              <a:t>   </a:t>
            </a:r>
            <a:r>
              <a:rPr lang="en-US" sz="3200" dirty="0"/>
              <a:t>n</a:t>
            </a:r>
            <a:r>
              <a:rPr lang="ru-RU" sz="3200" baseline="-25000" dirty="0" err="1"/>
              <a:t>ст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6844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953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0719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435600" y="476250"/>
            <a:ext cx="34575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 dirty="0"/>
              <a:t>Просветление оптики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dirty="0"/>
              <a:t>Интерференция в тонких пленках</a:t>
            </a:r>
          </a:p>
        </p:txBody>
      </p:sp>
      <p:pic>
        <p:nvPicPr>
          <p:cNvPr id="16387" name="Picture 4" descr="0_53bb_ff3cc87f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348880"/>
            <a:ext cx="4537075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5" descr="image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5290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497887" cy="58324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Принцип суперпозиции волн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(принцип независимости распространения световых пучков)</a:t>
            </a:r>
          </a:p>
          <a:p>
            <a:pPr eaLnBrk="1" hangingPunct="1">
              <a:buFontTx/>
              <a:buNone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если в данной точке пространства встречаются две или несколько волн, то они не влияют на распространение друг друга.</a:t>
            </a:r>
          </a:p>
          <a:p>
            <a:pPr eaLnBrk="1" hangingPunct="1">
              <a:buFontTx/>
              <a:buNone/>
            </a:pP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Пример: звуковые волны.</a:t>
            </a:r>
          </a:p>
          <a:p>
            <a:pPr eaLnBrk="1" hangingPunct="1">
              <a:buFontTx/>
              <a:buNone/>
            </a:pP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Интерференция в тонких плёнках</a:t>
            </a:r>
          </a:p>
        </p:txBody>
      </p:sp>
      <p:pic>
        <p:nvPicPr>
          <p:cNvPr id="12291" name="Picture 4" descr="6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>
            <a:fillRect/>
          </a:stretch>
        </p:blipFill>
        <p:spPr bwMode="auto">
          <a:xfrm>
            <a:off x="4495800" y="1295400"/>
            <a:ext cx="41148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1208860769_index2caln5j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8"/>
          <a:stretch>
            <a:fillRect/>
          </a:stretch>
        </p:blipFill>
        <p:spPr bwMode="auto">
          <a:xfrm>
            <a:off x="533400" y="1295400"/>
            <a:ext cx="36957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img_18190871_110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post-8497-11508788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_51cb_a3c7a91a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613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/>
            <a:r>
              <a:rPr lang="ru-RU" sz="3600" i="1" dirty="0">
                <a:solidFill>
                  <a:schemeClr val="tx1"/>
                </a:solidFill>
              </a:rPr>
              <a:t>Интерференция на мыльном пузыре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32460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906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>
            <a:fillRect/>
          </a:stretch>
        </p:blipFill>
        <p:spPr bwMode="auto">
          <a:xfrm>
            <a:off x="220456" y="1092457"/>
            <a:ext cx="37068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67944" y="1093093"/>
            <a:ext cx="49956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600" i="1" dirty="0"/>
              <a:t> </a:t>
            </a:r>
            <a:r>
              <a:rPr lang="en-US" sz="3600" i="1" dirty="0"/>
              <a:t>Интерференционная</a:t>
            </a:r>
            <a:endParaRPr lang="ru-RU" sz="3600" i="1" dirty="0"/>
          </a:p>
          <a:p>
            <a:r>
              <a:rPr lang="en-US" sz="3600" i="1" dirty="0"/>
              <a:t> </a:t>
            </a:r>
            <a:r>
              <a:rPr lang="en-US" sz="3600" i="1" dirty="0" err="1"/>
              <a:t>картина</a:t>
            </a:r>
            <a:r>
              <a:rPr lang="en-US" sz="3600" i="1" dirty="0"/>
              <a:t>, </a:t>
            </a:r>
          </a:p>
          <a:p>
            <a:r>
              <a:rPr lang="ru-RU" sz="3600" i="1" dirty="0"/>
              <a:t> </a:t>
            </a:r>
            <a:r>
              <a:rPr lang="en-US" sz="3600" i="1" dirty="0" err="1"/>
              <a:t>созданная</a:t>
            </a:r>
            <a:r>
              <a:rPr lang="en-US" sz="3600" i="1" dirty="0"/>
              <a:t> </a:t>
            </a:r>
            <a:r>
              <a:rPr lang="en-US" sz="3600" i="1" dirty="0" err="1"/>
              <a:t>тонким</a:t>
            </a:r>
            <a:r>
              <a:rPr lang="en-US" sz="3600" i="1" dirty="0"/>
              <a:t> </a:t>
            </a:r>
            <a:endParaRPr lang="ru-RU" sz="3600" i="1" dirty="0"/>
          </a:p>
          <a:p>
            <a:r>
              <a:rPr lang="ru-RU" sz="3600" i="1" dirty="0"/>
              <a:t> </a:t>
            </a:r>
            <a:r>
              <a:rPr lang="en-US" sz="3600" i="1" dirty="0" err="1"/>
              <a:t>слоем</a:t>
            </a:r>
            <a:r>
              <a:rPr lang="en-US" sz="3600" i="1" dirty="0"/>
              <a:t> </a:t>
            </a:r>
            <a:r>
              <a:rPr lang="en-US" sz="3600" i="1" dirty="0" err="1"/>
              <a:t>воздуха</a:t>
            </a:r>
            <a:r>
              <a:rPr lang="en-US" sz="3600" i="1" dirty="0"/>
              <a:t> </a:t>
            </a:r>
          </a:p>
          <a:p>
            <a:r>
              <a:rPr lang="ru-RU" sz="3600" i="1" dirty="0"/>
              <a:t> </a:t>
            </a:r>
            <a:r>
              <a:rPr lang="en-US" sz="3600" i="1" dirty="0" err="1"/>
              <a:t>между</a:t>
            </a:r>
            <a:r>
              <a:rPr lang="en-US" sz="3600" i="1" dirty="0"/>
              <a:t> </a:t>
            </a:r>
            <a:r>
              <a:rPr lang="en-US" sz="3600" i="1" dirty="0" err="1"/>
              <a:t>двумя</a:t>
            </a:r>
            <a:endParaRPr lang="ru-RU" sz="3600" i="1" dirty="0"/>
          </a:p>
          <a:p>
            <a:r>
              <a:rPr lang="en-US" sz="3600" i="1" dirty="0"/>
              <a:t> </a:t>
            </a:r>
            <a:r>
              <a:rPr lang="en-US" sz="3600" i="1" dirty="0" err="1"/>
              <a:t>стеклянными</a:t>
            </a:r>
            <a:endParaRPr lang="en-US" sz="3600" i="1" dirty="0"/>
          </a:p>
          <a:p>
            <a:r>
              <a:rPr lang="en-US" sz="3600" i="1" dirty="0"/>
              <a:t> </a:t>
            </a:r>
            <a:r>
              <a:rPr lang="en-US" sz="3600" i="1" dirty="0" err="1"/>
              <a:t>пластинками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26250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8736"/>
            <a:ext cx="8229600" cy="1143000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492896"/>
            <a:ext cx="5211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    </a:t>
            </a:r>
            <a:r>
              <a:rPr lang="ru-RU" sz="4000" i="1" dirty="0"/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26945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7621064" imgH="5714286" progId="MSPhotoEd.3">
                  <p:embed/>
                </p:oleObj>
              </mc:Choice>
              <mc:Fallback>
                <p:oleObj name="Фотография Photo Editor" r:id="rId2" imgW="7621064" imgH="57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точке встречи амплитуды волн       складываются с учетом знака</a:t>
            </a:r>
          </a:p>
        </p:txBody>
      </p:sp>
    </p:spTree>
    <p:extLst>
      <p:ext uri="{BB962C8B-B14F-4D97-AF65-F5344CB8AC3E}">
        <p14:creationId xmlns:p14="http://schemas.microsoft.com/office/powerpoint/2010/main" val="35783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764704"/>
            <a:ext cx="8229600" cy="5870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>
                <a:latin typeface="Times New Roman" pitchFamily="18" charset="0"/>
              </a:rPr>
              <a:t>Интерференция – </a:t>
            </a:r>
          </a:p>
          <a:p>
            <a:pPr eaLnBrk="1" hangingPunct="1">
              <a:buFontTx/>
              <a:buNone/>
            </a:pPr>
            <a:r>
              <a:rPr lang="ru-RU" sz="3600" b="1" dirty="0">
                <a:latin typeface="Times New Roman" pitchFamily="18" charset="0"/>
              </a:rPr>
              <a:t>   явление сложения волн, при котором образуется постоянное во времени и пространстве распределение амплитуд результирующих колебаний.</a:t>
            </a:r>
          </a:p>
          <a:p>
            <a:pPr eaLnBrk="1" hangingPunct="1">
              <a:buFontTx/>
              <a:buNone/>
            </a:pPr>
            <a:endParaRPr lang="ru-RU" i="1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384300"/>
          </a:xfrm>
        </p:spPr>
        <p:txBody>
          <a:bodyPr/>
          <a:lstStyle/>
          <a:p>
            <a:pPr algn="ctr"/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Интерференция </a:t>
            </a:r>
            <a:br>
              <a:rPr lang="ru-RU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механических волн</a:t>
            </a:r>
          </a:p>
        </p:txBody>
      </p:sp>
    </p:spTree>
    <p:extLst>
      <p:ext uri="{BB962C8B-B14F-4D97-AF65-F5344CB8AC3E}">
        <p14:creationId xmlns:p14="http://schemas.microsoft.com/office/powerpoint/2010/main" val="428857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1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8132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Рисунок в учебнике</a:t>
            </a:r>
          </a:p>
        </p:txBody>
      </p:sp>
    </p:spTree>
    <p:extLst>
      <p:ext uri="{BB962C8B-B14F-4D97-AF65-F5344CB8AC3E}">
        <p14:creationId xmlns:p14="http://schemas.microsoft.com/office/powerpoint/2010/main" val="231406693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815</TotalTime>
  <Words>1066</Words>
  <Application>Microsoft Office PowerPoint</Application>
  <PresentationFormat>Экран (4:3)</PresentationFormat>
  <Paragraphs>131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Arial</vt:lpstr>
      <vt:lpstr>Calibri</vt:lpstr>
      <vt:lpstr>Cambria Math</vt:lpstr>
      <vt:lpstr>Georgia</vt:lpstr>
      <vt:lpstr>Symbol</vt:lpstr>
      <vt:lpstr>Tahoma</vt:lpstr>
      <vt:lpstr>Times New Roman</vt:lpstr>
      <vt:lpstr>Trebuchet MS</vt:lpstr>
      <vt:lpstr>Wingdings</vt:lpstr>
      <vt:lpstr>Оформление по умолчанию</vt:lpstr>
      <vt:lpstr>Воздушный поток</vt:lpstr>
      <vt:lpstr>Океан</vt:lpstr>
      <vt:lpstr>Фотография Photo Editor</vt:lpstr>
      <vt:lpstr>Формула</vt:lpstr>
      <vt:lpstr>Презентация PowerPoint</vt:lpstr>
      <vt:lpstr>Явление интерференции   1) является характерным признаком волновых процессов любой природы;  2) наблюдается при наложении волн друг на друга.   При сложении волн действует принцип суперпозиции.</vt:lpstr>
      <vt:lpstr>                 Принцип суперпозиции –         принцип независимого действия.  Пример: принцип суперпозиции сил. Если на тело действуют две силы, то они действуют независимо друг от друга, то есть действие одной силы не влияет на результат действия другой.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Интерференция  механических волн</vt:lpstr>
      <vt:lpstr>Презентация PowerPoint</vt:lpstr>
      <vt:lpstr>Презентация PowerPoint</vt:lpstr>
      <vt:lpstr>Условия образования максимума и минимума интерференционной картины.</vt:lpstr>
      <vt:lpstr>Презентация PowerPoint</vt:lpstr>
      <vt:lpstr>Презентация PowerPoint</vt:lpstr>
      <vt:lpstr>Презентация PowerPoint</vt:lpstr>
      <vt:lpstr>Условия наблюдения интерференции.  Чтобы получить устойчивую интерференционную картину  (т.е. чтобы наблюдать интерференцию), волны (источники волн) должны быть когерентными. </vt:lpstr>
      <vt:lpstr>Презентация PowerPoint</vt:lpstr>
      <vt:lpstr>Интерференция света</vt:lpstr>
      <vt:lpstr>Вопрос.  «Нас окружает множество источников света. Почему не наблюдаем интерференцию света, т.е. интерференционную картину при наложении световых волн?»</vt:lpstr>
      <vt:lpstr>Ответ.  Не выполняется условие наблюдения интерференции. Световые волны, идущие от разных источников света не является когерентными.  </vt:lpstr>
      <vt:lpstr>Объяснение.  Свет излучают атомы при переходе электронов с одного уровня на другой. Атомы излучают независимо друг от друга. Атом излучает в течение 10-8 – 10-9 с. За это время волна успевает распространиться на расстояние 3м (0,3 м). Такие цуги волн следуют друг за другом и их начальные фазы меняются произвольно, то есть цуги некогерентные.  Частоту легко можно сделать одинаковой. (Как?) Разность фаз сделать постоянной сложно. </vt:lpstr>
      <vt:lpstr>Наблюдение интерференции</vt:lpstr>
      <vt:lpstr>Презентация PowerPoint</vt:lpstr>
      <vt:lpstr>Схема опыта Юнга</vt:lpstr>
      <vt:lpstr>Презентация PowerPoint</vt:lpstr>
      <vt:lpstr>2.Бипризма Френеля.</vt:lpstr>
      <vt:lpstr>Расчет интерференционной картины на экране в опыте Юнга.</vt:lpstr>
      <vt:lpstr>Презентация PowerPoint</vt:lpstr>
      <vt:lpstr>Анализ формулы</vt:lpstr>
      <vt:lpstr>Презентация PowerPoint</vt:lpstr>
      <vt:lpstr>Интерференция в тонких пленках</vt:lpstr>
      <vt:lpstr>Презентация PowerPoint</vt:lpstr>
      <vt:lpstr>Кольца Ньютона</vt:lpstr>
      <vt:lpstr>Презентация PowerPoint</vt:lpstr>
      <vt:lpstr>Презентация PowerPoint</vt:lpstr>
      <vt:lpstr>Презентация PowerPoint</vt:lpstr>
      <vt:lpstr>Кольца Ньютона в белом и красном цвете.</vt:lpstr>
      <vt:lpstr>Просветление оптики</vt:lpstr>
      <vt:lpstr>Презентация PowerPoint</vt:lpstr>
      <vt:lpstr>Интерференция в тонких пленках</vt:lpstr>
      <vt:lpstr>Интерференция в тонких плёнках</vt:lpstr>
      <vt:lpstr>Интерференция на мыльном пузыре</vt:lpstr>
      <vt:lpstr>Презентация PowerPoint</vt:lpstr>
      <vt:lpstr>  </vt:lpstr>
    </vt:vector>
  </TitlesOfParts>
  <Company>Reanimator 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Явление интерференции</dc:title>
  <dc:creator>User</dc:creator>
  <cp:lastModifiedBy>Смирнова Марина Анатольевна</cp:lastModifiedBy>
  <cp:revision>51</cp:revision>
  <cp:lastPrinted>1601-01-01T00:00:00Z</cp:lastPrinted>
  <dcterms:created xsi:type="dcterms:W3CDTF">2010-02-06T19:11:56Z</dcterms:created>
  <dcterms:modified xsi:type="dcterms:W3CDTF">2024-10-14T12:59:23Z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