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0516-2F91-4CB3-B6F1-BF35C8E8D31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D68D-3E9D-4ABE-ADD0-D4F7910D3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990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0516-2F91-4CB3-B6F1-BF35C8E8D31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D68D-3E9D-4ABE-ADD0-D4F7910D3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7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0516-2F91-4CB3-B6F1-BF35C8E8D31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D68D-3E9D-4ABE-ADD0-D4F7910D3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06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0516-2F91-4CB3-B6F1-BF35C8E8D31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D68D-3E9D-4ABE-ADD0-D4F7910D3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15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0516-2F91-4CB3-B6F1-BF35C8E8D31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D68D-3E9D-4ABE-ADD0-D4F7910D3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35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0516-2F91-4CB3-B6F1-BF35C8E8D31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D68D-3E9D-4ABE-ADD0-D4F7910D3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63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0516-2F91-4CB3-B6F1-BF35C8E8D31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D68D-3E9D-4ABE-ADD0-D4F7910D3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4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0516-2F91-4CB3-B6F1-BF35C8E8D31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D68D-3E9D-4ABE-ADD0-D4F7910D3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14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0516-2F91-4CB3-B6F1-BF35C8E8D31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D68D-3E9D-4ABE-ADD0-D4F7910D3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48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0516-2F91-4CB3-B6F1-BF35C8E8D31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D68D-3E9D-4ABE-ADD0-D4F7910D3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17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0516-2F91-4CB3-B6F1-BF35C8E8D31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D68D-3E9D-4ABE-ADD0-D4F7910D3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77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B0516-2F91-4CB3-B6F1-BF35C8E8D31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0D68D-3E9D-4ABE-ADD0-D4F7910D3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1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I. </a:t>
            </a:r>
            <a:r>
              <a:rPr lang="en-US" b="1" dirty="0" err="1" smtClean="0">
                <a:solidFill>
                  <a:srgbClr val="FF0000"/>
                </a:solidFill>
              </a:rPr>
              <a:t>Станция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ru-RU" dirty="0" smtClean="0">
                <a:solidFill>
                  <a:srgbClr val="FF0000"/>
                </a:solidFill>
              </a:rPr>
              <a:t>  </a:t>
            </a:r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b="1" dirty="0">
                <a:solidFill>
                  <a:srgbClr val="FF0000"/>
                </a:solidFill>
              </a:rPr>
              <a:t>Сообразительная»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15616" y="1600201"/>
            <a:ext cx="6912768" cy="42050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500" b="1" dirty="0" smtClean="0">
                <a:solidFill>
                  <a:srgbClr val="0070C0"/>
                </a:solidFill>
              </a:rPr>
              <a:t>Задание №1. Омонимы-загадки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Из недр земли я влагу жизни извлекаю,</a:t>
            </a:r>
          </a:p>
          <a:p>
            <a:pPr marL="0" indent="0">
              <a:buNone/>
            </a:pPr>
            <a:r>
              <a:rPr lang="ru-RU" dirty="0" smtClean="0"/>
              <a:t>Я ваши вещи сохраняю,</a:t>
            </a:r>
          </a:p>
          <a:p>
            <a:pPr marL="0" indent="0">
              <a:buNone/>
            </a:pPr>
            <a:r>
              <a:rPr lang="ru-RU" dirty="0" smtClean="0"/>
              <a:t>Я привожу часы в движенье,</a:t>
            </a:r>
          </a:p>
          <a:p>
            <a:pPr marL="0" indent="0">
              <a:buNone/>
            </a:pPr>
            <a:r>
              <a:rPr lang="ru-RU" dirty="0" smtClean="0"/>
              <a:t>Законы музыки пишу,</a:t>
            </a:r>
          </a:p>
          <a:p>
            <a:pPr marL="0" indent="0">
              <a:buNone/>
            </a:pPr>
            <a:r>
              <a:rPr lang="ru-RU" dirty="0" smtClean="0"/>
              <a:t>И ничего в вознагражденье </a:t>
            </a:r>
          </a:p>
          <a:p>
            <a:pPr marL="0" indent="0">
              <a:buNone/>
            </a:pPr>
            <a:r>
              <a:rPr lang="ru-RU" dirty="0" smtClean="0"/>
              <a:t>От человека не прошу.</a:t>
            </a:r>
          </a:p>
          <a:p>
            <a:pPr marL="0" indent="0">
              <a:buNone/>
            </a:pPr>
            <a:r>
              <a:rPr lang="ru-RU" dirty="0" smtClean="0"/>
              <a:t>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41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Лист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0" name="Picture 2" descr="https://avatars.mds.yandex.net/i?id=5a0934d1592de5bdd873a7351f9afba6b0770b9f-1237109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12776"/>
            <a:ext cx="3600400" cy="30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/>
          <a:stretch/>
        </p:blipFill>
        <p:spPr bwMode="auto">
          <a:xfrm>
            <a:off x="4716016" y="2420888"/>
            <a:ext cx="3773669" cy="382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2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Задание №2.   Омографы-загадки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412776"/>
            <a:ext cx="79208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Омографы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– слова, имеющие одинаковое написание, но разное произношение и значение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Они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различаются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ударением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200" b="1" dirty="0"/>
              <a:t> </a:t>
            </a:r>
          </a:p>
          <a:p>
            <a:r>
              <a:rPr lang="ru-RU" sz="3200" b="1" dirty="0"/>
              <a:t>Я травянистое растение</a:t>
            </a:r>
          </a:p>
          <a:p>
            <a:r>
              <a:rPr lang="ru-RU" sz="3200" b="1" dirty="0"/>
              <a:t>С цветком сиреневого цвета,</a:t>
            </a:r>
          </a:p>
          <a:p>
            <a:r>
              <a:rPr lang="ru-RU" sz="3200" b="1" dirty="0"/>
              <a:t>Но переставьте ударение,</a:t>
            </a:r>
          </a:p>
          <a:p>
            <a:r>
              <a:rPr lang="ru-RU" sz="3200" b="1" dirty="0"/>
              <a:t>И превращаюсь я в конфету.</a:t>
            </a:r>
          </a:p>
        </p:txBody>
      </p:sp>
    </p:spTree>
    <p:extLst>
      <p:ext uri="{BB962C8B-B14F-4D97-AF65-F5344CB8AC3E}">
        <p14:creationId xmlns:p14="http://schemas.microsoft.com/office/powerpoint/2010/main" val="6946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7030A0"/>
                </a:solidFill>
              </a:rPr>
              <a:t>рис  - </a:t>
            </a:r>
            <a:r>
              <a:rPr lang="ru-RU" b="1" dirty="0" err="1" smtClean="0">
                <a:solidFill>
                  <a:srgbClr val="7030A0"/>
                </a:solidFill>
              </a:rPr>
              <a:t>ир</a:t>
            </a:r>
            <a:r>
              <a:rPr lang="ru-RU" b="1" dirty="0" err="1" smtClean="0">
                <a:solidFill>
                  <a:srgbClr val="FF0000"/>
                </a:solidFill>
              </a:rPr>
              <a:t>И</a:t>
            </a:r>
            <a:r>
              <a:rPr lang="ru-RU" b="1" dirty="0" err="1" smtClean="0">
                <a:solidFill>
                  <a:srgbClr val="7030A0"/>
                </a:solidFill>
              </a:rPr>
              <a:t>с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2696819" cy="402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10846" r="4077" b="11186"/>
          <a:stretch/>
        </p:blipFill>
        <p:spPr bwMode="auto">
          <a:xfrm>
            <a:off x="4218317" y="1889185"/>
            <a:ext cx="4063042" cy="342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33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00B050"/>
                </a:solidFill>
              </a:rPr>
              <a:t>Омографы-загадки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828836"/>
            <a:ext cx="80648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MS Mincho"/>
              </a:rPr>
              <a:t>Я сборник карт. От ударения</a:t>
            </a:r>
          </a:p>
          <a:p>
            <a:pPr marL="38100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MS Mincho"/>
              </a:rPr>
              <a:t>Зависят два моих значения:</a:t>
            </a:r>
          </a:p>
          <a:p>
            <a:pPr marL="38100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MS Mincho"/>
              </a:rPr>
              <a:t>Захочешь – превращусь в название</a:t>
            </a:r>
          </a:p>
          <a:p>
            <a:pPr marL="38100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MS Mincho"/>
              </a:rPr>
              <a:t>Блестящей, шелковистой ткани я </a:t>
            </a:r>
            <a:endParaRPr lang="ru-RU" sz="3200" b="1" dirty="0">
              <a:effectLst/>
              <a:latin typeface="Times New Roman"/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176553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тлас// </a:t>
            </a:r>
            <a:r>
              <a:rPr lang="ru-RU" b="1" dirty="0" err="1" smtClean="0">
                <a:solidFill>
                  <a:srgbClr val="0070C0"/>
                </a:solidFill>
              </a:rPr>
              <a:t>атл</a:t>
            </a:r>
            <a:r>
              <a:rPr lang="ru-RU" b="1" dirty="0" err="1" smtClean="0">
                <a:solidFill>
                  <a:srgbClr val="FF0000"/>
                </a:solidFill>
              </a:rPr>
              <a:t>А</a:t>
            </a:r>
            <a:r>
              <a:rPr lang="ru-RU" b="1" dirty="0" err="1" smtClean="0">
                <a:solidFill>
                  <a:srgbClr val="0070C0"/>
                </a:solidFill>
              </a:rPr>
              <a:t>с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4999"/>
            <a:ext cx="3096344" cy="40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20" y="2108853"/>
            <a:ext cx="4896544" cy="32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3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00B050"/>
                </a:solidFill>
              </a:rPr>
              <a:t>Омографы-загадки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132856"/>
            <a:ext cx="6534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Ставь на первом ударенье –</a:t>
            </a:r>
          </a:p>
          <a:p>
            <a:r>
              <a:rPr lang="ru-RU" sz="3200" b="1" dirty="0" smtClean="0"/>
              <a:t>Будет зданье, без сомненья:</a:t>
            </a:r>
          </a:p>
          <a:p>
            <a:r>
              <a:rPr lang="ru-RU" sz="3200" b="1" dirty="0" smtClean="0"/>
              <a:t>А поставь ты на втором –</a:t>
            </a:r>
          </a:p>
          <a:p>
            <a:r>
              <a:rPr lang="ru-RU" sz="3200" b="1" dirty="0" smtClean="0"/>
              <a:t>Сохранит оно твой дом.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727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70C0"/>
                </a:solidFill>
              </a:rPr>
              <a:t>з</a:t>
            </a:r>
            <a:r>
              <a:rPr lang="ru-RU" b="1" dirty="0" err="1" smtClean="0">
                <a:solidFill>
                  <a:srgbClr val="FF0000"/>
                </a:solidFill>
              </a:rPr>
              <a:t>А</a:t>
            </a:r>
            <a:r>
              <a:rPr lang="ru-RU" b="1" dirty="0" err="1" smtClean="0">
                <a:solidFill>
                  <a:srgbClr val="0070C0"/>
                </a:solidFill>
              </a:rPr>
              <a:t>мок</a:t>
            </a:r>
            <a:r>
              <a:rPr lang="ru-RU" b="1" dirty="0" smtClean="0">
                <a:solidFill>
                  <a:srgbClr val="0070C0"/>
                </a:solidFill>
              </a:rPr>
              <a:t>  - </a:t>
            </a:r>
            <a:r>
              <a:rPr lang="ru-RU" b="1" dirty="0" err="1" smtClean="0">
                <a:solidFill>
                  <a:srgbClr val="0070C0"/>
                </a:solidFill>
              </a:rPr>
              <a:t>зам</a:t>
            </a:r>
            <a:r>
              <a:rPr lang="ru-RU" b="1" dirty="0" err="1" smtClean="0">
                <a:solidFill>
                  <a:srgbClr val="FF0000"/>
                </a:solidFill>
              </a:rPr>
              <a:t>О</a:t>
            </a:r>
            <a:r>
              <a:rPr lang="ru-RU" b="1" dirty="0" err="1" smtClean="0">
                <a:solidFill>
                  <a:srgbClr val="0070C0"/>
                </a:solidFill>
              </a:rPr>
              <a:t>к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265048" cy="394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" r="3303" b="10980"/>
          <a:stretch/>
        </p:blipFill>
        <p:spPr bwMode="auto">
          <a:xfrm>
            <a:off x="5177734" y="2053087"/>
            <a:ext cx="3612583" cy="310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7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00B050"/>
                </a:solidFill>
              </a:rPr>
              <a:t>Омографы-загадки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12776"/>
            <a:ext cx="67687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Мы  - для пильщиков подставка,</a:t>
            </a:r>
          </a:p>
          <a:p>
            <a:r>
              <a:rPr lang="ru-RU" sz="3200" b="1" dirty="0"/>
              <a:t>Мы – для кучера сиденье.</a:t>
            </a:r>
          </a:p>
          <a:p>
            <a:r>
              <a:rPr lang="ru-RU" sz="3200" b="1" dirty="0"/>
              <a:t>Но попробуй-ка поставь-ка</a:t>
            </a:r>
          </a:p>
          <a:p>
            <a:r>
              <a:rPr lang="ru-RU" sz="3200" b="1" dirty="0"/>
              <a:t>Нам другое ударенье-</a:t>
            </a:r>
          </a:p>
          <a:p>
            <a:r>
              <a:rPr lang="ru-RU" sz="3200" b="1" dirty="0"/>
              <a:t>Осторожней будешь с нами:</a:t>
            </a:r>
          </a:p>
          <a:p>
            <a:r>
              <a:rPr lang="ru-RU" sz="3200" b="1" dirty="0"/>
              <a:t>Забодаем мы рогами.</a:t>
            </a:r>
          </a:p>
        </p:txBody>
      </p:sp>
    </p:spTree>
    <p:extLst>
      <p:ext uri="{BB962C8B-B14F-4D97-AF65-F5344CB8AC3E}">
        <p14:creationId xmlns:p14="http://schemas.microsoft.com/office/powerpoint/2010/main" val="331152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  <a:t>к</a:t>
            </a:r>
            <a:r>
              <a:rPr lang="ru-RU" b="1" dirty="0" err="1" smtClean="0">
                <a:solidFill>
                  <a:srgbClr val="FF0000"/>
                </a:solidFill>
                <a:effectLst/>
                <a:latin typeface="Times New Roman"/>
                <a:ea typeface="MS Mincho"/>
              </a:rPr>
              <a:t>О</a:t>
            </a:r>
            <a:r>
              <a:rPr lang="ru-RU" b="1" dirty="0" err="1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  <a:t>злы</a:t>
            </a:r>
            <a:r>
              <a:rPr lang="ru-RU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  <a:t> –</a:t>
            </a:r>
            <a:r>
              <a:rPr lang="ru-RU" b="1" dirty="0" err="1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  <a:t>козл</a:t>
            </a:r>
            <a:r>
              <a:rPr lang="ru-RU" b="1" dirty="0" err="1" smtClean="0">
                <a:solidFill>
                  <a:srgbClr val="FF0000"/>
                </a:solidFill>
                <a:effectLst/>
                <a:latin typeface="Times New Roman"/>
                <a:ea typeface="MS Mincho"/>
              </a:rPr>
              <a:t>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 r="8610" b="5719"/>
          <a:stretch/>
        </p:blipFill>
        <p:spPr bwMode="auto">
          <a:xfrm>
            <a:off x="4697497" y="2924944"/>
            <a:ext cx="4335100" cy="372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8246"/>
            <a:ext cx="564307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33056"/>
            <a:ext cx="2589286" cy="258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88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0748"/>
            <a:ext cx="8229600" cy="1143000"/>
          </a:xfrm>
        </p:spPr>
        <p:txBody>
          <a:bodyPr>
            <a:normAutofit fontScale="90000"/>
          </a:bodyPr>
          <a:lstStyle/>
          <a:p>
            <a:pPr marL="38100">
              <a:spcAft>
                <a:spcPts val="0"/>
              </a:spcAft>
            </a:pPr>
            <a:r>
              <a:rPr lang="ru-RU" sz="3600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</a:br>
            <a:r>
              <a:rPr lang="ru-RU" sz="3600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  <a:t>Задание №3. </a:t>
            </a:r>
            <a:br>
              <a:rPr lang="ru-RU" sz="3600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</a:br>
            <a:r>
              <a:rPr lang="ru-RU" sz="3600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  <a:t> Кроссворд «Омофоны»</a:t>
            </a:r>
            <a:r>
              <a:rPr lang="ru-RU" sz="3600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  <a:t/>
            </a:r>
            <a:br>
              <a:rPr lang="ru-RU" sz="3600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</a:b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340768"/>
            <a:ext cx="79208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Омофоны</a:t>
            </a:r>
            <a:r>
              <a:rPr lang="ru-RU" sz="3200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– это слова, которые одинаково звучат, но пишутся по-разному и имеют разное значение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9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333375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Ключ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3752850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andreevstroy.ru/wa-data/public/shop/products/21/29/2921/images/2255/2255.97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1" b="18761"/>
          <a:stretch/>
        </p:blipFill>
        <p:spPr bwMode="auto">
          <a:xfrm>
            <a:off x="899592" y="2165230"/>
            <a:ext cx="3414192" cy="216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20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57018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  <a:t>Задание №4. </a:t>
            </a:r>
            <a:br>
              <a:rPr lang="ru-RU" sz="3600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</a:br>
            <a:r>
              <a:rPr lang="ru-RU" sz="3600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  <a:t>Какое слово написано? </a:t>
            </a:r>
            <a:br>
              <a:rPr lang="ru-RU" sz="3600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</a:br>
            <a:r>
              <a:rPr lang="ru-RU" sz="2700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  <a:t>Подберите 2-3 синонима 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3356992"/>
            <a:ext cx="3096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РЫТСБЫЙ  </a:t>
            </a:r>
          </a:p>
          <a:p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КИНЧЕУ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3755" r="22837"/>
          <a:stretch/>
        </p:blipFill>
        <p:spPr bwMode="auto">
          <a:xfrm>
            <a:off x="3995936" y="2321249"/>
            <a:ext cx="2304256" cy="33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58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Варианты ответов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060848"/>
            <a:ext cx="8280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/>
                <a:ea typeface="MS Mincho"/>
              </a:rPr>
              <a:t>РЫТСБЫЙ </a:t>
            </a:r>
            <a:r>
              <a:rPr lang="ru-RU" sz="3200" b="1" dirty="0" smtClean="0">
                <a:effectLst/>
                <a:latin typeface="Times New Roman"/>
                <a:ea typeface="MS Mincho"/>
              </a:rPr>
              <a:t> (быстрый - скорый, молниеносный, юркий)</a:t>
            </a:r>
          </a:p>
          <a:p>
            <a:pPr marL="38100">
              <a:spcAft>
                <a:spcPts val="0"/>
              </a:spcAft>
            </a:pPr>
            <a:endParaRPr lang="ru-RU" sz="3200" b="1" dirty="0">
              <a:latin typeface="Times New Roman"/>
              <a:ea typeface="MS Mincho"/>
            </a:endParaRPr>
          </a:p>
          <a:p>
            <a:pPr marL="38100">
              <a:spcAft>
                <a:spcPts val="0"/>
              </a:spcAft>
            </a:pPr>
            <a:endParaRPr lang="ru-RU" sz="3200" b="1" dirty="0" smtClean="0">
              <a:effectLst/>
              <a:latin typeface="Times New Roman"/>
              <a:ea typeface="MS Mincho"/>
            </a:endParaRPr>
          </a:p>
          <a:p>
            <a:pPr marL="38100">
              <a:spcAft>
                <a:spcPts val="0"/>
              </a:spcAft>
            </a:pPr>
            <a:endParaRPr lang="ru-RU" sz="3200" b="1" dirty="0" smtClean="0">
              <a:effectLst/>
              <a:latin typeface="Times New Roman"/>
              <a:ea typeface="MS Mincho"/>
            </a:endParaRPr>
          </a:p>
          <a:p>
            <a:pPr marL="38100"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/>
                <a:ea typeface="MS Mincho"/>
              </a:rPr>
              <a:t>КИНЧЕУ</a:t>
            </a:r>
            <a:r>
              <a:rPr lang="ru-RU" sz="3200" b="1" dirty="0" smtClean="0">
                <a:effectLst/>
                <a:latin typeface="Times New Roman"/>
                <a:ea typeface="MS Mincho"/>
              </a:rPr>
              <a:t>     (ученик – школьник, учащийся)</a:t>
            </a:r>
            <a:endParaRPr lang="ru-RU" sz="3200" b="1" dirty="0">
              <a:effectLst/>
              <a:latin typeface="Times New Roman"/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370085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363272" cy="136815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  <a:t>Задание №5</a:t>
            </a:r>
            <a:r>
              <a:rPr lang="ru-RU" sz="3600" b="1" dirty="0" smtClean="0">
                <a:solidFill>
                  <a:srgbClr val="0070C0"/>
                </a:solidFill>
                <a:latin typeface="Times New Roman"/>
                <a:ea typeface="MS Mincho"/>
              </a:rPr>
              <a:t>. Облако слов</a:t>
            </a:r>
            <a:r>
              <a:rPr lang="ru-RU" sz="3600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effectLst/>
                <a:latin typeface="Times New Roman"/>
                <a:ea typeface="MS Mincho"/>
              </a:rPr>
            </a:br>
            <a:r>
              <a:rPr lang="ru-RU" sz="3100" b="1" dirty="0" smtClean="0">
                <a:solidFill>
                  <a:srgbClr val="0070C0"/>
                </a:solidFill>
                <a:effectLst/>
                <a:ea typeface="MS Mincho"/>
              </a:rPr>
              <a:t>Каждому облачку своё </a:t>
            </a:r>
            <a:r>
              <a:rPr lang="ru-RU" sz="3100" b="1" dirty="0" smtClean="0">
                <a:solidFill>
                  <a:srgbClr val="0070C0"/>
                </a:solidFill>
              </a:rPr>
              <a:t>слово-синоним</a:t>
            </a:r>
            <a:br>
              <a:rPr lang="ru-RU" sz="3100" b="1" dirty="0" smtClean="0">
                <a:solidFill>
                  <a:srgbClr val="0070C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772816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>
              <a:spcAft>
                <a:spcPts val="0"/>
              </a:spcAft>
            </a:pPr>
            <a:r>
              <a:rPr lang="ru-RU" sz="3600" b="1" dirty="0" smtClean="0">
                <a:effectLst/>
                <a:latin typeface="+mj-lt"/>
                <a:ea typeface="MS Mincho"/>
                <a:cs typeface="Times New Roman" panose="02020603050405020304" pitchFamily="18" charset="0"/>
              </a:rPr>
              <a:t> </a:t>
            </a:r>
          </a:p>
          <a:p>
            <a:pPr marL="38100">
              <a:spcAft>
                <a:spcPts val="0"/>
              </a:spcAft>
            </a:pPr>
            <a:endParaRPr lang="ru-RU" sz="6000" b="1" dirty="0">
              <a:latin typeface="+mj-lt"/>
              <a:ea typeface="MS Mincho"/>
              <a:cs typeface="Times New Roman" panose="02020603050405020304" pitchFamily="18" charset="0"/>
            </a:endParaRPr>
          </a:p>
          <a:p>
            <a:pPr marL="38100">
              <a:spcAft>
                <a:spcPts val="0"/>
              </a:spcAft>
            </a:pPr>
            <a:endParaRPr lang="ru-RU" sz="3600" b="1" dirty="0" smtClean="0">
              <a:effectLst/>
              <a:latin typeface="+mj-lt"/>
              <a:ea typeface="MS Mincho"/>
              <a:cs typeface="Times New Roman" panose="02020603050405020304" pitchFamily="18" charset="0"/>
            </a:endParaRPr>
          </a:p>
          <a:p>
            <a:pPr marL="38100">
              <a:spcAft>
                <a:spcPts val="0"/>
              </a:spcAft>
            </a:pPr>
            <a:r>
              <a:rPr lang="ru-RU" sz="3600" b="1" dirty="0" smtClean="0">
                <a:effectLst/>
                <a:latin typeface="+mj-lt"/>
                <a:ea typeface="MS Mincho"/>
                <a:cs typeface="Times New Roman" panose="02020603050405020304" pitchFamily="18" charset="0"/>
              </a:rPr>
              <a:t> </a:t>
            </a:r>
            <a:endParaRPr lang="ru-RU" sz="3600" b="1" dirty="0">
              <a:latin typeface="+mj-lt"/>
              <a:ea typeface="MS Mincho"/>
              <a:cs typeface="Times New Roman" panose="02020603050405020304" pitchFamily="18" charset="0"/>
            </a:endParaRPr>
          </a:p>
          <a:p>
            <a:pPr marL="38100">
              <a:spcAft>
                <a:spcPts val="0"/>
              </a:spcAft>
            </a:pPr>
            <a:endParaRPr lang="ru-RU" sz="3600" b="1" dirty="0" smtClean="0">
              <a:effectLst/>
              <a:latin typeface="+mj-lt"/>
              <a:ea typeface="MS Mincho"/>
              <a:cs typeface="Times New Roman" panose="02020603050405020304" pitchFamily="18" charset="0"/>
            </a:endParaRPr>
          </a:p>
          <a:p>
            <a:pPr marL="38100">
              <a:spcAft>
                <a:spcPts val="0"/>
              </a:spcAft>
            </a:pPr>
            <a:endParaRPr lang="ru-RU" sz="3600" b="1" dirty="0">
              <a:latin typeface="+mj-lt"/>
              <a:ea typeface="MS Mincho"/>
              <a:cs typeface="Times New Roman" panose="02020603050405020304" pitchFamily="18" charset="0"/>
            </a:endParaRPr>
          </a:p>
          <a:p>
            <a:pPr marL="38100">
              <a:spcAft>
                <a:spcPts val="0"/>
              </a:spcAft>
            </a:pPr>
            <a:endParaRPr lang="ru-RU" sz="3600" b="1" dirty="0" smtClean="0">
              <a:effectLst/>
              <a:latin typeface="+mj-lt"/>
              <a:ea typeface="MS Mincho"/>
              <a:cs typeface="Times New Roman" panose="02020603050405020304" pitchFamily="18" charset="0"/>
            </a:endParaRPr>
          </a:p>
          <a:p>
            <a:pPr marL="38100">
              <a:spcAft>
                <a:spcPts val="0"/>
              </a:spcAft>
            </a:pPr>
            <a:endParaRPr lang="ru-RU" sz="3600" b="1" dirty="0" smtClean="0">
              <a:effectLst/>
              <a:latin typeface="+mj-lt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0" t="14873" r="14389" b="24054"/>
          <a:stretch/>
        </p:blipFill>
        <p:spPr bwMode="auto">
          <a:xfrm>
            <a:off x="323528" y="4485433"/>
            <a:ext cx="4516007" cy="224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9" t="16042" r="13769" b="22335"/>
          <a:stretch/>
        </p:blipFill>
        <p:spPr bwMode="auto">
          <a:xfrm>
            <a:off x="6084168" y="1329847"/>
            <a:ext cx="2875226" cy="181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0" t="16377" r="14594" b="23186"/>
          <a:stretch/>
        </p:blipFill>
        <p:spPr bwMode="auto">
          <a:xfrm>
            <a:off x="6547691" y="5092249"/>
            <a:ext cx="1759819" cy="112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 t="17442" r="13619" b="23195"/>
          <a:stretch/>
        </p:blipFill>
        <p:spPr bwMode="auto">
          <a:xfrm>
            <a:off x="236737" y="1668204"/>
            <a:ext cx="3903216" cy="183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17273" r="15917" b="21483"/>
          <a:stretch/>
        </p:blipFill>
        <p:spPr bwMode="auto">
          <a:xfrm>
            <a:off x="4067944" y="3492898"/>
            <a:ext cx="2459410" cy="145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73808" y="2113967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ОГРОМНЫЙ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4092518"/>
            <a:ext cx="1656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</a:t>
            </a:r>
            <a:r>
              <a:rPr lang="ru-RU" sz="2000" b="1" dirty="0" smtClean="0"/>
              <a:t>БОЛЬШОЙ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96374" y="5608681"/>
            <a:ext cx="1603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ГИГАНТСКИЙ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2494929"/>
            <a:ext cx="2088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КОЛОССАЛЬНЫЙ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94588" y="5500357"/>
            <a:ext cx="2436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ГРОМАДНЫЙ</a:t>
            </a:r>
          </a:p>
        </p:txBody>
      </p:sp>
    </p:spTree>
    <p:extLst>
      <p:ext uri="{BB962C8B-B14F-4D97-AF65-F5344CB8AC3E}">
        <p14:creationId xmlns:p14="http://schemas.microsoft.com/office/powerpoint/2010/main" val="10719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105835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Большой </a:t>
            </a:r>
            <a:r>
              <a:rPr lang="ru-RU" sz="3200" b="1" dirty="0"/>
              <a:t>- огромный - громадный </a:t>
            </a:r>
            <a:r>
              <a:rPr lang="ru-RU" sz="3200" b="1" dirty="0" smtClean="0"/>
              <a:t>– гигантский, колоссальный.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0720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000" b="1" dirty="0" smtClean="0">
                <a:solidFill>
                  <a:srgbClr val="0070C0"/>
                </a:solidFill>
                <a:ea typeface="+mn-ea"/>
                <a:cs typeface="+mn-cs"/>
              </a:rPr>
              <a:t/>
            </a:r>
            <a:br>
              <a:rPr lang="ru-RU" sz="3000" b="1" dirty="0" smtClean="0">
                <a:solidFill>
                  <a:srgbClr val="0070C0"/>
                </a:solidFill>
                <a:ea typeface="+mn-ea"/>
                <a:cs typeface="+mn-cs"/>
              </a:rPr>
            </a:br>
            <a:r>
              <a:rPr lang="ru-RU" sz="3000" b="1" dirty="0" smtClean="0">
                <a:solidFill>
                  <a:srgbClr val="0070C0"/>
                </a:solidFill>
                <a:ea typeface="+mn-ea"/>
                <a:cs typeface="+mn-cs"/>
              </a:rPr>
              <a:t>Омонимы-загадки</a:t>
            </a:r>
            <a:r>
              <a:rPr lang="ru-RU" sz="3000" b="1" dirty="0">
                <a:solidFill>
                  <a:srgbClr val="0070C0"/>
                </a:solidFill>
                <a:ea typeface="+mn-ea"/>
                <a:cs typeface="+mn-cs"/>
              </a:rPr>
              <a:t/>
            </a:r>
            <a:br>
              <a:rPr lang="ru-RU" sz="3000" b="1" dirty="0">
                <a:solidFill>
                  <a:srgbClr val="0070C0"/>
                </a:solidFill>
                <a:ea typeface="+mn-ea"/>
                <a:cs typeface="+mn-cs"/>
              </a:rPr>
            </a:br>
            <a:r>
              <a:rPr lang="ru-RU" sz="3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412776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indent="76200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MS Mincho"/>
              </a:rPr>
              <a:t>Из меня один стреляет,</a:t>
            </a:r>
          </a:p>
          <a:p>
            <a:pPr marL="38100" indent="76200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MS Mincho"/>
              </a:rPr>
              <a:t>А другой меня съедает.</a:t>
            </a:r>
            <a:endParaRPr lang="ru-RU" sz="3200" b="1" dirty="0">
              <a:effectLst/>
              <a:latin typeface="Times New Roman"/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24978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Лук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2786" r="4239" b="5294"/>
          <a:stretch/>
        </p:blipFill>
        <p:spPr bwMode="auto">
          <a:xfrm>
            <a:off x="899592" y="1759788"/>
            <a:ext cx="2510563" cy="371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0" t="7049" r="19682" b="7570"/>
          <a:stretch/>
        </p:blipFill>
        <p:spPr bwMode="auto">
          <a:xfrm>
            <a:off x="4644008" y="1759789"/>
            <a:ext cx="3759600" cy="36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11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Омонимы-загадки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700809"/>
            <a:ext cx="698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indent="76200">
              <a:spcAft>
                <a:spcPts val="0"/>
              </a:spcAft>
            </a:pPr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/>
                <a:ea typeface="MS Mincho"/>
              </a:rPr>
              <a:t>Я – плод заморского растения</a:t>
            </a:r>
          </a:p>
          <a:p>
            <a:pPr marL="38100" indent="76200">
              <a:spcAft>
                <a:spcPts val="0"/>
              </a:spcAft>
            </a:pPr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/>
                <a:ea typeface="MS Mincho"/>
              </a:rPr>
              <a:t>И минерал для украшения.</a:t>
            </a:r>
            <a:endParaRPr lang="ru-RU" sz="3200" b="1" dirty="0">
              <a:solidFill>
                <a:srgbClr val="C00000"/>
              </a:solidFill>
              <a:effectLst/>
              <a:latin typeface="Times New Roman"/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388205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Гранат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https://avatars.mds.yandex.net/i?id=a48c55fba8c9ce391b5bff9e5da2a094c6c9b679-10640163-images-thumbs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4133" r="16446" b="11153"/>
          <a:stretch/>
        </p:blipFill>
        <p:spPr bwMode="auto">
          <a:xfrm>
            <a:off x="307975" y="1897810"/>
            <a:ext cx="3493130" cy="256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1" t="13110" r="15911" b="12499"/>
          <a:stretch/>
        </p:blipFill>
        <p:spPr bwMode="auto">
          <a:xfrm>
            <a:off x="5508104" y="1700809"/>
            <a:ext cx="2686990" cy="309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5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Омонимы-загадки</a:t>
            </a:r>
            <a:r>
              <a:rPr lang="ru-RU" sz="3200" b="1" dirty="0">
                <a:solidFill>
                  <a:srgbClr val="0070C0"/>
                </a:solidFill>
              </a:rPr>
              <a:t/>
            </a:r>
            <a:br>
              <a:rPr lang="ru-RU" sz="3200" b="1" dirty="0">
                <a:solidFill>
                  <a:srgbClr val="0070C0"/>
                </a:solidFill>
              </a:rPr>
            </a:b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772816"/>
            <a:ext cx="698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Меня ты встретишь</a:t>
            </a:r>
          </a:p>
          <a:p>
            <a:r>
              <a:rPr lang="ru-RU" sz="3200" b="1" dirty="0" smtClean="0"/>
              <a:t>На железной доге и в магазине.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17941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Полотно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t="18092" r="18996" b="19405"/>
          <a:stretch/>
        </p:blipFill>
        <p:spPr bwMode="auto">
          <a:xfrm>
            <a:off x="189781" y="1397479"/>
            <a:ext cx="4244196" cy="283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20887"/>
            <a:ext cx="3514169" cy="351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15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Омонимы-загадки</a:t>
            </a:r>
            <a:r>
              <a:rPr lang="ru-RU" sz="3200" b="1" dirty="0">
                <a:solidFill>
                  <a:srgbClr val="0070C0"/>
                </a:solidFill>
              </a:rPr>
              <a:t/>
            </a:r>
            <a:br>
              <a:rPr lang="ru-RU" sz="3200" b="1" dirty="0">
                <a:solidFill>
                  <a:srgbClr val="0070C0"/>
                </a:solidFill>
              </a:rPr>
            </a:b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988840"/>
            <a:ext cx="58864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MS Mincho"/>
              </a:rPr>
              <a:t>А со мной познакомишься</a:t>
            </a:r>
          </a:p>
          <a:p>
            <a:pPr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MS Mincho"/>
              </a:rPr>
              <a:t>На дереве и в книге</a:t>
            </a:r>
          </a:p>
          <a:p>
            <a:r>
              <a:rPr lang="ru-RU" dirty="0" smtClean="0">
                <a:effectLst/>
                <a:latin typeface="Times New Roman"/>
                <a:ea typeface="MS Mincho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0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260</Words>
  <Application>Microsoft Office PowerPoint</Application>
  <PresentationFormat>Экран (4:3)</PresentationFormat>
  <Paragraphs>80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I. Станция    «Сообразительная»</vt:lpstr>
      <vt:lpstr>Ключ</vt:lpstr>
      <vt:lpstr> Омонимы-загадки  </vt:lpstr>
      <vt:lpstr>Лук</vt:lpstr>
      <vt:lpstr> Омонимы-загадки  </vt:lpstr>
      <vt:lpstr>Гранат</vt:lpstr>
      <vt:lpstr>Омонимы-загадки </vt:lpstr>
      <vt:lpstr>Полотно</vt:lpstr>
      <vt:lpstr>Омонимы-загадки </vt:lpstr>
      <vt:lpstr>Лист</vt:lpstr>
      <vt:lpstr>Задание №2.   Омографы-загадки</vt:lpstr>
      <vt:lpstr>Ирис  - ирИс</vt:lpstr>
      <vt:lpstr>Омографы-загадки</vt:lpstr>
      <vt:lpstr>Атлас// атлАс</vt:lpstr>
      <vt:lpstr>Омографы-загадки</vt:lpstr>
      <vt:lpstr>зАмок  - замОк</vt:lpstr>
      <vt:lpstr>Омографы-загадки</vt:lpstr>
      <vt:lpstr>кОзлы –козлЫ</vt:lpstr>
      <vt:lpstr> Задание №3.   Кроссворд «Омофоны» </vt:lpstr>
      <vt:lpstr>Задание №4.  Какое слово написано?  Подберите 2-3 синонима </vt:lpstr>
      <vt:lpstr>Варианты ответов</vt:lpstr>
      <vt:lpstr>  Задание №5. Облако слов Каждому облачку своё слово-синоним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Станция    «Сообразительная»</dc:title>
  <dc:creator>Lipko</dc:creator>
  <cp:lastModifiedBy>Lipko</cp:lastModifiedBy>
  <cp:revision>17</cp:revision>
  <dcterms:created xsi:type="dcterms:W3CDTF">2024-05-22T17:37:19Z</dcterms:created>
  <dcterms:modified xsi:type="dcterms:W3CDTF">2024-05-27T18:46:48Z</dcterms:modified>
</cp:coreProperties>
</file>