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7" r:id="rId2"/>
    <p:sldId id="261" r:id="rId3"/>
    <p:sldId id="264" r:id="rId4"/>
    <p:sldId id="259" r:id="rId5"/>
    <p:sldId id="268" r:id="rId6"/>
    <p:sldId id="270" r:id="rId7"/>
    <p:sldId id="272" r:id="rId8"/>
    <p:sldId id="271" r:id="rId9"/>
    <p:sldId id="273" r:id="rId10"/>
    <p:sldId id="274" r:id="rId11"/>
    <p:sldId id="275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ulish" panose="020B0604020202020204" charset="-52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954CC"/>
    <a:srgbClr val="880638"/>
    <a:srgbClr val="973707"/>
    <a:srgbClr val="F6367F"/>
    <a:srgbClr val="B381D9"/>
    <a:srgbClr val="FBA3C5"/>
    <a:srgbClr val="C9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92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3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98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d03c164e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d03c164e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2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d03c164e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d03c164e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09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d03c164e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d03c164e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25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d03c164e1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d03c164e1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01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d03c164e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d03c164e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480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d03c164e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d03c164e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22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104703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73985" y="3420275"/>
            <a:ext cx="4970990" cy="1415400"/>
          </a:xfrm>
        </p:spPr>
        <p:txBody>
          <a:bodyPr>
            <a:normAutofit/>
          </a:bodyPr>
          <a:lstStyle/>
          <a:p>
            <a:pPr algn="r"/>
            <a:endParaRPr lang="ru-RU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</a:p>
          <a:p>
            <a:pPr algn="r"/>
            <a:r>
              <a:rPr lang="ru-RU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Федчук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</a:t>
            </a:r>
            <a:endParaRPr lang="ru-RU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1131" y="1745150"/>
            <a:ext cx="51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общения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52323"/>
              </p:ext>
            </p:extLst>
          </p:nvPr>
        </p:nvGraphicFramePr>
        <p:xfrm>
          <a:off x="420915" y="2155372"/>
          <a:ext cx="6624386" cy="2607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234">
                  <a:extLst>
                    <a:ext uri="{9D8B030D-6E8A-4147-A177-3AD203B41FA5}">
                      <a16:colId xmlns:a16="http://schemas.microsoft.com/office/drawing/2014/main" val="831972005"/>
                    </a:ext>
                  </a:extLst>
                </a:gridCol>
                <a:gridCol w="2153545">
                  <a:extLst>
                    <a:ext uri="{9D8B030D-6E8A-4147-A177-3AD203B41FA5}">
                      <a16:colId xmlns:a16="http://schemas.microsoft.com/office/drawing/2014/main" val="845673824"/>
                    </a:ext>
                  </a:extLst>
                </a:gridCol>
                <a:gridCol w="871200">
                  <a:extLst>
                    <a:ext uri="{9D8B030D-6E8A-4147-A177-3AD203B41FA5}">
                      <a16:colId xmlns:a16="http://schemas.microsoft.com/office/drawing/2014/main" val="3454790658"/>
                    </a:ext>
                  </a:extLst>
                </a:gridCol>
                <a:gridCol w="999507">
                  <a:extLst>
                    <a:ext uri="{9D8B030D-6E8A-4147-A177-3AD203B41FA5}">
                      <a16:colId xmlns:a16="http://schemas.microsoft.com/office/drawing/2014/main" val="3293487857"/>
                    </a:ext>
                  </a:extLst>
                </a:gridCol>
                <a:gridCol w="1075355">
                  <a:extLst>
                    <a:ext uri="{9D8B030D-6E8A-4147-A177-3AD203B41FA5}">
                      <a16:colId xmlns:a16="http://schemas.microsoft.com/office/drawing/2014/main" val="3731236435"/>
                    </a:ext>
                  </a:extLst>
                </a:gridCol>
                <a:gridCol w="1050545">
                  <a:extLst>
                    <a:ext uri="{9D8B030D-6E8A-4147-A177-3AD203B41FA5}">
                      <a16:colId xmlns:a16="http://schemas.microsoft.com/office/drawing/2014/main" val="1478425623"/>
                    </a:ext>
                  </a:extLst>
                </a:gridCol>
              </a:tblGrid>
              <a:tr h="792043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п\п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Фамилия, имя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Начало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Середина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Конец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017133"/>
                  </a:ext>
                </a:extLst>
              </a:tr>
              <a:tr h="30262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Жеенбеков Мухамед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842621"/>
                  </a:ext>
                </a:extLst>
              </a:tr>
              <a:tr h="30262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Ильина Лиза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877069"/>
                  </a:ext>
                </a:extLst>
              </a:tr>
              <a:tr h="30262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Иванов Юра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081360"/>
                  </a:ext>
                </a:extLst>
              </a:tr>
              <a:tr h="30262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4.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 dirty="0">
                          <a:effectLst/>
                        </a:rPr>
                        <a:t>Шумилин Илья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734263"/>
                  </a:ext>
                </a:extLst>
              </a:tr>
              <a:tr h="30262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Штемберг Лиза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35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2120632"/>
                  </a:ext>
                </a:extLst>
              </a:tr>
              <a:tr h="302620">
                <a:tc gridSpan="6"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  <a:tabLst>
                          <a:tab pos="3251200" algn="l"/>
                        </a:tabLst>
                      </a:pPr>
                      <a:r>
                        <a:rPr lang="ru-RU" sz="1350" dirty="0">
                          <a:effectLst/>
                        </a:rPr>
                        <a:t>	                    Итого:         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49807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0914" y="216450"/>
            <a:ext cx="66751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формирования коммуникативных навыков 2023-2024 учебный год.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Критерии: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балл – не выполнил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балла – выполнил с помощью взрослого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балла – выполнил самостоятельно после оказания помощи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балла – выполнил самостоятельно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3251200" algn="l"/>
              </a:tabLst>
            </a:pPr>
            <a:r>
              <a:rPr lang="ru-RU" altLang="ru-RU" b="1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Результат:   25  (баллов) 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-4" y="-104703"/>
            <a:ext cx="9144004" cy="516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8420" y="304800"/>
            <a:ext cx="6866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6367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539" y="1898778"/>
            <a:ext cx="761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4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-1460" t="-3589" r="31250" b="20491"/>
          <a:stretch/>
        </p:blipFill>
        <p:spPr>
          <a:xfrm>
            <a:off x="6395025" y="2148437"/>
            <a:ext cx="2449950" cy="277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580" y="2520177"/>
            <a:ext cx="1248937" cy="11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893460" y="1095883"/>
            <a:ext cx="5347107" cy="358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89050" y="383908"/>
            <a:ext cx="4229973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«Л» класс</a:t>
            </a:r>
            <a:endParaRPr lang="ru-RU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147956" y="158300"/>
            <a:ext cx="8856441" cy="4833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6782" y="104702"/>
            <a:ext cx="8976475" cy="485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2022-2024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учебном году 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класс работал над проектом «Азбука  общения».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 проекта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развитие коммуникативной компетенции детей, их способности налаживать общение с окружающими (взрослыми и сверстниками) при помощи языковых (фонетических, лексических, грамматических) и неречевых средств (мимики, жестов, поз, взглядов, предметных действий).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«Азбука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общения»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формирование базового умения –общаться, в основе которого лежат коммуникативные и познавательные учебные действия.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 проекта в его способности помогать детям, испытывающим трудности в общении и обучении. Речевое развитие младших школьников – одно из центральных направлений в РОЦ 105. </a:t>
            </a:r>
            <a:endParaRPr lang="ru-RU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Проект «Азбука общения» 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реализовывался </a:t>
            </a: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учениками, педагогами  и родителями 1Л класса.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Совместная и самостоятельная деятельность детей обогащалась впечатлениями, новыми способами взаимодействия со сверстниками и взрослыми.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учились оценивать свои действия, у них пополнялся словарный запас, развивалось мышление, воображение, любознательность, обогащался их опыт.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процессе 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наблюдения</a:t>
            </a: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3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5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и повседневного общения отмечалось, что дети стали внимательнее к эмоциональному состоянию одноклассников, проявляют участие, заботу.</a:t>
            </a:r>
            <a:endParaRPr lang="ru-RU" sz="1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1430650" y="2395988"/>
            <a:ext cx="30000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274E13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274E13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10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;p13"/>
          <p:cNvPicPr preferRelativeResize="0"/>
          <p:nvPr/>
        </p:nvPicPr>
        <p:blipFill rotWithShape="1">
          <a:blip r:embed="rId4">
            <a:alphaModFix/>
          </a:blip>
          <a:srcRect b="12118"/>
          <a:stretch/>
        </p:blipFill>
        <p:spPr>
          <a:xfrm>
            <a:off x="4939469" y="1745150"/>
            <a:ext cx="4424511" cy="33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97609" y="216450"/>
            <a:ext cx="2945899" cy="261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3662514" y="238357"/>
            <a:ext cx="3064178" cy="276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197609" y="2884067"/>
            <a:ext cx="3073905" cy="220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80332" y="2884067"/>
            <a:ext cx="281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общения у   учеников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проявился познавательный интерес. Дети стали активнее проявлять себя в творческой деятельности:</a:t>
            </a:r>
          </a:p>
          <a:p>
            <a:r>
              <a:rPr lang="ru-RU" sz="1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125643" y="0"/>
            <a:ext cx="8969496" cy="501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8420" y="304800"/>
            <a:ext cx="6866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F636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07127" y="95386"/>
            <a:ext cx="2687358" cy="290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355614" y="0"/>
            <a:ext cx="2689686" cy="278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7"/>
          <a:stretch>
            <a:fillRect/>
          </a:stretch>
        </p:blipFill>
        <p:spPr>
          <a:xfrm>
            <a:off x="2378968" y="2121748"/>
            <a:ext cx="2787650" cy="302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-1460" t="-3589" r="31250" b="20491"/>
          <a:stretch/>
        </p:blipFill>
        <p:spPr>
          <a:xfrm>
            <a:off x="6395025" y="2127497"/>
            <a:ext cx="2449950" cy="277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580" y="2520177"/>
            <a:ext cx="1248937" cy="11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254944" y="160825"/>
            <a:ext cx="3339835" cy="359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3808915" y="1591475"/>
            <a:ext cx="3168831" cy="346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21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;p13"/>
          <p:cNvPicPr preferRelativeResize="0"/>
          <p:nvPr/>
        </p:nvPicPr>
        <p:blipFill rotWithShape="1">
          <a:blip r:embed="rId4">
            <a:alphaModFix/>
          </a:blip>
          <a:srcRect b="12118"/>
          <a:stretch/>
        </p:blipFill>
        <p:spPr>
          <a:xfrm>
            <a:off x="5860854" y="1696288"/>
            <a:ext cx="3283146" cy="3293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504037" y="593312"/>
            <a:ext cx="3541263" cy="448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трудных случаях взаимоотношений со сверстниками, мы стараемся использовать приёмы справедливого разрешения возникших проблем.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ходе проведения проекта с детьми были проведены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игры, дидактические игры.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произведений детской художественной литературы, беседы, просмотр мультфильмов. </a:t>
            </a:r>
            <a:endParaRPr lang="ru-RU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41931" y="453710"/>
            <a:ext cx="3308592" cy="429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6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2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-11004" t="25401" r="30385" b="37243"/>
          <a:stretch/>
        </p:blipFill>
        <p:spPr>
          <a:xfrm>
            <a:off x="-24004" y="-26384"/>
            <a:ext cx="9144004" cy="516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8420" y="304800"/>
            <a:ext cx="6866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F636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43" y="362968"/>
            <a:ext cx="761534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Ученики 1 Л класса на следующий учебный год станут второклассниками. 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без исключения родители хотят видеть своего ребенка счастливым, улыбающимися, умеющими общаться с окружающими людьми. 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всегда это получается и задача взрослых – помочь ребенку разобраться в сложном мире взаимоотношений со сверстниками и взрослыми. Значение взаимоотношений с окружающими огромно, и их нарушение – тонкий показатель отклонений психического развития.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и был  реализован этот проект. Что помогает поддерживать в классе комфортную для детей обстановку.</a:t>
            </a:r>
          </a:p>
        </p:txBody>
      </p:sp>
    </p:spTree>
    <p:extLst>
      <p:ext uri="{BB962C8B-B14F-4D97-AF65-F5344CB8AC3E}">
        <p14:creationId xmlns:p14="http://schemas.microsoft.com/office/powerpoint/2010/main" val="4698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-1460" t="-3589" r="31250" b="20491"/>
          <a:stretch/>
        </p:blipFill>
        <p:spPr>
          <a:xfrm>
            <a:off x="5311896" y="1745150"/>
            <a:ext cx="3533079" cy="315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560" y="2478296"/>
            <a:ext cx="1248937" cy="11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300" y="216450"/>
            <a:ext cx="1799675" cy="1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321088" y="125642"/>
            <a:ext cx="4760463" cy="482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82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495</TotalTime>
  <Words>279</Words>
  <Application>Microsoft Office PowerPoint</Application>
  <PresentationFormat>Экран (16:9)</PresentationFormat>
  <Paragraphs>68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Times New Roman</vt:lpstr>
      <vt:lpstr>Mulish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Support TEAM</dc:creator>
  <cp:lastModifiedBy>Hewlett-Packard Company</cp:lastModifiedBy>
  <cp:revision>46</cp:revision>
  <dcterms:modified xsi:type="dcterms:W3CDTF">2024-10-10T10:13:31Z</dcterms:modified>
</cp:coreProperties>
</file>