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91" r:id="rId3"/>
    <p:sldId id="273" r:id="rId4"/>
    <p:sldId id="271" r:id="rId5"/>
    <p:sldId id="274" r:id="rId6"/>
    <p:sldId id="289" r:id="rId7"/>
    <p:sldId id="260" r:id="rId8"/>
    <p:sldId id="275" r:id="rId9"/>
    <p:sldId id="261" r:id="rId10"/>
    <p:sldId id="276" r:id="rId11"/>
    <p:sldId id="265" r:id="rId12"/>
    <p:sldId id="269" r:id="rId13"/>
    <p:sldId id="268" r:id="rId14"/>
    <p:sldId id="277" r:id="rId15"/>
    <p:sldId id="278" r:id="rId16"/>
    <p:sldId id="279" r:id="rId17"/>
    <p:sldId id="280" r:id="rId18"/>
    <p:sldId id="282" r:id="rId19"/>
    <p:sldId id="281" r:id="rId20"/>
    <p:sldId id="290" r:id="rId21"/>
    <p:sldId id="270" r:id="rId22"/>
    <p:sldId id="283" r:id="rId23"/>
    <p:sldId id="284" r:id="rId24"/>
    <p:sldId id="285" r:id="rId25"/>
    <p:sldId id="286" r:id="rId26"/>
    <p:sldId id="264" r:id="rId27"/>
    <p:sldId id="272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E15B3-2C1D-4156-9061-F07F611FDF9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9E627-AB7C-4E65-A386-EB7BAB528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94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9E627-AB7C-4E65-A386-EB7BAB5287D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37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2" y="-1143000"/>
            <a:ext cx="6858000" cy="9143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2416" y="1817982"/>
            <a:ext cx="74991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dirty="0">
              <a:solidFill>
                <a:srgbClr val="C00000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«</a:t>
            </a:r>
            <a:r>
              <a:rPr lang="ru-RU" sz="3600" b="1" dirty="0" err="1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Девятовские</a:t>
            </a:r>
            <a:r>
              <a:rPr lang="ru-RU" sz="3600" b="1" dirty="0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каменоломни»</a:t>
            </a:r>
            <a:endParaRPr lang="ru-RU" sz="3600" b="1" dirty="0">
              <a:solidFill>
                <a:srgbClr val="C00000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9999" y="250797"/>
            <a:ext cx="6664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Государственное бюджетное общеобразовательное </a:t>
            </a:r>
            <a:endParaRPr lang="ru-RU" b="1" dirty="0" smtClean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ctr"/>
            <a:r>
              <a:rPr lang="ru-RU" b="1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учреждение города </a:t>
            </a:r>
            <a:r>
              <a:rPr lang="ru-RU" b="1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Москвы «Школа №2083»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2473" y="4107158"/>
            <a:ext cx="816398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lvl="0" algn="r"/>
            <a:r>
              <a:rPr lang="ru-RU" sz="2000" b="1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Авторы: Смирнова Наталья Сергеевна,</a:t>
            </a:r>
          </a:p>
          <a:p>
            <a:pPr lvl="0" algn="r"/>
            <a:r>
              <a:rPr lang="ru-RU" sz="2000" b="1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Лукьянова Ольга Евгеньевна,</a:t>
            </a:r>
          </a:p>
          <a:p>
            <a:pPr lvl="0" algn="r"/>
            <a:r>
              <a:rPr lang="ru-RU" sz="2000" b="1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Биденко </a:t>
            </a:r>
            <a:r>
              <a:rPr lang="ru-RU" sz="2000" b="1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Галина Ивановна</a:t>
            </a:r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 smtClean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8"/>
            <a:ext cx="6858000" cy="91439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2473" y="4107158"/>
            <a:ext cx="816398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 smtClean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9990" y="995364"/>
            <a:ext cx="8834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 descr="https://www.nikava.ru/up/article/image/gubonin/46_stereo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8634" r="51237" b="5274"/>
          <a:stretch/>
        </p:blipFill>
        <p:spPr bwMode="auto">
          <a:xfrm>
            <a:off x="321120" y="842595"/>
            <a:ext cx="4426691" cy="516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004048" y="842595"/>
            <a:ext cx="396044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Губонин вместе с инженером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Садовским и подольским мещанином Филатьевым получил подряд на каменное обустройство Московско-Курской железной дороги и строительство каменных быков для различных мостов.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Впоследствии его называли «Железнодорожным королем» и «Железнодорожной звездой».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Губонин принимал участие и в постройке в Москве (с 1839 по 1883 годы) храма Христа Спасителя.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Постепенно Губонин передал разработки купцу Ивану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Бородачеву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.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В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Девятовских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 каменоломнях в конце 19 века располагались мраморные ломки купцов Василия Александрова, Алексея Захарова и Василия Абакумова.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8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2" y="-1143000"/>
            <a:ext cx="6858000" cy="914399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" y="256021"/>
            <a:ext cx="4679881" cy="2733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259136"/>
            <a:ext cx="6669371" cy="2747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43608" y="6122760"/>
            <a:ext cx="7070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Штрек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–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горизонтальная подземная горная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выработка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(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искусственная полость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), не имеющая выход на поверхность.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48064" y="39163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170" marR="384175" indent="450215">
              <a:spcAft>
                <a:spcPts val="0"/>
              </a:spcAft>
              <a:tabLst>
                <a:tab pos="810260" algn="l"/>
              </a:tabLst>
            </a:pP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Штреки закладывались бессистемно, и очень скоро общая протяженность каменоломен составила более 20 км. Система проходов была запутана, случались частые обвалы. </a:t>
            </a:r>
            <a:endParaRPr lang="ru-RU" sz="16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8"/>
            <a:ext cx="6858000" cy="9143997"/>
          </a:xfrm>
          <a:prstGeom prst="rect">
            <a:avLst/>
          </a:prstGeom>
        </p:spPr>
      </p:pic>
      <p:pic>
        <p:nvPicPr>
          <p:cNvPr id="8" name="Рисунок 7" descr="C:\Users\Toshiba\Pictures\45e056ds-1920 (1).jpg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580112" y="692696"/>
            <a:ext cx="3197039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Toshiba\Pictures\e31056ds-1920.jpg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66357" y="2636912"/>
            <a:ext cx="4840636" cy="312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758558" y="567397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Штольни  - </a:t>
            </a:r>
          </a:p>
          <a:p>
            <a:pPr lvl="0" algn="ctr"/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подземные ходы, пробитые в камне и глине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92696"/>
            <a:ext cx="5472608" cy="1808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450215">
              <a:lnSpc>
                <a:spcPct val="115000"/>
              </a:lnSpc>
              <a:spcAft>
                <a:spcPts val="1000"/>
              </a:spcAft>
              <a:tabLst>
                <a:tab pos="2882265" algn="l"/>
              </a:tabLst>
            </a:pP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Подземные ходы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каменоломен представляли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собой пробитые в камне и глине штольни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высотой до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1.5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м.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450215">
              <a:spcAft>
                <a:spcPts val="0"/>
              </a:spcAft>
              <a:tabLst>
                <a:tab pos="1268730" algn="l"/>
              </a:tabLst>
            </a:pP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Высота редких гротов – до 2 – 2,5 м.</a:t>
            </a:r>
          </a:p>
          <a:p>
            <a:pPr marL="180340" indent="450215">
              <a:spcAft>
                <a:spcPts val="0"/>
              </a:spcAft>
              <a:tabLst>
                <a:tab pos="1268730" algn="l"/>
              </a:tabLst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Добытые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блоки вытаскивались на поверхность, а отходы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забуртовывались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по бокам выработки.</a:t>
            </a:r>
            <a:endParaRPr lang="ru-RU" sz="1600" dirty="0">
              <a:solidFill>
                <a:schemeClr val="accent2">
                  <a:lumMod val="5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1" y="-1142998"/>
            <a:ext cx="6858000" cy="9143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5733256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Рельсы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для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передвижения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вагонеток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Рисунок 8" descr="C:\Users\Samsung\Desktop\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93" y="2382809"/>
            <a:ext cx="4680519" cy="311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Toshiba\Pictures\12895_9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8237" y="1336070"/>
            <a:ext cx="3275021" cy="4413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084168" y="587727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Подпирающие балки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4393" y="528954"/>
            <a:ext cx="86987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/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Камень из штолен  вывозили на специальных вагонетках, которые тянули лошади по деревянным , а затем и железным рельсам.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В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некоторых местах подводы опрокидывали на склонах крутого берега, и каменные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глыбы</a:t>
            </a:r>
          </a:p>
          <a:p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сползали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по нему на баржи, на которых было </a:t>
            </a:r>
            <a:endParaRPr lang="ru-RU" sz="1600" dirty="0" smtClean="0">
              <a:solidFill>
                <a:srgbClr val="632523"/>
              </a:solidFill>
              <a:latin typeface="Georgia" panose="02040502050405020303" pitchFamily="18" charset="0"/>
              <a:cs typeface="AngsanaUPC"/>
            </a:endParaRPr>
          </a:p>
          <a:p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удобно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доставлять к основаниям мостов через реку </a:t>
            </a:r>
          </a:p>
          <a:p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Пахру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.</a:t>
            </a:r>
            <a:endParaRPr lang="ru-RU" sz="1600" dirty="0"/>
          </a:p>
          <a:p>
            <a:pPr indent="357188"/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8"/>
            <a:ext cx="6858000" cy="9143997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 descr="https://img-fotki.yandex.ru/get/3302/immortal-ru.48/0_20583_be9ecf15_ori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6" y="1769914"/>
            <a:ext cx="6550025" cy="453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21395" y="569586"/>
            <a:ext cx="862260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89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3635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82900" algn="l"/>
                <a:tab pos="7021513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cs typeface="AngsanaUPC" charset="0"/>
              </a:rPr>
              <a:t>Наиболее интенсивное развитие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cs typeface="AngsanaUPC" charset="0"/>
              </a:rPr>
              <a:t>Девятовских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cs typeface="AngsanaUPC" charset="0"/>
              </a:rPr>
              <a:t> выработок пришлось на вторую половину XIX века, когда потребность в строительных материалах многократно возросла в связи с тем, что Москва и ближайшие</a:t>
            </a:r>
            <a:r>
              <a:rPr kumimoji="0" lang="ru-RU" altLang="ru-RU" sz="1600" b="0" i="0" u="none" strike="noStrike" cap="none" normalizeH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cs typeface="AngsanaUPC" charset="0"/>
              </a:rPr>
              <a:t> районы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cs typeface="AngsanaUPC" charset="0"/>
              </a:rPr>
              <a:t> отстраивались после Отечественной войны 1812 года.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</a:rPr>
              <a:t>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82900" algn="l"/>
                <a:tab pos="7021513" algn="l"/>
              </a:tabLs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206713"/>
            <a:ext cx="42600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dirty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Москва после пожара 1812 г.</a:t>
            </a:r>
            <a:r>
              <a:rPr lang="ru-RU" altLang="ru-RU" sz="2000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7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8"/>
            <a:ext cx="6858000" cy="9143997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21395" y="692696"/>
            <a:ext cx="862260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89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363538"/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Во время Великой Отечественной войны в каменоломнях было оборудовано бомбоубежище. Когда фашистская авиация усиленно бомбила город, в каменоломнях укрывались жители окрестных деревень, а многие в этот период там постоянно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жили.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</a:rPr>
              <a:t>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82900" algn="l"/>
                <a:tab pos="7021513" algn="l"/>
              </a:tabLs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63252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4202" y="206713"/>
            <a:ext cx="45416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200" b="1" dirty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Великая Отечественная война</a:t>
            </a:r>
            <a:r>
              <a:rPr lang="ru-RU" altLang="ru-RU" sz="20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https://swalker.org/uploads/posts/2016-02/1456315673_swalker.org_0_11f86b_2cf2d62e_xxx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8382"/>
            <a:ext cx="4932038" cy="370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s://mtdata.ru/u2/photo373B/20444925318-0/original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697" y="3249853"/>
            <a:ext cx="3960440" cy="248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2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8"/>
            <a:ext cx="6858000" cy="9143997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21395" y="413574"/>
            <a:ext cx="862260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89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363538"/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Для добычи воды обустраивались так называемые </a:t>
            </a:r>
            <a:r>
              <a:rPr lang="ru-RU" sz="1600" dirty="0" err="1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водокапы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. Обычно в месте капежа подвешивается воронка из полиэтиленовой пленки, под которой ставится емкость для сбора воды. Вода полученная таким образом питьевого качества и не требует кипячения.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260648"/>
            <a:ext cx="2652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dirty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C:\Users\Toshiba\Pictures\413562_9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17085"/>
            <a:ext cx="3083104" cy="1767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160" y="2204864"/>
            <a:ext cx="5781175" cy="443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68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9"/>
            <a:ext cx="6858000" cy="9143997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877618" y="4667651"/>
            <a:ext cx="424847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89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340" indent="450215">
              <a:spcAft>
                <a:spcPts val="0"/>
              </a:spcAft>
              <a:tabLst>
                <a:tab pos="1268730" algn="l"/>
              </a:tabLst>
            </a:pP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В целом в ходах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было сухо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, пол глиняный. Однако в некоторых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местах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вода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выходила и выходит  из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пласта горизонтально, подтапливая штреки. Такие места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обычно называют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озерами, морями и даже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океанами каменоломен.</a:t>
            </a:r>
            <a:endParaRPr lang="ru-RU" sz="1600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260648"/>
            <a:ext cx="2652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dirty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C:\Users\Toshiba\Pictures\45e056ds-1920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4248472" cy="5904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9"/>
            <a:ext cx="6858000" cy="9143997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513" y="582250"/>
            <a:ext cx="88569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89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340" indent="450215">
              <a:spcAft>
                <a:spcPts val="0"/>
              </a:spcAft>
              <a:tabLst>
                <a:tab pos="1268730" algn="l"/>
              </a:tabLst>
            </a:pP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По сей день, там находятся штреки, прорубленные более 150 лет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назад. Сохранились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подпирающие балки и целый музей интересных находок,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собранных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в разное время спелеологами и искателями приключений.</a:t>
            </a:r>
            <a:endParaRPr lang="ru-RU" sz="1600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260648"/>
            <a:ext cx="2652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dirty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rcRect l="17808" t="16935" r="17835" b="10473"/>
          <a:stretch>
            <a:fillRect/>
          </a:stretch>
        </p:blipFill>
        <p:spPr bwMode="auto">
          <a:xfrm>
            <a:off x="706362" y="1538297"/>
            <a:ext cx="4826350" cy="3212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https://a.d-cd.net/ba9056ds-1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725" y="3144498"/>
            <a:ext cx="4259832" cy="2899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3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9"/>
            <a:ext cx="6858000" cy="9143997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674" y="521646"/>
            <a:ext cx="914501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89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340" indent="450215">
              <a:spcAft>
                <a:spcPts val="0"/>
              </a:spcAft>
              <a:tabLst>
                <a:tab pos="1268730" algn="l"/>
              </a:tabLst>
            </a:pP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В настоящее время интерес к </a:t>
            </a:r>
            <a:r>
              <a:rPr lang="ru-RU" sz="1600" dirty="0" err="1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Девятовским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 каменоломням вырос благодаря развитию спелеологии и </a:t>
            </a:r>
            <a:r>
              <a:rPr lang="ru-RU" sz="1600" dirty="0" err="1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диггерства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.</a:t>
            </a:r>
          </a:p>
          <a:p>
            <a:pPr marL="180340" indent="450215">
              <a:spcAft>
                <a:spcPts val="0"/>
              </a:spcAft>
              <a:tabLst>
                <a:tab pos="1268730" algn="l"/>
              </a:tabLst>
            </a:pP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На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сегодняшний день длина изученной части составляет 11700 м. </a:t>
            </a:r>
          </a:p>
          <a:p>
            <a:pPr marL="180340" indent="450215">
              <a:spcAft>
                <a:spcPts val="0"/>
              </a:spcAft>
              <a:tabLst>
                <a:tab pos="1268730" algn="l"/>
              </a:tabLst>
            </a:pP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Вход в каменоломни один –остальные засыпаны.  В конце 90-х энтузиасты построили новый вход в каменоломни – был выкопан колодец, укрепленный бетонными кольцами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260648"/>
            <a:ext cx="2652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dirty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2193" y="1985682"/>
            <a:ext cx="3302703" cy="4334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Samsung\Desktop\800px-Вход_в_Силикаты_-_panoramio_(1).jpg"/>
          <p:cNvPicPr/>
          <p:nvPr/>
        </p:nvPicPr>
        <p:blipFill rotWithShape="1">
          <a:blip r:embed="rId4"/>
          <a:srcRect l="15697"/>
          <a:stretch/>
        </p:blipFill>
        <p:spPr bwMode="auto">
          <a:xfrm>
            <a:off x="768816" y="1985682"/>
            <a:ext cx="3659168" cy="3380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5365897"/>
            <a:ext cx="45131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endParaRPr lang="ru-RU" sz="1400" b="1" i="1" dirty="0" smtClean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indent="363538"/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Диггеры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 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— 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исследователи техногенных подземных объектов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pPr indent="363538"/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Спелеологи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 — это исследователи пещер.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35696" y="51238"/>
            <a:ext cx="5931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Исследование </a:t>
            </a:r>
            <a:r>
              <a:rPr lang="ru-RU" altLang="ru-RU" sz="2000" b="1" dirty="0" err="1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Девятовских</a:t>
            </a:r>
            <a:r>
              <a:rPr lang="ru-RU" altLang="ru-RU" sz="20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 каменоломен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4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8"/>
            <a:ext cx="6858000" cy="91439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2473" y="4107158"/>
            <a:ext cx="8163983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400" b="1" dirty="0" smtClean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9990" y="995364"/>
            <a:ext cx="8834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990" y="137751"/>
            <a:ext cx="8524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Известняк</a:t>
            </a:r>
            <a:endParaRPr lang="ru-RU" sz="2000" b="1" dirty="0">
              <a:solidFill>
                <a:srgbClr val="C00000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4088" y="995364"/>
            <a:ext cx="35283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1600" b="1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Известняк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—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осадочная, обломочная горная порода биогенного, реже хемогенного происхождения, состоящая преимущественно из карбоната кальция (CaCO3) в виде кристаллов кальцита различного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размера.</a:t>
            </a:r>
            <a:endParaRPr lang="ru-RU" sz="1600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indent="361950"/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Известняк, состоящий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из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ископаемых раковин морских животных и их обломков, называется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ракушечник.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Кроме того, бывают нуммулитовые, мшанковые и мраморовидные известняки. Текстуры как правило массивные, </a:t>
            </a:r>
            <a:r>
              <a:rPr lang="ru-RU" sz="1600" dirty="0" err="1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массивнослоистые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и тонкослоистые. При метаморфизме известняк </a:t>
            </a:r>
            <a:r>
              <a:rPr lang="ru-RU" sz="1600" dirty="0" err="1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перекристаллизуется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и образует мрамор.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64" y="1157770"/>
            <a:ext cx="5002058" cy="466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8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9"/>
            <a:ext cx="6858000" cy="9143997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2727" y="4005064"/>
            <a:ext cx="865854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8900"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82900" algn="l"/>
                <a:tab pos="7021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340" indent="450215">
              <a:spcAft>
                <a:spcPts val="0"/>
              </a:spcAft>
              <a:tabLst>
                <a:tab pos="1268730" algn="l"/>
              </a:tabLst>
            </a:pPr>
            <a:r>
              <a:rPr lang="ru-RU" sz="1600" b="1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Сталактиты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(греч. </a:t>
            </a:r>
            <a:r>
              <a:rPr lang="ru-RU" sz="1600" dirty="0" err="1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Στ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αλακτίτης — «натёкший по капле») — хемогенные отложения в карстовых пещерах в виде образований, свешивающихся с потолка (сосульки, соломинки, гребёнки, бахромы и т. п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.).</a:t>
            </a:r>
          </a:p>
          <a:p>
            <a:pPr marL="180340" lvl="0" indent="450215" eaLnBrk="1" fontAlgn="auto" hangingPunct="1">
              <a:spcBef>
                <a:spcPts val="0"/>
              </a:spcBef>
              <a:spcAft>
                <a:spcPts val="0"/>
              </a:spcAft>
              <a:tabLst>
                <a:tab pos="1268730" algn="l"/>
              </a:tabLst>
            </a:pPr>
            <a:r>
              <a:rPr lang="ru-RU" sz="1600" b="1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Сталагмиты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(от др.-греч. </a:t>
            </a:r>
            <a:r>
              <a:rPr lang="ru-RU" sz="1600" dirty="0" err="1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στάλ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αγμα «капля») — хемогенные отложения в карстовых пещерах в виде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образований, растущих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в виде конусов, столбов со дна пещер и других подземных карстовых полостей навстречу сталактитам и нередко сливающиеся с ними, образуя сталагнат. </a:t>
            </a:r>
          </a:p>
          <a:p>
            <a:pPr marL="180340" indent="450215">
              <a:spcAft>
                <a:spcPts val="0"/>
              </a:spcAft>
              <a:tabLst>
                <a:tab pos="1268730" algn="l"/>
              </a:tabLst>
            </a:pP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В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узком смысле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сталактитами и сталагмитами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называют кальцитовые </a:t>
            </a:r>
            <a:r>
              <a:rPr lang="ru-RU" sz="1600" dirty="0" err="1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натёчно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-капельные образования, имеющие форму сосульки с внутренним питающим каналом («трубчатые сталактиты») или без такового.</a:t>
            </a:r>
            <a:endParaRPr lang="ru-RU" sz="1600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260648"/>
            <a:ext cx="2652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dirty="0">
                <a:solidFill>
                  <a:srgbClr val="63252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9549"/>
            <a:ext cx="5616624" cy="37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2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8"/>
            <a:ext cx="6858000" cy="9143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424" y="1823918"/>
            <a:ext cx="3688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271463">
              <a:spcAft>
                <a:spcPts val="0"/>
              </a:spcAft>
              <a:tabLst>
                <a:tab pos="2882265" algn="l"/>
              </a:tabLst>
            </a:pP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</a:rPr>
              <a:t>В Силикатах водятся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</a:rPr>
              <a:t>летучие мыши, висящие на потолке и разные каменистые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</a:rPr>
              <a:t>насекомые.</a:t>
            </a:r>
            <a:endParaRPr lang="ru-RU" sz="1600" dirty="0">
              <a:effectLst/>
            </a:endParaRPr>
          </a:p>
        </p:txBody>
      </p:sp>
      <p:pic>
        <p:nvPicPr>
          <p:cNvPr id="5" name="Рисунок 4" descr="C:\Users\Toshiba\Pictures\3d2f83723d5bbb3b27d363266b82308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873" y="1326251"/>
            <a:ext cx="4659286" cy="316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9163" r="4099" b="3866"/>
          <a:stretch>
            <a:fillRect/>
          </a:stretch>
        </p:blipFill>
        <p:spPr>
          <a:xfrm>
            <a:off x="395535" y="3645024"/>
            <a:ext cx="4176464" cy="2617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843808" y="188640"/>
            <a:ext cx="280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Обитатели пещер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1" y="-1142998"/>
            <a:ext cx="6858000" cy="9143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980728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271463">
              <a:spcAft>
                <a:spcPts val="0"/>
              </a:spcAft>
              <a:tabLst>
                <a:tab pos="2882265" algn="l"/>
              </a:tabLst>
            </a:pPr>
            <a:endParaRPr lang="ru-RU" sz="1600" dirty="0" smtClean="0">
              <a:solidFill>
                <a:srgbClr val="632523"/>
              </a:solidFill>
              <a:latin typeface="Georgia" panose="02040502050405020303" pitchFamily="18" charset="0"/>
            </a:endParaRPr>
          </a:p>
          <a:p>
            <a:pPr indent="450215">
              <a:spcAft>
                <a:spcPts val="0"/>
              </a:spcAft>
              <a:tabLst>
                <a:tab pos="2882265" algn="l"/>
              </a:tabLst>
            </a:pP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</a:rPr>
              <a:t>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Подольский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белый камень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, можно встретить в архитектуре всей старой Москвы вплоть до </a:t>
            </a:r>
            <a:r>
              <a:rPr lang="ru-RU" sz="1600" dirty="0" err="1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ГУМа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.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Именно поэтому Москву называют белокаменной.</a:t>
            </a:r>
            <a:endParaRPr lang="ru-RU" sz="1600" dirty="0"/>
          </a:p>
          <a:p>
            <a:pPr marL="88900" indent="271463">
              <a:spcAft>
                <a:spcPts val="0"/>
              </a:spcAft>
              <a:tabLst>
                <a:tab pos="2882265" algn="l"/>
              </a:tabLst>
            </a:pPr>
            <a:endParaRPr lang="ru-RU" sz="1600" dirty="0" smtClean="0">
              <a:solidFill>
                <a:srgbClr val="632523"/>
              </a:solidFill>
              <a:latin typeface="Georgia" panose="02040502050405020303" pitchFamily="18" charset="0"/>
            </a:endParaRPr>
          </a:p>
          <a:p>
            <a:pPr marL="88900" indent="271463">
              <a:spcAft>
                <a:spcPts val="0"/>
              </a:spcAft>
              <a:tabLst>
                <a:tab pos="2882265" algn="l"/>
              </a:tabLst>
            </a:pPr>
            <a:endParaRPr lang="ru-RU" sz="1600" dirty="0" smtClean="0">
              <a:solidFill>
                <a:srgbClr val="632523"/>
              </a:solidFill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188640"/>
            <a:ext cx="280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/>
          <a:srcRect l="9209" t="2845" r="11532" b="13786"/>
          <a:stretch>
            <a:fillRect/>
          </a:stretch>
        </p:blipFill>
        <p:spPr bwMode="auto">
          <a:xfrm>
            <a:off x="1187624" y="1916832"/>
            <a:ext cx="6768752" cy="481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" y="78484"/>
            <a:ext cx="9324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Что построено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из </a:t>
            </a: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известняка, </a:t>
            </a:r>
            <a:endParaRPr lang="ru-RU" sz="20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добытого </a:t>
            </a: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в </a:t>
            </a:r>
            <a:r>
              <a:rPr lang="ru-RU" sz="2000" b="1" dirty="0" err="1">
                <a:solidFill>
                  <a:srgbClr val="C00000"/>
                </a:solidFill>
                <a:latin typeface="Georgia" pitchFamily="18" charset="0"/>
              </a:rPr>
              <a:t>Девятовских</a:t>
            </a: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 каменоломнях?</a:t>
            </a:r>
          </a:p>
        </p:txBody>
      </p:sp>
    </p:spTree>
    <p:extLst>
      <p:ext uri="{BB962C8B-B14F-4D97-AF65-F5344CB8AC3E}">
        <p14:creationId xmlns:p14="http://schemas.microsoft.com/office/powerpoint/2010/main" val="389369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1" y="-1142998"/>
            <a:ext cx="6858000" cy="9143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" y="388695"/>
            <a:ext cx="91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>
              <a:spcAft>
                <a:spcPts val="0"/>
              </a:spcAft>
              <a:tabLst>
                <a:tab pos="2882265" algn="l"/>
              </a:tabLst>
            </a:pP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Сохранившийся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фрагмент Китайгородской стены (в подземном переходе у Варварки).</a:t>
            </a:r>
            <a:endParaRPr lang="ru-RU" sz="1600" dirty="0"/>
          </a:p>
          <a:p>
            <a:pPr marL="88900" indent="271463">
              <a:spcAft>
                <a:spcPts val="0"/>
              </a:spcAft>
              <a:tabLst>
                <a:tab pos="2882265" algn="l"/>
              </a:tabLst>
            </a:pPr>
            <a:endParaRPr lang="ru-RU" sz="1600" dirty="0" smtClean="0">
              <a:solidFill>
                <a:srgbClr val="632523"/>
              </a:solidFill>
              <a:latin typeface="Georgia" panose="02040502050405020303" pitchFamily="18" charset="0"/>
            </a:endParaRPr>
          </a:p>
          <a:p>
            <a:pPr marL="88900" indent="271463">
              <a:spcAft>
                <a:spcPts val="0"/>
              </a:spcAft>
              <a:tabLst>
                <a:tab pos="2882265" algn="l"/>
              </a:tabLst>
            </a:pPr>
            <a:endParaRPr lang="ru-RU" sz="1600" dirty="0" smtClean="0">
              <a:solidFill>
                <a:srgbClr val="632523"/>
              </a:solidFill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188640"/>
            <a:ext cx="280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1219692"/>
            <a:ext cx="5754256" cy="3934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2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8"/>
            <a:ext cx="6858000" cy="914399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2806" t="6729" r="2400" b="18097"/>
          <a:stretch>
            <a:fillRect/>
          </a:stretch>
        </p:blipFill>
        <p:spPr bwMode="auto">
          <a:xfrm>
            <a:off x="2159731" y="1352293"/>
            <a:ext cx="4824536" cy="523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450215">
              <a:spcAft>
                <a:spcPts val="0"/>
              </a:spcAft>
              <a:tabLst>
                <a:tab pos="2882265" algn="l"/>
                <a:tab pos="7021195" algn="l"/>
              </a:tabLst>
            </a:pP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Из белого камня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сложены сохранившиеся до наших дней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знаменитые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и заметные строения, например, Успенский собор Кремля, различные церкви и старинные палаты, которые можно и сейчас увидеть в городе.  </a:t>
            </a:r>
            <a:endParaRPr lang="ru-RU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408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8"/>
            <a:ext cx="6858000" cy="91439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450215">
              <a:spcAft>
                <a:spcPts val="0"/>
              </a:spcAft>
              <a:tabLst>
                <a:tab pos="2882265" algn="l"/>
                <a:tab pos="7021195" algn="l"/>
              </a:tabLst>
            </a:pPr>
            <a:r>
              <a:rPr lang="ru-RU" sz="1600" dirty="0" err="1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Девятовский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известняк использовался для строительства храма Знамения Богородицы в </a:t>
            </a:r>
            <a:r>
              <a:rPr lang="ru-RU" sz="1600" dirty="0" err="1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Дубровицах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 и многих других сооружений города Подольска.</a:t>
            </a:r>
            <a:endParaRPr lang="ru-RU" sz="1600" dirty="0">
              <a:effectLst/>
            </a:endParaRPr>
          </a:p>
        </p:txBody>
      </p:sp>
      <p:pic>
        <p:nvPicPr>
          <p:cNvPr id="13316" name="Picture 4" descr="https://avatars.mds.yandex.net/get-pdb/1678460/9d02dbc1-9302-4ab3-b04a-f1b33be221a6/s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r="22111"/>
          <a:stretch/>
        </p:blipFill>
        <p:spPr bwMode="auto">
          <a:xfrm>
            <a:off x="1799691" y="1207969"/>
            <a:ext cx="5544616" cy="523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1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19313" y="-1142998"/>
            <a:ext cx="6858000" cy="91439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7072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450215">
              <a:spcAft>
                <a:spcPts val="0"/>
              </a:spcAft>
              <a:tabLst>
                <a:tab pos="2882265" algn="l"/>
                <a:tab pos="7021195" algn="l"/>
              </a:tabLst>
            </a:pPr>
            <a:r>
              <a:rPr lang="ru-RU" sz="1600" dirty="0" err="1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Девятовский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 мрамор, каменоломни и цемент в прямом и переносном смысле стали основанием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города Подольска,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средством роста благосостояния жителей Подольского 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района. Из него возводилась Москва после пожаров.</a:t>
            </a:r>
          </a:p>
          <a:p>
            <a:pPr marL="180340" indent="450215">
              <a:spcAft>
                <a:spcPts val="0"/>
              </a:spcAft>
              <a:tabLst>
                <a:tab pos="2882265" algn="l"/>
                <a:tab pos="7021195" algn="l"/>
              </a:tabLst>
            </a:pP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 Сейчас каменоломни сошли на нет, </a:t>
            </a:r>
            <a:r>
              <a:rPr lang="ru-RU" sz="1600" dirty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оставив лишь опасные пустоты уже в московской земле и две золотые кирки на гербе города Подольска</a:t>
            </a:r>
            <a:r>
              <a:rPr lang="ru-RU" sz="1600" dirty="0" smtClean="0">
                <a:solidFill>
                  <a:srgbClr val="632523"/>
                </a:solidFill>
                <a:latin typeface="Georgia" panose="02040502050405020303" pitchFamily="18" charset="0"/>
                <a:cs typeface="AngsanaUPC"/>
              </a:rPr>
              <a:t>. Но они остаются частью истории Новой Москвы и Подольска, которую необходимо знать и помнить.</a:t>
            </a:r>
          </a:p>
          <a:p>
            <a:pPr marL="180340" indent="450215">
              <a:spcAft>
                <a:spcPts val="0"/>
              </a:spcAft>
              <a:tabLst>
                <a:tab pos="2882265" algn="l"/>
                <a:tab pos="7021195" algn="l"/>
              </a:tabLst>
            </a:pPr>
            <a:endParaRPr lang="ru-RU" sz="1600" dirty="0">
              <a:effectLst/>
            </a:endParaRPr>
          </a:p>
        </p:txBody>
      </p:sp>
      <p:pic>
        <p:nvPicPr>
          <p:cNvPr id="13320" name="Picture 8" descr="https://img-fotki.yandex.ru/get/95629/44901360.91/0_18e8a0_670a55fb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37" y="1988840"/>
            <a:ext cx="6768752" cy="4509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31730" y="-1142998"/>
            <a:ext cx="6858000" cy="91439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08103" y="3904582"/>
            <a:ext cx="336048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3538" algn="just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lvl="0" indent="363538" algn="just"/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Многие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интересные материалы о прошлых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событиях нашего края можно узнать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в краеведческом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музее, музее-заповеднике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«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Подолье», выставочном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зале.</a:t>
            </a: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endParaRPr lang="ru-RU" dirty="0"/>
          </a:p>
        </p:txBody>
      </p:sp>
      <p:pic>
        <p:nvPicPr>
          <p:cNvPr id="10" name="Picture 2" descr="https://www.atomic-energy.ru/files/images/2020/09/kraevedcheskiy_muzey_d_0-e1509186833623-1024x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75" y="260648"/>
            <a:ext cx="587491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Историко-мемориальный музей-заповедник &amp;quot;Подолье&amp;quot; в исторической ч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57" y="2954024"/>
            <a:ext cx="5004224" cy="375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94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36740" y="-1136185"/>
            <a:ext cx="6858000" cy="914399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87624" y="2635044"/>
            <a:ext cx="7236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4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 charset="0"/>
              </a:rPr>
              <a:t>Спасибо за внимание !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4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8"/>
            <a:ext cx="6858000" cy="91439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2473" y="4107158"/>
            <a:ext cx="816398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 smtClean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9990" y="995364"/>
            <a:ext cx="8834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990" y="137751"/>
            <a:ext cx="8524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Московское море</a:t>
            </a:r>
            <a:endParaRPr lang="ru-RU" sz="2000" b="1" dirty="0">
              <a:solidFill>
                <a:srgbClr val="C00000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2473" y="995364"/>
            <a:ext cx="80199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Более 300 млн. лет назад на территории Тульской и Московской областей находилось море, часть древнего океана </a:t>
            </a:r>
            <a:r>
              <a:rPr lang="ru-RU" sz="1600" dirty="0" err="1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Тетис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. Современные ученые называют море Московским или Нижним каменноугольным.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Оно было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неглубоким (до 200 м) и теплым - не менее 20 градусов, в нем были колонии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кораллов и морских членистоногих и различных моллюсков.</a:t>
            </a:r>
            <a:endParaRPr lang="ru-RU" sz="1600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indent="361950"/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Московское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море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высохло, а на его территории остались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залежи известняка. П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алеонтологи до сих пор находят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в этих породах остатки животных древнего океана. </a:t>
            </a:r>
            <a:endParaRPr lang="ru-RU" dirty="0"/>
          </a:p>
        </p:txBody>
      </p:sp>
      <p:pic>
        <p:nvPicPr>
          <p:cNvPr id="8" name="Picture 2" descr="C:\Users\музей\Pictures\белый камень\DSC07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343" y="3645024"/>
            <a:ext cx="8229600" cy="20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5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2" y="-1143000"/>
            <a:ext cx="6858000" cy="9143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4" y="404664"/>
            <a:ext cx="7488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Девятовские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каменоломни</a:t>
            </a:r>
            <a:endParaRPr lang="ru-RU" sz="2000" b="1" dirty="0">
              <a:solidFill>
                <a:srgbClr val="C00000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</p:txBody>
      </p:sp>
      <p:pic>
        <p:nvPicPr>
          <p:cNvPr id="5" name="Рисунок 4" descr="C:\Users\Samsung\Desktop\800px-Вход_в_Силикаты_-_panoramio_(1).jpg"/>
          <p:cNvPicPr/>
          <p:nvPr/>
        </p:nvPicPr>
        <p:blipFill rotWithShape="1">
          <a:blip r:embed="rId3" cstate="print"/>
          <a:srcRect l="24000"/>
          <a:stretch/>
        </p:blipFill>
        <p:spPr bwMode="auto">
          <a:xfrm>
            <a:off x="216038" y="1340768"/>
            <a:ext cx="5018520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364088" y="2512055"/>
            <a:ext cx="35641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3538" algn="just"/>
            <a:endParaRPr lang="ru-RU" sz="1600" dirty="0" smtClean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lvl="0" indent="363538" algn="just"/>
            <a:r>
              <a:rPr lang="ru-RU" sz="1600" dirty="0" err="1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Девятовские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каменоломни - комплекс подземных выработок известняка (белого камня) в Новой Москве. Вход в каменоломни находится в деревне Рязановского поселения под названием </a:t>
            </a:r>
            <a:r>
              <a:rPr lang="ru-RU" sz="1600" dirty="0" err="1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Девятское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(отсюда и название).  </a:t>
            </a:r>
            <a:endParaRPr lang="ru-RU" sz="1600" dirty="0" smtClean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lvl="0" indent="363538" algn="just"/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Интерес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представляет тот факт, что в этих каменоломнях с XIV века добывали известняк, который использовался для строительства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белокаменной</a:t>
            </a:r>
            <a:endParaRPr lang="ru-RU" sz="2000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2999" y="-1142998"/>
            <a:ext cx="6858000" cy="91439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2473" y="4107158"/>
            <a:ext cx="816398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 smtClean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9990" y="995364"/>
            <a:ext cx="8834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990" y="137751"/>
            <a:ext cx="8524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err="1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Девятовские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каменоломни</a:t>
            </a:r>
            <a:endParaRPr lang="ru-RU" sz="2000" b="1" dirty="0">
              <a:solidFill>
                <a:srgbClr val="C00000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9990" y="4606920"/>
            <a:ext cx="8524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3538" algn="just"/>
            <a:endParaRPr lang="ru-RU" sz="1600" b="1" dirty="0" smtClean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lvl="0" indent="363538" algn="just"/>
            <a:endParaRPr lang="ru-RU" sz="16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lvl="0" indent="363538" algn="just"/>
            <a:r>
              <a:rPr lang="ru-RU" sz="1600" b="1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«</a:t>
            </a:r>
            <a:r>
              <a:rPr lang="ru-RU" sz="1600" b="1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Силикаты»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- второе название пещеры получили в честь минералов, добываемых в них. В дальнейшем близлежащая железнодорожная станция Курского направления была названа «Силикатная». </a:t>
            </a:r>
          </a:p>
          <a:p>
            <a:pPr indent="363538" algn="just"/>
            <a:endParaRPr lang="ru-RU" sz="1600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474" t="18958" r="66783" b="27014"/>
          <a:stretch>
            <a:fillRect/>
          </a:stretch>
        </p:blipFill>
        <p:spPr bwMode="auto">
          <a:xfrm>
            <a:off x="1496575" y="537861"/>
            <a:ext cx="6150848" cy="452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5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1" y="-1142998"/>
            <a:ext cx="6858000" cy="91439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2473" y="4107158"/>
            <a:ext cx="816398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 smtClean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algn="r"/>
            <a:endParaRPr lang="ru-RU" sz="2000" b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9990" y="995364"/>
            <a:ext cx="8834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990" y="137751"/>
            <a:ext cx="8524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Подольский горизонт</a:t>
            </a:r>
            <a:endParaRPr lang="ru-RU" sz="2000" b="1" dirty="0">
              <a:solidFill>
                <a:srgbClr val="C00000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692696"/>
            <a:ext cx="84384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Отложения подольского горизонта являются типично морскими мелководными осадками и в большинстве своем представлены известняками и доломитами. </a:t>
            </a:r>
            <a:endParaRPr lang="ru-RU" sz="1600" dirty="0" smtClean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indent="361950"/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В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основании подольского горизонта обычно залегает слой розоватого, глинистого, мелкозернистого, тонкослоистого известняка и мергеля мощностью до 2 м. Этот слой может рассматриваться как маркирующий, так как имеет сравнительно широкое распространение.</a:t>
            </a:r>
          </a:p>
          <a:p>
            <a:pPr indent="361950"/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Выше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залегают известняки, </a:t>
            </a:r>
            <a:r>
              <a:rPr lang="ru-RU" sz="1600" dirty="0" err="1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доломитизированные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известняки и доломиты, переслаивающиеся с глинами и мергелями.</a:t>
            </a:r>
          </a:p>
          <a:p>
            <a:pPr indent="361950"/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Известняки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преимущественно белые, светло-серые и </a:t>
            </a:r>
            <a:r>
              <a:rPr lang="ru-RU" sz="1600" dirty="0" err="1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зеленоватосерые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, крепкие, плотные, органогенно-обломочные, с остатками фауны. Доломиты главным образом светлой желтоватой окраски, скрытокристаллические, с очень плохо сохранившимися остатками фауны.</a:t>
            </a:r>
            <a:endParaRPr lang="ru-RU" dirty="0"/>
          </a:p>
        </p:txBody>
      </p:sp>
      <p:pic>
        <p:nvPicPr>
          <p:cNvPr id="9" name="Picture 2" descr="C:\Users\музей\Pictures\белый камень\DSC06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731" y="3871647"/>
            <a:ext cx="4105275" cy="278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музей\Pictures\белый камень\DSC07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6996" y="3599654"/>
            <a:ext cx="4107016" cy="305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8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1" y="-1142999"/>
            <a:ext cx="6858000" cy="914399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145" y="878132"/>
            <a:ext cx="4968552" cy="3991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https://moykamen.com/wp-content/uploads/izvestnjak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72" y="3928231"/>
            <a:ext cx="3533580" cy="237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06772" y="6298640"/>
            <a:ext cx="4595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3538" algn="just"/>
            <a:r>
              <a:rPr lang="ru-RU" sz="1400" i="1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Белый твердый камень – известняк.</a:t>
            </a:r>
            <a:endParaRPr lang="ru-RU" sz="1400" i="1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marL="342900" lvl="0" indent="-342900" algn="just">
              <a:buFontTx/>
              <a:buAutoNum type="arabicPeriod"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5777" y="188640"/>
            <a:ext cx="3677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Историческая справка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13406" y="1274611"/>
            <a:ext cx="34828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3538" algn="just"/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В XVIII веке на берегах рек Десны, Пахры и Мочи были заложены каменоломни с целью добычи известняка и базальта для строящейся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Москвы и ее окрестностей.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Это были </a:t>
            </a:r>
            <a:r>
              <a:rPr lang="ru-RU" sz="1600" dirty="0" err="1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Девятовские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каменоломни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.</a:t>
            </a:r>
          </a:p>
          <a:p>
            <a:pPr lvl="0" indent="363538" algn="just"/>
            <a:r>
              <a:rPr lang="ru-RU" sz="1600" dirty="0" err="1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Геологически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так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сложился ландшафт,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что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камень выходит здесь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на поверхность.</a:t>
            </a:r>
            <a:endParaRPr lang="ru-RU" sz="1600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lvl="0" indent="363538" algn="just"/>
            <a:endParaRPr lang="ru-RU" sz="1600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142999" y="-1142999"/>
            <a:ext cx="6858000" cy="91439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410715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latin typeface="Comic Sans MS" panose="030F0702030302020204" pitchFamily="66" charset="0"/>
                <a:ea typeface="Times New Roman" panose="02020603050405020304" pitchFamily="18" charset="0"/>
                <a:cs typeface="AngsanaUPC"/>
              </a:rPr>
              <a:t> 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Герб 1781 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год</a:t>
            </a:r>
            <a:endParaRPr lang="ru-RU" sz="1400" i="1" dirty="0">
              <a:solidFill>
                <a:schemeClr val="accent2">
                  <a:lumMod val="50000"/>
                </a:schemeClr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9990" y="995364"/>
            <a:ext cx="8834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990" y="137751"/>
            <a:ext cx="8524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dirty="0">
              <a:solidFill>
                <a:srgbClr val="C00000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2452" y="337806"/>
            <a:ext cx="8524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Территория деревни </a:t>
            </a:r>
            <a:r>
              <a:rPr lang="ru-RU" sz="1600" dirty="0" err="1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Девятское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много лет назад относилась к Подольскому уезду. Ломка камня была главным занятием жителей уезда в XVIII веке, поэтому на гербе города Подольска изображены два пересекающихся </a:t>
            </a:r>
            <a:r>
              <a:rPr lang="ru-RU" sz="1600" dirty="0" err="1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каменотесных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молотка в голубом </a:t>
            </a:r>
            <a:r>
              <a:rPr lang="ru-RU" sz="1600" dirty="0" smtClean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поле.</a:t>
            </a:r>
            <a:endParaRPr lang="ru-RU" sz="1600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  <a:p>
            <a:pPr indent="363538" algn="just"/>
            <a:endParaRPr lang="ru-RU" sz="1600" dirty="0">
              <a:solidFill>
                <a:srgbClr val="521212"/>
              </a:solidFill>
              <a:latin typeface="Georgia" pitchFamily="18" charset="0"/>
              <a:ea typeface="Batang" pitchFamily="18" charset="-127"/>
              <a:cs typeface="Angsana New" pitchFamily="18" charset="-34"/>
            </a:endParaRPr>
          </a:p>
        </p:txBody>
      </p:sp>
      <p:pic>
        <p:nvPicPr>
          <p:cNvPr id="9" name="Рисунок 8" descr="C:\Users\Samsung\Desktop\podolsk0.gi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6933" y="1661245"/>
            <a:ext cx="1943735" cy="2398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Samsung\Desktop\современный герб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6191" y="1661245"/>
            <a:ext cx="1903730" cy="2380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126190" y="4075082"/>
            <a:ext cx="21740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  <a:ea typeface="Times New Roman" panose="02020603050405020304" pitchFamily="18" charset="0"/>
                <a:cs typeface="AngsanaUPC"/>
              </a:rPr>
              <a:t> 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gsanaUPC"/>
              </a:rPr>
              <a:t>Современный герб</a:t>
            </a:r>
            <a:endParaRPr lang="ru-RU" sz="1400" i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Рисунок 11" descr="C:\Users\Samsung\Desktop\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4352" y="3284984"/>
            <a:ext cx="2308225" cy="332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80260" y="5445224"/>
            <a:ext cx="5719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Употребляемые </a:t>
            </a:r>
            <a:r>
              <a:rPr lang="ru-RU" sz="1600" dirty="0" err="1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каменотесцами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 инструменты были изображены и на бронзовом, со следами </a:t>
            </a:r>
            <a:r>
              <a:rPr lang="ru-RU" sz="1600" dirty="0" err="1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посеребрения</a:t>
            </a:r>
            <a:r>
              <a:rPr lang="ru-RU" sz="1600" dirty="0">
                <a:solidFill>
                  <a:srgbClr val="521212"/>
                </a:solidFill>
                <a:latin typeface="Georgia" pitchFamily="18" charset="0"/>
                <a:ea typeface="Batang" pitchFamily="18" charset="-127"/>
                <a:cs typeface="Angsana New" pitchFamily="18" charset="-34"/>
              </a:rPr>
              <a:t>, знаке «Подольский городской голова».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998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2.png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2" y="-1143000"/>
            <a:ext cx="6858000" cy="9143997"/>
          </a:xfrm>
          <a:prstGeom prst="rect">
            <a:avLst/>
          </a:prstGeom>
        </p:spPr>
      </p:pic>
      <p:pic>
        <p:nvPicPr>
          <p:cNvPr id="4" name="Рисунок 3" descr="C:\Users\Samsung\Desktop\Gubonin_Petr_Ivanovich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04664"/>
            <a:ext cx="4786326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5" y="1916832"/>
            <a:ext cx="331236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Губонин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Петр Ионович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  <a:p>
            <a:pPr indent="363538"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Основатель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Девятовских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каменоломен, потомственный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каменменщик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, уроженец 1828 года деревни Борисово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Коломенского уезда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, имевший небольшое предприятие для обработки камня около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Подольска.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1304</Words>
  <Application>Microsoft Office PowerPoint</Application>
  <PresentationFormat>Экран (4:3)</PresentationFormat>
  <Paragraphs>119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Angsana New</vt:lpstr>
      <vt:lpstr>AngsanaUPC</vt:lpstr>
      <vt:lpstr>Arial</vt:lpstr>
      <vt:lpstr>Batang</vt:lpstr>
      <vt:lpstr>Calibri</vt:lpstr>
      <vt:lpstr>Comic Sans MS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</dc:creator>
  <cp:lastModifiedBy>n.anikeeva</cp:lastModifiedBy>
  <cp:revision>68</cp:revision>
  <dcterms:created xsi:type="dcterms:W3CDTF">2020-10-12T17:23:50Z</dcterms:created>
  <dcterms:modified xsi:type="dcterms:W3CDTF">2024-09-30T14:41:51Z</dcterms:modified>
</cp:coreProperties>
</file>