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1E7B1E-079D-4CF2-2032-87C78F0F3AA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677E7356-CBF2-9A35-ACA0-E88BDC143E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1AFDD202-8925-09FA-E73E-4E49AF49E9C5}"/>
              </a:ext>
            </a:extLst>
          </p:cNvPr>
          <p:cNvSpPr>
            <a:spLocks noGrp="1"/>
          </p:cNvSpPr>
          <p:nvPr>
            <p:ph type="dt" sz="half" idx="10"/>
          </p:nvPr>
        </p:nvSpPr>
        <p:spPr/>
        <p:txBody>
          <a:bodyPr/>
          <a:lstStyle/>
          <a:p>
            <a:fld id="{9C8B8DF6-8F01-4977-A3A3-5D9793BF2A4C}" type="datetimeFigureOut">
              <a:rPr lang="ru-RU" smtClean="0"/>
              <a:t>30.09.2024</a:t>
            </a:fld>
            <a:endParaRPr lang="ru-RU"/>
          </a:p>
        </p:txBody>
      </p:sp>
      <p:sp>
        <p:nvSpPr>
          <p:cNvPr id="5" name="Нижний колонтитул 4">
            <a:extLst>
              <a:ext uri="{FF2B5EF4-FFF2-40B4-BE49-F238E27FC236}">
                <a16:creationId xmlns:a16="http://schemas.microsoft.com/office/drawing/2014/main" id="{6DC2D76D-C468-CC8E-5172-59C8FA3CB03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B663D49-C005-E809-05DD-74C64B6D3BAD}"/>
              </a:ext>
            </a:extLst>
          </p:cNvPr>
          <p:cNvSpPr>
            <a:spLocks noGrp="1"/>
          </p:cNvSpPr>
          <p:nvPr>
            <p:ph type="sldNum" sz="quarter" idx="12"/>
          </p:nvPr>
        </p:nvSpPr>
        <p:spPr/>
        <p:txBody>
          <a:bodyPr/>
          <a:lstStyle/>
          <a:p>
            <a:fld id="{FCB5B973-5657-48D5-89F5-B669F12931F0}" type="slidenum">
              <a:rPr lang="ru-RU" smtClean="0"/>
              <a:t>‹#›</a:t>
            </a:fld>
            <a:endParaRPr lang="ru-RU"/>
          </a:p>
        </p:txBody>
      </p:sp>
    </p:spTree>
    <p:extLst>
      <p:ext uri="{BB962C8B-B14F-4D97-AF65-F5344CB8AC3E}">
        <p14:creationId xmlns:p14="http://schemas.microsoft.com/office/powerpoint/2010/main" val="83433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DB1780-D487-85AE-6D3E-90AAA0C42D1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2CA3B90-5E1C-E016-A3F6-FF0EF49174F6}"/>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20775C5-C8B1-CD96-D581-26139B785564}"/>
              </a:ext>
            </a:extLst>
          </p:cNvPr>
          <p:cNvSpPr>
            <a:spLocks noGrp="1"/>
          </p:cNvSpPr>
          <p:nvPr>
            <p:ph type="dt" sz="half" idx="10"/>
          </p:nvPr>
        </p:nvSpPr>
        <p:spPr/>
        <p:txBody>
          <a:bodyPr/>
          <a:lstStyle/>
          <a:p>
            <a:fld id="{9C8B8DF6-8F01-4977-A3A3-5D9793BF2A4C}" type="datetimeFigureOut">
              <a:rPr lang="ru-RU" smtClean="0"/>
              <a:t>30.09.2024</a:t>
            </a:fld>
            <a:endParaRPr lang="ru-RU"/>
          </a:p>
        </p:txBody>
      </p:sp>
      <p:sp>
        <p:nvSpPr>
          <p:cNvPr id="5" name="Нижний колонтитул 4">
            <a:extLst>
              <a:ext uri="{FF2B5EF4-FFF2-40B4-BE49-F238E27FC236}">
                <a16:creationId xmlns:a16="http://schemas.microsoft.com/office/drawing/2014/main" id="{FC561336-12F1-B370-D828-5C4476F9E05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9E91CEC-96D0-3B8D-D589-D8091D70AC78}"/>
              </a:ext>
            </a:extLst>
          </p:cNvPr>
          <p:cNvSpPr>
            <a:spLocks noGrp="1"/>
          </p:cNvSpPr>
          <p:nvPr>
            <p:ph type="sldNum" sz="quarter" idx="12"/>
          </p:nvPr>
        </p:nvSpPr>
        <p:spPr/>
        <p:txBody>
          <a:bodyPr/>
          <a:lstStyle/>
          <a:p>
            <a:fld id="{FCB5B973-5657-48D5-89F5-B669F12931F0}" type="slidenum">
              <a:rPr lang="ru-RU" smtClean="0"/>
              <a:t>‹#›</a:t>
            </a:fld>
            <a:endParaRPr lang="ru-RU"/>
          </a:p>
        </p:txBody>
      </p:sp>
    </p:spTree>
    <p:extLst>
      <p:ext uri="{BB962C8B-B14F-4D97-AF65-F5344CB8AC3E}">
        <p14:creationId xmlns:p14="http://schemas.microsoft.com/office/powerpoint/2010/main" val="263290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6EB9C57-3190-E579-1ACC-F13C14D8E725}"/>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DFB795EF-F8EF-F5FC-5308-78ECC1472C1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D987341-0BF5-06F2-08C2-A85AD63B511E}"/>
              </a:ext>
            </a:extLst>
          </p:cNvPr>
          <p:cNvSpPr>
            <a:spLocks noGrp="1"/>
          </p:cNvSpPr>
          <p:nvPr>
            <p:ph type="dt" sz="half" idx="10"/>
          </p:nvPr>
        </p:nvSpPr>
        <p:spPr/>
        <p:txBody>
          <a:bodyPr/>
          <a:lstStyle/>
          <a:p>
            <a:fld id="{9C8B8DF6-8F01-4977-A3A3-5D9793BF2A4C}" type="datetimeFigureOut">
              <a:rPr lang="ru-RU" smtClean="0"/>
              <a:t>30.09.2024</a:t>
            </a:fld>
            <a:endParaRPr lang="ru-RU"/>
          </a:p>
        </p:txBody>
      </p:sp>
      <p:sp>
        <p:nvSpPr>
          <p:cNvPr id="5" name="Нижний колонтитул 4">
            <a:extLst>
              <a:ext uri="{FF2B5EF4-FFF2-40B4-BE49-F238E27FC236}">
                <a16:creationId xmlns:a16="http://schemas.microsoft.com/office/drawing/2014/main" id="{FD3E9D4B-ACA8-DD67-D373-2A2ED669420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699E60D-DF64-8A35-0D76-D24A12A7D43E}"/>
              </a:ext>
            </a:extLst>
          </p:cNvPr>
          <p:cNvSpPr>
            <a:spLocks noGrp="1"/>
          </p:cNvSpPr>
          <p:nvPr>
            <p:ph type="sldNum" sz="quarter" idx="12"/>
          </p:nvPr>
        </p:nvSpPr>
        <p:spPr/>
        <p:txBody>
          <a:bodyPr/>
          <a:lstStyle/>
          <a:p>
            <a:fld id="{FCB5B973-5657-48D5-89F5-B669F12931F0}" type="slidenum">
              <a:rPr lang="ru-RU" smtClean="0"/>
              <a:t>‹#›</a:t>
            </a:fld>
            <a:endParaRPr lang="ru-RU"/>
          </a:p>
        </p:txBody>
      </p:sp>
    </p:spTree>
    <p:extLst>
      <p:ext uri="{BB962C8B-B14F-4D97-AF65-F5344CB8AC3E}">
        <p14:creationId xmlns:p14="http://schemas.microsoft.com/office/powerpoint/2010/main" val="213088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0AD302-DAAB-145B-4C9D-2979E7913F4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6F0D9B5-152A-A597-3405-5FD2B5A9631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3977697-0919-B994-9602-DEE6AAAF90CB}"/>
              </a:ext>
            </a:extLst>
          </p:cNvPr>
          <p:cNvSpPr>
            <a:spLocks noGrp="1"/>
          </p:cNvSpPr>
          <p:nvPr>
            <p:ph type="dt" sz="half" idx="10"/>
          </p:nvPr>
        </p:nvSpPr>
        <p:spPr/>
        <p:txBody>
          <a:bodyPr/>
          <a:lstStyle/>
          <a:p>
            <a:fld id="{9C8B8DF6-8F01-4977-A3A3-5D9793BF2A4C}" type="datetimeFigureOut">
              <a:rPr lang="ru-RU" smtClean="0"/>
              <a:t>30.09.2024</a:t>
            </a:fld>
            <a:endParaRPr lang="ru-RU"/>
          </a:p>
        </p:txBody>
      </p:sp>
      <p:sp>
        <p:nvSpPr>
          <p:cNvPr id="5" name="Нижний колонтитул 4">
            <a:extLst>
              <a:ext uri="{FF2B5EF4-FFF2-40B4-BE49-F238E27FC236}">
                <a16:creationId xmlns:a16="http://schemas.microsoft.com/office/drawing/2014/main" id="{0505D0A2-C0D0-D8E0-CDEC-12873FBE848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C0DA0E0-244B-B80D-0E18-49509011AB04}"/>
              </a:ext>
            </a:extLst>
          </p:cNvPr>
          <p:cNvSpPr>
            <a:spLocks noGrp="1"/>
          </p:cNvSpPr>
          <p:nvPr>
            <p:ph type="sldNum" sz="quarter" idx="12"/>
          </p:nvPr>
        </p:nvSpPr>
        <p:spPr/>
        <p:txBody>
          <a:bodyPr/>
          <a:lstStyle/>
          <a:p>
            <a:fld id="{FCB5B973-5657-48D5-89F5-B669F12931F0}" type="slidenum">
              <a:rPr lang="ru-RU" smtClean="0"/>
              <a:t>‹#›</a:t>
            </a:fld>
            <a:endParaRPr lang="ru-RU"/>
          </a:p>
        </p:txBody>
      </p:sp>
    </p:spTree>
    <p:extLst>
      <p:ext uri="{BB962C8B-B14F-4D97-AF65-F5344CB8AC3E}">
        <p14:creationId xmlns:p14="http://schemas.microsoft.com/office/powerpoint/2010/main" val="245280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C2E15F-5B5D-4755-0C57-C1652DCD022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A4A05097-BDAA-2985-B6D7-2A923C3DA3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7E3698B-980B-7BC3-443B-4AA261B70344}"/>
              </a:ext>
            </a:extLst>
          </p:cNvPr>
          <p:cNvSpPr>
            <a:spLocks noGrp="1"/>
          </p:cNvSpPr>
          <p:nvPr>
            <p:ph type="dt" sz="half" idx="10"/>
          </p:nvPr>
        </p:nvSpPr>
        <p:spPr/>
        <p:txBody>
          <a:bodyPr/>
          <a:lstStyle/>
          <a:p>
            <a:fld id="{9C8B8DF6-8F01-4977-A3A3-5D9793BF2A4C}" type="datetimeFigureOut">
              <a:rPr lang="ru-RU" smtClean="0"/>
              <a:t>30.09.2024</a:t>
            </a:fld>
            <a:endParaRPr lang="ru-RU"/>
          </a:p>
        </p:txBody>
      </p:sp>
      <p:sp>
        <p:nvSpPr>
          <p:cNvPr id="5" name="Нижний колонтитул 4">
            <a:extLst>
              <a:ext uri="{FF2B5EF4-FFF2-40B4-BE49-F238E27FC236}">
                <a16:creationId xmlns:a16="http://schemas.microsoft.com/office/drawing/2014/main" id="{642687F8-597D-B02C-2C88-2CDD140BC37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3376134-EB7E-0437-7188-D9F6BAE47FE7}"/>
              </a:ext>
            </a:extLst>
          </p:cNvPr>
          <p:cNvSpPr>
            <a:spLocks noGrp="1"/>
          </p:cNvSpPr>
          <p:nvPr>
            <p:ph type="sldNum" sz="quarter" idx="12"/>
          </p:nvPr>
        </p:nvSpPr>
        <p:spPr/>
        <p:txBody>
          <a:bodyPr/>
          <a:lstStyle/>
          <a:p>
            <a:fld id="{FCB5B973-5657-48D5-89F5-B669F12931F0}" type="slidenum">
              <a:rPr lang="ru-RU" smtClean="0"/>
              <a:t>‹#›</a:t>
            </a:fld>
            <a:endParaRPr lang="ru-RU"/>
          </a:p>
        </p:txBody>
      </p:sp>
    </p:spTree>
    <p:extLst>
      <p:ext uri="{BB962C8B-B14F-4D97-AF65-F5344CB8AC3E}">
        <p14:creationId xmlns:p14="http://schemas.microsoft.com/office/powerpoint/2010/main" val="2656250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EBC048-854B-42E5-0DF8-C0974882625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CCE6FC2-62BA-7CE5-4BA4-C1224618F4A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9F15A01B-3F3D-74CF-6E05-E74C521BE82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C8E877F0-C8E0-DEEF-64F3-F94231B4CB1C}"/>
              </a:ext>
            </a:extLst>
          </p:cNvPr>
          <p:cNvSpPr>
            <a:spLocks noGrp="1"/>
          </p:cNvSpPr>
          <p:nvPr>
            <p:ph type="dt" sz="half" idx="10"/>
          </p:nvPr>
        </p:nvSpPr>
        <p:spPr/>
        <p:txBody>
          <a:bodyPr/>
          <a:lstStyle/>
          <a:p>
            <a:fld id="{9C8B8DF6-8F01-4977-A3A3-5D9793BF2A4C}" type="datetimeFigureOut">
              <a:rPr lang="ru-RU" smtClean="0"/>
              <a:t>30.09.2024</a:t>
            </a:fld>
            <a:endParaRPr lang="ru-RU"/>
          </a:p>
        </p:txBody>
      </p:sp>
      <p:sp>
        <p:nvSpPr>
          <p:cNvPr id="6" name="Нижний колонтитул 5">
            <a:extLst>
              <a:ext uri="{FF2B5EF4-FFF2-40B4-BE49-F238E27FC236}">
                <a16:creationId xmlns:a16="http://schemas.microsoft.com/office/drawing/2014/main" id="{4F015035-CCDE-5D91-50E6-06A88873EE6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5831B2D-69D4-C54D-170B-B0E84F2E91D5}"/>
              </a:ext>
            </a:extLst>
          </p:cNvPr>
          <p:cNvSpPr>
            <a:spLocks noGrp="1"/>
          </p:cNvSpPr>
          <p:nvPr>
            <p:ph type="sldNum" sz="quarter" idx="12"/>
          </p:nvPr>
        </p:nvSpPr>
        <p:spPr/>
        <p:txBody>
          <a:bodyPr/>
          <a:lstStyle/>
          <a:p>
            <a:fld id="{FCB5B973-5657-48D5-89F5-B669F12931F0}" type="slidenum">
              <a:rPr lang="ru-RU" smtClean="0"/>
              <a:t>‹#›</a:t>
            </a:fld>
            <a:endParaRPr lang="ru-RU"/>
          </a:p>
        </p:txBody>
      </p:sp>
    </p:spTree>
    <p:extLst>
      <p:ext uri="{BB962C8B-B14F-4D97-AF65-F5344CB8AC3E}">
        <p14:creationId xmlns:p14="http://schemas.microsoft.com/office/powerpoint/2010/main" val="925841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8C15BE-8BDA-3EB9-C276-F2302FEB4231}"/>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244556D7-EF58-BD38-920B-2A47EF0AA7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51A702E8-69A6-139A-D41C-5DF13193775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0DAEED5E-339B-BD05-0468-7BCD073901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081E718-3B16-2EE6-964C-830411D1B52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0991EF4-04BA-89B8-061B-99225B95241F}"/>
              </a:ext>
            </a:extLst>
          </p:cNvPr>
          <p:cNvSpPr>
            <a:spLocks noGrp="1"/>
          </p:cNvSpPr>
          <p:nvPr>
            <p:ph type="dt" sz="half" idx="10"/>
          </p:nvPr>
        </p:nvSpPr>
        <p:spPr/>
        <p:txBody>
          <a:bodyPr/>
          <a:lstStyle/>
          <a:p>
            <a:fld id="{9C8B8DF6-8F01-4977-A3A3-5D9793BF2A4C}" type="datetimeFigureOut">
              <a:rPr lang="ru-RU" smtClean="0"/>
              <a:t>30.09.2024</a:t>
            </a:fld>
            <a:endParaRPr lang="ru-RU"/>
          </a:p>
        </p:txBody>
      </p:sp>
      <p:sp>
        <p:nvSpPr>
          <p:cNvPr id="8" name="Нижний колонтитул 7">
            <a:extLst>
              <a:ext uri="{FF2B5EF4-FFF2-40B4-BE49-F238E27FC236}">
                <a16:creationId xmlns:a16="http://schemas.microsoft.com/office/drawing/2014/main" id="{9981CC74-20FE-A492-594A-819A38A22791}"/>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0073E287-5A95-E7CC-0F58-07CD004673FC}"/>
              </a:ext>
            </a:extLst>
          </p:cNvPr>
          <p:cNvSpPr>
            <a:spLocks noGrp="1"/>
          </p:cNvSpPr>
          <p:nvPr>
            <p:ph type="sldNum" sz="quarter" idx="12"/>
          </p:nvPr>
        </p:nvSpPr>
        <p:spPr/>
        <p:txBody>
          <a:bodyPr/>
          <a:lstStyle/>
          <a:p>
            <a:fld id="{FCB5B973-5657-48D5-89F5-B669F12931F0}" type="slidenum">
              <a:rPr lang="ru-RU" smtClean="0"/>
              <a:t>‹#›</a:t>
            </a:fld>
            <a:endParaRPr lang="ru-RU"/>
          </a:p>
        </p:txBody>
      </p:sp>
    </p:spTree>
    <p:extLst>
      <p:ext uri="{BB962C8B-B14F-4D97-AF65-F5344CB8AC3E}">
        <p14:creationId xmlns:p14="http://schemas.microsoft.com/office/powerpoint/2010/main" val="221966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575CCA-523B-7BAE-4EAC-352869633AE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D2B3E17-072B-CD12-D9BC-418034B02BC1}"/>
              </a:ext>
            </a:extLst>
          </p:cNvPr>
          <p:cNvSpPr>
            <a:spLocks noGrp="1"/>
          </p:cNvSpPr>
          <p:nvPr>
            <p:ph type="dt" sz="half" idx="10"/>
          </p:nvPr>
        </p:nvSpPr>
        <p:spPr/>
        <p:txBody>
          <a:bodyPr/>
          <a:lstStyle/>
          <a:p>
            <a:fld id="{9C8B8DF6-8F01-4977-A3A3-5D9793BF2A4C}" type="datetimeFigureOut">
              <a:rPr lang="ru-RU" smtClean="0"/>
              <a:t>30.09.2024</a:t>
            </a:fld>
            <a:endParaRPr lang="ru-RU"/>
          </a:p>
        </p:txBody>
      </p:sp>
      <p:sp>
        <p:nvSpPr>
          <p:cNvPr id="4" name="Нижний колонтитул 3">
            <a:extLst>
              <a:ext uri="{FF2B5EF4-FFF2-40B4-BE49-F238E27FC236}">
                <a16:creationId xmlns:a16="http://schemas.microsoft.com/office/drawing/2014/main" id="{0BA05CCF-A77C-0F6A-3A3B-1EBC482BD6A6}"/>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9490E463-D9A1-F95D-03EF-51FD17CC88D3}"/>
              </a:ext>
            </a:extLst>
          </p:cNvPr>
          <p:cNvSpPr>
            <a:spLocks noGrp="1"/>
          </p:cNvSpPr>
          <p:nvPr>
            <p:ph type="sldNum" sz="quarter" idx="12"/>
          </p:nvPr>
        </p:nvSpPr>
        <p:spPr/>
        <p:txBody>
          <a:bodyPr/>
          <a:lstStyle/>
          <a:p>
            <a:fld id="{FCB5B973-5657-48D5-89F5-B669F12931F0}" type="slidenum">
              <a:rPr lang="ru-RU" smtClean="0"/>
              <a:t>‹#›</a:t>
            </a:fld>
            <a:endParaRPr lang="ru-RU"/>
          </a:p>
        </p:txBody>
      </p:sp>
    </p:spTree>
    <p:extLst>
      <p:ext uri="{BB962C8B-B14F-4D97-AF65-F5344CB8AC3E}">
        <p14:creationId xmlns:p14="http://schemas.microsoft.com/office/powerpoint/2010/main" val="311263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8CAED1B-6957-7CDF-F4A9-8520D100BF53}"/>
              </a:ext>
            </a:extLst>
          </p:cNvPr>
          <p:cNvSpPr>
            <a:spLocks noGrp="1"/>
          </p:cNvSpPr>
          <p:nvPr>
            <p:ph type="dt" sz="half" idx="10"/>
          </p:nvPr>
        </p:nvSpPr>
        <p:spPr/>
        <p:txBody>
          <a:bodyPr/>
          <a:lstStyle/>
          <a:p>
            <a:fld id="{9C8B8DF6-8F01-4977-A3A3-5D9793BF2A4C}" type="datetimeFigureOut">
              <a:rPr lang="ru-RU" smtClean="0"/>
              <a:t>30.09.2024</a:t>
            </a:fld>
            <a:endParaRPr lang="ru-RU"/>
          </a:p>
        </p:txBody>
      </p:sp>
      <p:sp>
        <p:nvSpPr>
          <p:cNvPr id="3" name="Нижний колонтитул 2">
            <a:extLst>
              <a:ext uri="{FF2B5EF4-FFF2-40B4-BE49-F238E27FC236}">
                <a16:creationId xmlns:a16="http://schemas.microsoft.com/office/drawing/2014/main" id="{A85AB38A-8F71-CA70-976A-CEFB2C5E39FA}"/>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21435E0-5C83-01A7-F9C4-47BFBA5EF261}"/>
              </a:ext>
            </a:extLst>
          </p:cNvPr>
          <p:cNvSpPr>
            <a:spLocks noGrp="1"/>
          </p:cNvSpPr>
          <p:nvPr>
            <p:ph type="sldNum" sz="quarter" idx="12"/>
          </p:nvPr>
        </p:nvSpPr>
        <p:spPr/>
        <p:txBody>
          <a:bodyPr/>
          <a:lstStyle/>
          <a:p>
            <a:fld id="{FCB5B973-5657-48D5-89F5-B669F12931F0}" type="slidenum">
              <a:rPr lang="ru-RU" smtClean="0"/>
              <a:t>‹#›</a:t>
            </a:fld>
            <a:endParaRPr lang="ru-RU"/>
          </a:p>
        </p:txBody>
      </p:sp>
    </p:spTree>
    <p:extLst>
      <p:ext uri="{BB962C8B-B14F-4D97-AF65-F5344CB8AC3E}">
        <p14:creationId xmlns:p14="http://schemas.microsoft.com/office/powerpoint/2010/main" val="15070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32469C-9FA6-8845-CBC7-D311D1AF167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C18F6E51-6245-0094-B4FF-F3CF1D0C5D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0EEF5A4D-0549-A0A9-5C53-278A75C17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7A7ACE7-6E57-96E6-C633-B274E57B00E4}"/>
              </a:ext>
            </a:extLst>
          </p:cNvPr>
          <p:cNvSpPr>
            <a:spLocks noGrp="1"/>
          </p:cNvSpPr>
          <p:nvPr>
            <p:ph type="dt" sz="half" idx="10"/>
          </p:nvPr>
        </p:nvSpPr>
        <p:spPr/>
        <p:txBody>
          <a:bodyPr/>
          <a:lstStyle/>
          <a:p>
            <a:fld id="{9C8B8DF6-8F01-4977-A3A3-5D9793BF2A4C}" type="datetimeFigureOut">
              <a:rPr lang="ru-RU" smtClean="0"/>
              <a:t>30.09.2024</a:t>
            </a:fld>
            <a:endParaRPr lang="ru-RU"/>
          </a:p>
        </p:txBody>
      </p:sp>
      <p:sp>
        <p:nvSpPr>
          <p:cNvPr id="6" name="Нижний колонтитул 5">
            <a:extLst>
              <a:ext uri="{FF2B5EF4-FFF2-40B4-BE49-F238E27FC236}">
                <a16:creationId xmlns:a16="http://schemas.microsoft.com/office/drawing/2014/main" id="{7001537B-34DB-C5C7-C54D-6CB8B652451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3162075-FDDF-DDCE-4DE1-422378D3FAF7}"/>
              </a:ext>
            </a:extLst>
          </p:cNvPr>
          <p:cNvSpPr>
            <a:spLocks noGrp="1"/>
          </p:cNvSpPr>
          <p:nvPr>
            <p:ph type="sldNum" sz="quarter" idx="12"/>
          </p:nvPr>
        </p:nvSpPr>
        <p:spPr/>
        <p:txBody>
          <a:bodyPr/>
          <a:lstStyle/>
          <a:p>
            <a:fld id="{FCB5B973-5657-48D5-89F5-B669F12931F0}" type="slidenum">
              <a:rPr lang="ru-RU" smtClean="0"/>
              <a:t>‹#›</a:t>
            </a:fld>
            <a:endParaRPr lang="ru-RU"/>
          </a:p>
        </p:txBody>
      </p:sp>
    </p:spTree>
    <p:extLst>
      <p:ext uri="{BB962C8B-B14F-4D97-AF65-F5344CB8AC3E}">
        <p14:creationId xmlns:p14="http://schemas.microsoft.com/office/powerpoint/2010/main" val="2140678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3A0E87-B47E-F229-EFAC-07CA5C20EE4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D087ABCE-7C58-6F78-18D3-95398A6074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E5DB11C-20C6-825E-F37F-82DB446D8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0656379-70D5-F907-2B8E-2E1A4384760B}"/>
              </a:ext>
            </a:extLst>
          </p:cNvPr>
          <p:cNvSpPr>
            <a:spLocks noGrp="1"/>
          </p:cNvSpPr>
          <p:nvPr>
            <p:ph type="dt" sz="half" idx="10"/>
          </p:nvPr>
        </p:nvSpPr>
        <p:spPr/>
        <p:txBody>
          <a:bodyPr/>
          <a:lstStyle/>
          <a:p>
            <a:fld id="{9C8B8DF6-8F01-4977-A3A3-5D9793BF2A4C}" type="datetimeFigureOut">
              <a:rPr lang="ru-RU" smtClean="0"/>
              <a:t>30.09.2024</a:t>
            </a:fld>
            <a:endParaRPr lang="ru-RU"/>
          </a:p>
        </p:txBody>
      </p:sp>
      <p:sp>
        <p:nvSpPr>
          <p:cNvPr id="6" name="Нижний колонтитул 5">
            <a:extLst>
              <a:ext uri="{FF2B5EF4-FFF2-40B4-BE49-F238E27FC236}">
                <a16:creationId xmlns:a16="http://schemas.microsoft.com/office/drawing/2014/main" id="{9D424331-2F92-4C4E-FB8E-0DD371CCF26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5AFE4C0-7B93-348F-9702-31B66B1E3BCA}"/>
              </a:ext>
            </a:extLst>
          </p:cNvPr>
          <p:cNvSpPr>
            <a:spLocks noGrp="1"/>
          </p:cNvSpPr>
          <p:nvPr>
            <p:ph type="sldNum" sz="quarter" idx="12"/>
          </p:nvPr>
        </p:nvSpPr>
        <p:spPr/>
        <p:txBody>
          <a:bodyPr/>
          <a:lstStyle/>
          <a:p>
            <a:fld id="{FCB5B973-5657-48D5-89F5-B669F12931F0}" type="slidenum">
              <a:rPr lang="ru-RU" smtClean="0"/>
              <a:t>‹#›</a:t>
            </a:fld>
            <a:endParaRPr lang="ru-RU"/>
          </a:p>
        </p:txBody>
      </p:sp>
    </p:spTree>
    <p:extLst>
      <p:ext uri="{BB962C8B-B14F-4D97-AF65-F5344CB8AC3E}">
        <p14:creationId xmlns:p14="http://schemas.microsoft.com/office/powerpoint/2010/main" val="772941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A6A45F-3E14-3FDC-D629-AE044964A7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3C63C17-9BD9-CAFE-C5B7-8BF45B99A7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1EEBC40-66B7-85A2-8A3D-384CF7107C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B8DF6-8F01-4977-A3A3-5D9793BF2A4C}" type="datetimeFigureOut">
              <a:rPr lang="ru-RU" smtClean="0"/>
              <a:t>30.09.2024</a:t>
            </a:fld>
            <a:endParaRPr lang="ru-RU"/>
          </a:p>
        </p:txBody>
      </p:sp>
      <p:sp>
        <p:nvSpPr>
          <p:cNvPr id="5" name="Нижний колонтитул 4">
            <a:extLst>
              <a:ext uri="{FF2B5EF4-FFF2-40B4-BE49-F238E27FC236}">
                <a16:creationId xmlns:a16="http://schemas.microsoft.com/office/drawing/2014/main" id="{9C767946-19A1-FB6A-DBF4-FFA5FEF0B1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0ED56BB-DD4B-0517-7E5C-B70D76388D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5B973-5657-48D5-89F5-B669F12931F0}" type="slidenum">
              <a:rPr lang="ru-RU" smtClean="0"/>
              <a:t>‹#›</a:t>
            </a:fld>
            <a:endParaRPr lang="ru-RU"/>
          </a:p>
        </p:txBody>
      </p:sp>
    </p:spTree>
    <p:extLst>
      <p:ext uri="{BB962C8B-B14F-4D97-AF65-F5344CB8AC3E}">
        <p14:creationId xmlns:p14="http://schemas.microsoft.com/office/powerpoint/2010/main" val="105054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8911BB-EBEC-4280-57E7-502CE9D6AB57}"/>
              </a:ext>
            </a:extLst>
          </p:cNvPr>
          <p:cNvSpPr>
            <a:spLocks noGrp="1"/>
          </p:cNvSpPr>
          <p:nvPr>
            <p:ph type="ctrTitle"/>
          </p:nvPr>
        </p:nvSpPr>
        <p:spPr/>
        <p:txBody>
          <a:bodyPr/>
          <a:lstStyle/>
          <a:p>
            <a:r>
              <a:rPr lang="ru-RU" dirty="0"/>
              <a:t>ФИНАНСЫ И БИЗНЕС </a:t>
            </a:r>
          </a:p>
        </p:txBody>
      </p:sp>
      <p:sp>
        <p:nvSpPr>
          <p:cNvPr id="3" name="Подзаголовок 2">
            <a:extLst>
              <a:ext uri="{FF2B5EF4-FFF2-40B4-BE49-F238E27FC236}">
                <a16:creationId xmlns:a16="http://schemas.microsoft.com/office/drawing/2014/main" id="{3603E4D5-69D3-FDA3-0F29-F70ABFF2826D}"/>
              </a:ext>
            </a:extLst>
          </p:cNvPr>
          <p:cNvSpPr>
            <a:spLocks noGrp="1"/>
          </p:cNvSpPr>
          <p:nvPr>
            <p:ph type="subTitle" idx="1"/>
          </p:nvPr>
        </p:nvSpPr>
        <p:spPr/>
        <p:txBody>
          <a:bodyPr/>
          <a:lstStyle/>
          <a:p>
            <a:r>
              <a:rPr lang="ru-RU" dirty="0" smtClean="0"/>
              <a:t>ПРАКТИКУМ для </a:t>
            </a:r>
            <a:r>
              <a:rPr lang="ru-RU" smtClean="0"/>
              <a:t>10-11 класса</a:t>
            </a:r>
            <a:endParaRPr lang="ru-RU" dirty="0"/>
          </a:p>
        </p:txBody>
      </p:sp>
    </p:spTree>
    <p:extLst>
      <p:ext uri="{BB962C8B-B14F-4D97-AF65-F5344CB8AC3E}">
        <p14:creationId xmlns:p14="http://schemas.microsoft.com/office/powerpoint/2010/main" val="393611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7FB722-2CC1-4C11-B8E7-6D1BEAE7DA61}"/>
              </a:ext>
            </a:extLst>
          </p:cNvPr>
          <p:cNvSpPr>
            <a:spLocks noGrp="1"/>
          </p:cNvSpPr>
          <p:nvPr>
            <p:ph type="title"/>
          </p:nvPr>
        </p:nvSpPr>
        <p:spPr/>
        <p:txBody>
          <a:bodyPr/>
          <a:lstStyle/>
          <a:p>
            <a:r>
              <a:rPr lang="ru-RU" dirty="0">
                <a:latin typeface="+mn-lt"/>
              </a:rPr>
              <a:t>Задача 1</a:t>
            </a:r>
          </a:p>
        </p:txBody>
      </p:sp>
      <p:sp>
        <p:nvSpPr>
          <p:cNvPr id="3" name="Объект 2">
            <a:extLst>
              <a:ext uri="{FF2B5EF4-FFF2-40B4-BE49-F238E27FC236}">
                <a16:creationId xmlns:a16="http://schemas.microsoft.com/office/drawing/2014/main" id="{B823A5A2-0135-E6EC-DCC6-72EAD1276534}"/>
              </a:ext>
            </a:extLst>
          </p:cNvPr>
          <p:cNvSpPr>
            <a:spLocks noGrp="1"/>
          </p:cNvSpPr>
          <p:nvPr>
            <p:ph idx="1"/>
          </p:nvPr>
        </p:nvSpPr>
        <p:spPr>
          <a:xfrm>
            <a:off x="532660" y="1296140"/>
            <a:ext cx="10821140" cy="4880823"/>
          </a:xfrm>
        </p:spPr>
        <p:txBody>
          <a:bodyPr>
            <a:noAutofit/>
          </a:bodyPr>
          <a:lstStyle/>
          <a:p>
            <a:r>
              <a:rPr lang="ru-RU" sz="3600" dirty="0"/>
              <a:t>В семье Григорьевых совокупный доход составляет 69 тыс. р. Расходы на самое необходимое — 33 тыс. р. Иван Григорьев тратит на машину, спорт, одежду и обувь ежемесячно 8,5 тыс. р., а его жена Мария тратит на косметику, спорт, одежду, обувь, театр и др. </a:t>
            </a:r>
            <a:r>
              <a:rPr lang="ru-RU" sz="3600"/>
              <a:t>— 19 </a:t>
            </a:r>
            <a:r>
              <a:rPr lang="ru-RU" sz="3600" dirty="0"/>
              <a:t>тыс. р. На их маленького сына Витю, который ходит в детский сад, уходит 5 тыс. р. Что образуется в результате такого ведения хозяйства? Живёт ли семья по средствам? Каковы последствия такого планирования своих финансов?</a:t>
            </a:r>
          </a:p>
        </p:txBody>
      </p:sp>
    </p:spTree>
    <p:extLst>
      <p:ext uri="{BB962C8B-B14F-4D97-AF65-F5344CB8AC3E}">
        <p14:creationId xmlns:p14="http://schemas.microsoft.com/office/powerpoint/2010/main" val="4177423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A8033D-0219-3BBA-CE46-89B424CBAE8C}"/>
              </a:ext>
            </a:extLst>
          </p:cNvPr>
          <p:cNvSpPr>
            <a:spLocks noGrp="1"/>
          </p:cNvSpPr>
          <p:nvPr>
            <p:ph type="title"/>
          </p:nvPr>
        </p:nvSpPr>
        <p:spPr/>
        <p:txBody>
          <a:bodyPr/>
          <a:lstStyle/>
          <a:p>
            <a:r>
              <a:rPr lang="ru-RU" dirty="0">
                <a:latin typeface="+mn-lt"/>
              </a:rPr>
              <a:t>Задача 2</a:t>
            </a:r>
          </a:p>
        </p:txBody>
      </p:sp>
      <p:sp>
        <p:nvSpPr>
          <p:cNvPr id="3" name="Объект 2">
            <a:extLst>
              <a:ext uri="{FF2B5EF4-FFF2-40B4-BE49-F238E27FC236}">
                <a16:creationId xmlns:a16="http://schemas.microsoft.com/office/drawing/2014/main" id="{9B856C6F-1057-E399-6963-711EB74178DB}"/>
              </a:ext>
            </a:extLst>
          </p:cNvPr>
          <p:cNvSpPr>
            <a:spLocks noGrp="1"/>
          </p:cNvSpPr>
          <p:nvPr>
            <p:ph idx="1"/>
          </p:nvPr>
        </p:nvSpPr>
        <p:spPr/>
        <p:txBody>
          <a:bodyPr/>
          <a:lstStyle/>
          <a:p>
            <a:pPr marL="0" indent="0">
              <a:buNone/>
            </a:pPr>
            <a:r>
              <a:rPr lang="ru-RU" dirty="0"/>
              <a:t>Представьте, что расходы вашей семьи состоят из следующих статей: Коммунальные платежи – 9500 р. Продукты питания – 21 тыс. р. Бытовая химия и предметы личной гигиены – 6500 р. Одежда и обувь – 23 тыс. р. Оплата кредита на покупку бытовой техники – 14 тыс. р. Образование (дополнительные занятия) – 13 тыс. р. Проезд – 4 тыс. р. Откладывание на летний отдых семьи – 10 тыс. р. Лекарства – 3500 р. Оплата телефона и Интернета – 3300 р. Прочие платежи – 5500 р. Какова сумма ваших расходов в месяц? Какой доход должен быть у вашей семьи в месяц, чтобы при этих расхода ещё откладывать 10% суммы доходов?</a:t>
            </a:r>
          </a:p>
        </p:txBody>
      </p:sp>
    </p:spTree>
    <p:extLst>
      <p:ext uri="{BB962C8B-B14F-4D97-AF65-F5344CB8AC3E}">
        <p14:creationId xmlns:p14="http://schemas.microsoft.com/office/powerpoint/2010/main" val="188526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17B865-405C-97D6-3C90-B98990431C06}"/>
              </a:ext>
            </a:extLst>
          </p:cNvPr>
          <p:cNvSpPr>
            <a:spLocks noGrp="1"/>
          </p:cNvSpPr>
          <p:nvPr>
            <p:ph type="title"/>
          </p:nvPr>
        </p:nvSpPr>
        <p:spPr>
          <a:xfrm>
            <a:off x="363244" y="1"/>
            <a:ext cx="10990556" cy="1056442"/>
          </a:xfrm>
        </p:spPr>
        <p:txBody>
          <a:bodyPr/>
          <a:lstStyle/>
          <a:p>
            <a:r>
              <a:rPr lang="ru-RU" dirty="0"/>
              <a:t>Задача 3</a:t>
            </a:r>
          </a:p>
        </p:txBody>
      </p:sp>
      <p:sp>
        <p:nvSpPr>
          <p:cNvPr id="3" name="Объект 2">
            <a:extLst>
              <a:ext uri="{FF2B5EF4-FFF2-40B4-BE49-F238E27FC236}">
                <a16:creationId xmlns:a16="http://schemas.microsoft.com/office/drawing/2014/main" id="{05B40A4D-B2ED-361E-85BC-BC9980ABFD15}"/>
              </a:ext>
            </a:extLst>
          </p:cNvPr>
          <p:cNvSpPr>
            <a:spLocks noGrp="1"/>
          </p:cNvSpPr>
          <p:nvPr>
            <p:ph idx="1"/>
          </p:nvPr>
        </p:nvSpPr>
        <p:spPr>
          <a:xfrm>
            <a:off x="124287" y="941033"/>
            <a:ext cx="11558727" cy="5235930"/>
          </a:xfrm>
        </p:spPr>
        <p:txBody>
          <a:bodyPr>
            <a:noAutofit/>
          </a:bodyPr>
          <a:lstStyle/>
          <a:p>
            <a:r>
              <a:rPr lang="ru-RU" dirty="0"/>
              <a:t>Семья Магомедовых состоит из 4 человек: папа, мама, сын и дочь. У этой семьи был телевизор старого образца. Изображение было плохое и очень часто были помехи с звуком. Однажды дети попросили родителей купить новый плазменный телевизор. Отец узнал, что телевизор стоит 25999 рублей и сказал, что им придется отказаться от лишней траты денег. Папа зарабатывает 25000 рублей в месяц. Его жена зарабатывает  от того, что зарабатывает её муж. В месяц на питание семья Магомедовых расходует 40% от суммы зарплаты родителей, на коммунальные услуги от общего заработка, а прочие расходы составляют 0,2 от зарплаты отца и матери. Через сколько месяцев они смогут купить телевизор, если будут откладывать, оставшиеся каждый месяц, деньги?</a:t>
            </a:r>
          </a:p>
        </p:txBody>
      </p:sp>
    </p:spTree>
    <p:extLst>
      <p:ext uri="{BB962C8B-B14F-4D97-AF65-F5344CB8AC3E}">
        <p14:creationId xmlns:p14="http://schemas.microsoft.com/office/powerpoint/2010/main" val="595526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B05F67-8C65-C10F-B232-CDA65EABACC8}"/>
              </a:ext>
            </a:extLst>
          </p:cNvPr>
          <p:cNvSpPr>
            <a:spLocks noGrp="1"/>
          </p:cNvSpPr>
          <p:nvPr>
            <p:ph type="title"/>
          </p:nvPr>
        </p:nvSpPr>
        <p:spPr/>
        <p:txBody>
          <a:bodyPr/>
          <a:lstStyle/>
          <a:p>
            <a:r>
              <a:rPr lang="ru-RU" dirty="0"/>
              <a:t>Задача 4</a:t>
            </a:r>
          </a:p>
        </p:txBody>
      </p:sp>
      <p:sp>
        <p:nvSpPr>
          <p:cNvPr id="3" name="Объект 2">
            <a:extLst>
              <a:ext uri="{FF2B5EF4-FFF2-40B4-BE49-F238E27FC236}">
                <a16:creationId xmlns:a16="http://schemas.microsoft.com/office/drawing/2014/main" id="{5DB63240-37AC-E667-1DC5-8949B02EEA9C}"/>
              </a:ext>
            </a:extLst>
          </p:cNvPr>
          <p:cNvSpPr>
            <a:spLocks noGrp="1"/>
          </p:cNvSpPr>
          <p:nvPr>
            <p:ph idx="1"/>
          </p:nvPr>
        </p:nvSpPr>
        <p:spPr/>
        <p:txBody>
          <a:bodyPr>
            <a:normAutofit fontScale="70000" lnSpcReduction="20000"/>
          </a:bodyPr>
          <a:lstStyle/>
          <a:p>
            <a:pPr algn="just"/>
            <a:r>
              <a:rPr lang="ru-RU" sz="3100" b="0" i="0" dirty="0">
                <a:effectLst/>
              </a:rPr>
              <a:t>Перед архитекторами известной компании была поставлена задача: выполнить проект за ускоренные сроки. Главный архитектор компании Валентин Робинович и его команда выполнила проект, за что получила денежное вознаграждение. Его размер для Валентина составил 4 тыс. долларов.</a:t>
            </a:r>
          </a:p>
          <a:p>
            <a:pPr indent="449580" algn="just"/>
            <a:r>
              <a:rPr lang="ru-RU" sz="3100" b="0" i="0" dirty="0">
                <a:effectLst/>
              </a:rPr>
              <a:t>7/8 части премии он положил в банк под 8% годовых. Валентин собирал деньги на новый автомобиль. Через 2 года он получил некоторую сумму и перевел ее в рубли по курсу 70 рублей за 1 доллар. Разменяв доллары, он добавил к полученной сумме 700 тыс. рублей за проданный старый автомобиль и купил новый в полной комплектации. Архитектор был доволен покупкой, и каждый день садился в свою новую машину с радостью.</a:t>
            </a:r>
          </a:p>
          <a:p>
            <a:pPr algn="l"/>
            <a:r>
              <a:rPr lang="ru-RU" sz="3100" b="1" i="1" dirty="0">
                <a:effectLst/>
              </a:rPr>
              <a:t>Вопрос:</a:t>
            </a:r>
            <a:endParaRPr lang="ru-RU" sz="3100" b="0" i="0" dirty="0">
              <a:effectLst/>
            </a:endParaRPr>
          </a:p>
          <a:p>
            <a:pPr algn="l"/>
            <a:r>
              <a:rPr lang="ru-RU" sz="3100" b="0" i="0" dirty="0">
                <a:effectLst/>
              </a:rPr>
              <a:t>1. Какую сумму Валентин Робинович положил в банк, какую он получил (в рублях)?</a:t>
            </a:r>
          </a:p>
          <a:p>
            <a:pPr algn="l"/>
            <a:r>
              <a:rPr lang="ru-RU" sz="3100" b="0" i="0" dirty="0">
                <a:effectLst/>
              </a:rPr>
              <a:t>2. Сколько Валентин заплатил за новый автомобиль?</a:t>
            </a:r>
          </a:p>
          <a:p>
            <a:endParaRPr lang="ru-RU" dirty="0"/>
          </a:p>
        </p:txBody>
      </p:sp>
    </p:spTree>
    <p:extLst>
      <p:ext uri="{BB962C8B-B14F-4D97-AF65-F5344CB8AC3E}">
        <p14:creationId xmlns:p14="http://schemas.microsoft.com/office/powerpoint/2010/main" val="728595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8CF565-2C6E-600A-7E2E-560B8F680FBD}"/>
              </a:ext>
            </a:extLst>
          </p:cNvPr>
          <p:cNvSpPr>
            <a:spLocks noGrp="1"/>
          </p:cNvSpPr>
          <p:nvPr>
            <p:ph type="title"/>
          </p:nvPr>
        </p:nvSpPr>
        <p:spPr/>
        <p:txBody>
          <a:bodyPr/>
          <a:lstStyle/>
          <a:p>
            <a:r>
              <a:rPr lang="ru-RU" dirty="0"/>
              <a:t>Задача 5</a:t>
            </a:r>
          </a:p>
        </p:txBody>
      </p:sp>
      <p:sp>
        <p:nvSpPr>
          <p:cNvPr id="3" name="Объект 2">
            <a:extLst>
              <a:ext uri="{FF2B5EF4-FFF2-40B4-BE49-F238E27FC236}">
                <a16:creationId xmlns:a16="http://schemas.microsoft.com/office/drawing/2014/main" id="{E32DF4B9-F562-75CF-2F45-52F942111DDD}"/>
              </a:ext>
            </a:extLst>
          </p:cNvPr>
          <p:cNvSpPr>
            <a:spLocks noGrp="1"/>
          </p:cNvSpPr>
          <p:nvPr>
            <p:ph idx="1"/>
          </p:nvPr>
        </p:nvSpPr>
        <p:spPr/>
        <p:txBody>
          <a:bodyPr>
            <a:normAutofit fontScale="85000" lnSpcReduction="20000"/>
          </a:bodyPr>
          <a:lstStyle/>
          <a:p>
            <a:pPr algn="just"/>
            <a:r>
              <a:rPr lang="ru-RU" sz="2800" b="0" i="0" dirty="0">
                <a:effectLst/>
              </a:rPr>
              <a:t>Жил-был Виталий. Была у него работа и жена. Наступил кризис. Многие предприятия стали закрываться. Фирма, в которой работал Виталий, долго держалась. Но сокращения штатов все-таки не удалось избежать. В один день его уволили, и от него ушла жена. Расстроенный Виталий на последние деньги купил себе лотерейный билет. И, о чудо! он выиграл 5 миллионов рублей. Виталий вложил некоторую сумму выигрыша в Россельхозбанк, в программу «70 лет Великой Победе», по которому банк выплачивает доход из расчета 8,1% годовых. Через год вкладчик получил 1358087,03 рубля. Остальные деньги Виталий решил перевести на счет благотворительного общества «Подари жизнь», чтобы больные дети имели возможность бороться за свою жизнь. Какая сумма была вложена в банк? Сколько денег Виталий перевел на лечение детей?</a:t>
            </a:r>
            <a:endParaRPr lang="ru-RU" b="0" i="0" dirty="0">
              <a:effectLst/>
            </a:endParaRPr>
          </a:p>
          <a:p>
            <a:pPr algn="just"/>
            <a:r>
              <a:rPr lang="ru-RU" sz="2800" b="0" i="0" dirty="0">
                <a:effectLst/>
              </a:rPr>
              <a:t>         Полученную сумму в рублях Виталий решил обменять на доллары. Курс доллара на тот день составлял 78 рублей. Какую сумму в долларах получил Виталий?</a:t>
            </a:r>
            <a:endParaRPr lang="ru-RU" b="0" i="0" dirty="0">
              <a:effectLst/>
            </a:endParaRPr>
          </a:p>
          <a:p>
            <a:endParaRPr lang="ru-RU" dirty="0"/>
          </a:p>
        </p:txBody>
      </p:sp>
    </p:spTree>
    <p:extLst>
      <p:ext uri="{BB962C8B-B14F-4D97-AF65-F5344CB8AC3E}">
        <p14:creationId xmlns:p14="http://schemas.microsoft.com/office/powerpoint/2010/main" val="1192395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B99340-1AFB-7E57-096F-13F2E6ED6BA9}"/>
              </a:ext>
            </a:extLst>
          </p:cNvPr>
          <p:cNvSpPr>
            <a:spLocks noGrp="1"/>
          </p:cNvSpPr>
          <p:nvPr>
            <p:ph type="title"/>
          </p:nvPr>
        </p:nvSpPr>
        <p:spPr/>
        <p:txBody>
          <a:bodyPr/>
          <a:lstStyle/>
          <a:p>
            <a:r>
              <a:rPr lang="ru-RU" dirty="0"/>
              <a:t>Задача 6</a:t>
            </a:r>
          </a:p>
        </p:txBody>
      </p:sp>
      <p:sp>
        <p:nvSpPr>
          <p:cNvPr id="3" name="Объект 2">
            <a:extLst>
              <a:ext uri="{FF2B5EF4-FFF2-40B4-BE49-F238E27FC236}">
                <a16:creationId xmlns:a16="http://schemas.microsoft.com/office/drawing/2014/main" id="{5651AC26-A6A8-3727-628C-7C0E89CB0FD3}"/>
              </a:ext>
            </a:extLst>
          </p:cNvPr>
          <p:cNvSpPr>
            <a:spLocks noGrp="1"/>
          </p:cNvSpPr>
          <p:nvPr>
            <p:ph idx="1"/>
          </p:nvPr>
        </p:nvSpPr>
        <p:spPr>
          <a:xfrm>
            <a:off x="213064" y="1690688"/>
            <a:ext cx="11620870" cy="4486275"/>
          </a:xfrm>
        </p:spPr>
        <p:txBody>
          <a:bodyPr>
            <a:normAutofit fontScale="85000" lnSpcReduction="20000"/>
          </a:bodyPr>
          <a:lstStyle/>
          <a:p>
            <a:r>
              <a:rPr lang="ru-RU" sz="2800" b="0" i="0" dirty="0">
                <a:effectLst/>
              </a:rPr>
              <a:t>В 2011 году Россия подписала договор с Францией о покупке двух вертолетоносцев типа «Мистраль». </a:t>
            </a:r>
            <a:r>
              <a:rPr lang="ru-RU" sz="2800" b="0" i="0" dirty="0">
                <a:solidFill>
                  <a:srgbClr val="000000"/>
                </a:solidFill>
                <a:effectLst/>
              </a:rPr>
              <a:t>С Россией в 2011 году был подписан контракт на сумму 1 миллиард 120 миллионов евро. </a:t>
            </a:r>
            <a:r>
              <a:rPr lang="ru-RU" sz="2800" b="0" i="0" dirty="0">
                <a:effectLst/>
              </a:rPr>
              <a:t>В 2014 году корабли  были готовы, но в связи с давлением на Францию со стороны Америки, под предлогом ситуации на Украине, Франция была вынуждена расторгнуть контракт. По условиям контракта Франция обязана выплатить России ущерб.</a:t>
            </a:r>
            <a:r>
              <a:rPr lang="ru-RU" sz="2800" b="0" i="0" dirty="0">
                <a:solidFill>
                  <a:srgbClr val="000000"/>
                </a:solidFill>
                <a:effectLst/>
              </a:rPr>
              <a:t> После разрыва договоренностей Москве вернули предоплату. Кроме того, Франция возместила все расходы, в том числе, на обучение российских экипажей. </a:t>
            </a:r>
            <a:r>
              <a:rPr lang="ru-RU" sz="2800" b="0" i="0" dirty="0">
                <a:effectLst/>
              </a:rPr>
              <a:t>Все это ей обошлось в 890 млн. евро, с процентами – 55 млн. евро. В России полученные деньги переводили в рубли. Сколько рублей получилось после перевода денег в рубли, если на данный момент курс евро составил 83,126 рублей. Сколько рублей можно было получить в 2014 году, зная, что курс евро составлял 67,568 рублей? Франция долго не знала, как выйти из сложившейся ситуации. Наконец, выход был найден. Индия купила «Мистрали» за 825 млн. евро. Сколько рупий (индийская валюта) заплатила Индия, если курс рупии составлял 72,342 евро? Подсчитав все расходы, Индия осталась довольна. Какой ущерб понесла Франция? А в России еще долго говорили об этом. Кто же оказался в проигрыше?</a:t>
            </a:r>
            <a:endParaRPr lang="ru-RU" dirty="0"/>
          </a:p>
        </p:txBody>
      </p:sp>
    </p:spTree>
    <p:extLst>
      <p:ext uri="{BB962C8B-B14F-4D97-AF65-F5344CB8AC3E}">
        <p14:creationId xmlns:p14="http://schemas.microsoft.com/office/powerpoint/2010/main" val="300368594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942</Words>
  <Application>Microsoft Office PowerPoint</Application>
  <PresentationFormat>Широкоэкранный</PresentationFormat>
  <Paragraphs>19</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Calibri</vt:lpstr>
      <vt:lpstr>Calibri Light</vt:lpstr>
      <vt:lpstr>Тема Office</vt:lpstr>
      <vt:lpstr>ФИНАНСЫ И БИЗНЕС </vt:lpstr>
      <vt:lpstr>Задача 1</vt:lpstr>
      <vt:lpstr>Задача 2</vt:lpstr>
      <vt:lpstr>Задача 3</vt:lpstr>
      <vt:lpstr>Задача 4</vt:lpstr>
      <vt:lpstr>Задача 5</vt:lpstr>
      <vt:lpstr>Задача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ФИНАНСЫ И БИЗНЕС </dc:title>
  <dc:creator>Igor</dc:creator>
  <cp:lastModifiedBy>Антонюк Инна Владимировна</cp:lastModifiedBy>
  <cp:revision>7</cp:revision>
  <dcterms:created xsi:type="dcterms:W3CDTF">2024-02-25T16:21:38Z</dcterms:created>
  <dcterms:modified xsi:type="dcterms:W3CDTF">2024-09-30T08:44:02Z</dcterms:modified>
</cp:coreProperties>
</file>