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9" r:id="rId3"/>
    <p:sldId id="281" r:id="rId4"/>
    <p:sldId id="291" r:id="rId5"/>
    <p:sldId id="290" r:id="rId6"/>
    <p:sldId id="258" r:id="rId7"/>
    <p:sldId id="261" r:id="rId8"/>
    <p:sldId id="263" r:id="rId9"/>
    <p:sldId id="259" r:id="rId10"/>
    <p:sldId id="265" r:id="rId11"/>
    <p:sldId id="283" r:id="rId12"/>
    <p:sldId id="268" r:id="rId13"/>
    <p:sldId id="292" r:id="rId14"/>
    <p:sldId id="293" r:id="rId15"/>
    <p:sldId id="294" r:id="rId16"/>
    <p:sldId id="296" r:id="rId17"/>
    <p:sldId id="295" r:id="rId18"/>
    <p:sldId id="297" r:id="rId19"/>
    <p:sldId id="299" r:id="rId20"/>
    <p:sldId id="298" r:id="rId21"/>
    <p:sldId id="301" r:id="rId22"/>
    <p:sldId id="302" r:id="rId23"/>
    <p:sldId id="303" r:id="rId24"/>
    <p:sldId id="266" r:id="rId25"/>
    <p:sldId id="284" r:id="rId26"/>
    <p:sldId id="270" r:id="rId27"/>
    <p:sldId id="285" r:id="rId28"/>
    <p:sldId id="269" r:id="rId29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24" autoAdjust="0"/>
  </p:normalViewPr>
  <p:slideViewPr>
    <p:cSldViewPr>
      <p:cViewPr varScale="1">
        <p:scale>
          <a:sx n="57" d="100"/>
          <a:sy n="57" d="100"/>
        </p:scale>
        <p:origin x="-114" y="-49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4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4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97368" cy="59816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3909" y="1386491"/>
            <a:ext cx="13084089" cy="89005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4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4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10123" y="1351616"/>
            <a:ext cx="5867753" cy="1463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4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00372" y="4683727"/>
            <a:ext cx="8687255" cy="3247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NUL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533"/>
            <a:ext cx="18298032" cy="10294533"/>
            <a:chOff x="0" y="0"/>
            <a:chExt cx="18298032" cy="1029453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32" y="4793843"/>
              <a:ext cx="4582000" cy="55006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382940" cy="60797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36346" y="3202268"/>
              <a:ext cx="9051058" cy="2441298"/>
            </a:xfrm>
            <a:custGeom>
              <a:avLst/>
              <a:gdLst/>
              <a:ahLst/>
              <a:cxnLst/>
              <a:rect l="l" t="t" r="r" b="b"/>
              <a:pathLst>
                <a:path w="9810749" h="4210050">
                  <a:moveTo>
                    <a:pt x="0" y="0"/>
                  </a:moveTo>
                  <a:lnTo>
                    <a:pt x="9810749" y="0"/>
                  </a:lnTo>
                  <a:lnTo>
                    <a:pt x="9810749" y="4210014"/>
                  </a:lnTo>
                  <a:lnTo>
                    <a:pt x="0" y="4210014"/>
                  </a:lnTo>
                  <a:lnTo>
                    <a:pt x="0" y="0"/>
                  </a:lnTo>
                </a:path>
              </a:pathLst>
            </a:custGeom>
            <a:ln w="76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7109777" y="7425018"/>
            <a:ext cx="7034883" cy="318484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2470"/>
              </a:spcBef>
            </a:pP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Выполнил: </a:t>
            </a:r>
          </a:p>
          <a:p>
            <a:pPr algn="r">
              <a:lnSpc>
                <a:spcPct val="100000"/>
              </a:lnSpc>
              <a:spcBef>
                <a:spcPts val="2470"/>
              </a:spcBef>
            </a:pP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ученик 4 Г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класса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Еманаков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Константин</a:t>
            </a:r>
          </a:p>
          <a:p>
            <a:pPr algn="r">
              <a:lnSpc>
                <a:spcPct val="100000"/>
              </a:lnSpc>
              <a:spcBef>
                <a:spcPts val="2470"/>
              </a:spcBef>
            </a:pP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Пляскина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00000"/>
              </a:lnSpc>
              <a:spcBef>
                <a:spcPts val="2470"/>
              </a:spcBef>
            </a:pP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Ирина Евгеньевна</a:t>
            </a:r>
          </a:p>
          <a:p>
            <a:pPr algn="ctr">
              <a:lnSpc>
                <a:spcPct val="100000"/>
              </a:lnSpc>
              <a:spcBef>
                <a:spcPts val="2470"/>
              </a:spcBef>
            </a:pPr>
            <a:endParaRPr sz="2650" dirty="0">
              <a:latin typeface="Tahoma"/>
              <a:cs typeface="Tahom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16" y="3214674"/>
            <a:ext cx="90011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10"/>
              </a:spcBef>
            </a:pPr>
            <a:r>
              <a:rPr lang="ru-RU" sz="4400" b="1" kern="0" spc="645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Папье-маше </a:t>
            </a:r>
            <a:r>
              <a:rPr lang="ru-RU" sz="4400" b="1" kern="0" spc="645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как вид декоративно прикладного искусства</a:t>
            </a:r>
            <a:endParaRPr lang="ru-RU" sz="4400" b="1" kern="0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86414" y="0"/>
            <a:ext cx="4429156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3263265" algn="l"/>
              </a:tabLst>
            </a:pPr>
            <a:r>
              <a:rPr lang="ru-RU" sz="4000" spc="-65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Исследование</a:t>
            </a:r>
            <a:endParaRPr sz="4000" spc="-1555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 rot="15250342" flipH="1" flipV="1">
            <a:off x="3141006" y="2858492"/>
            <a:ext cx="936895" cy="1086333"/>
          </a:xfrm>
          <a:custGeom>
            <a:avLst/>
            <a:gdLst/>
            <a:ahLst/>
            <a:cxnLst/>
            <a:rect l="l" t="t" r="r" b="b"/>
            <a:pathLst>
              <a:path w="1591309" h="905509">
                <a:moveTo>
                  <a:pt x="168402" y="99415"/>
                </a:moveTo>
                <a:lnTo>
                  <a:pt x="165722" y="99301"/>
                </a:lnTo>
                <a:lnTo>
                  <a:pt x="160477" y="99161"/>
                </a:lnTo>
                <a:lnTo>
                  <a:pt x="161163" y="99568"/>
                </a:lnTo>
                <a:lnTo>
                  <a:pt x="163817" y="101130"/>
                </a:lnTo>
                <a:lnTo>
                  <a:pt x="165874" y="100863"/>
                </a:lnTo>
                <a:lnTo>
                  <a:pt x="168402" y="99415"/>
                </a:lnTo>
                <a:close/>
              </a:path>
              <a:path w="1591309" h="905509">
                <a:moveTo>
                  <a:pt x="1590954" y="838111"/>
                </a:moveTo>
                <a:lnTo>
                  <a:pt x="1588668" y="802868"/>
                </a:lnTo>
                <a:lnTo>
                  <a:pt x="1587271" y="785837"/>
                </a:lnTo>
                <a:lnTo>
                  <a:pt x="1585391" y="762622"/>
                </a:lnTo>
                <a:lnTo>
                  <a:pt x="1583956" y="742619"/>
                </a:lnTo>
                <a:lnTo>
                  <a:pt x="1582839" y="722807"/>
                </a:lnTo>
                <a:lnTo>
                  <a:pt x="1578876" y="670369"/>
                </a:lnTo>
                <a:lnTo>
                  <a:pt x="1570507" y="618274"/>
                </a:lnTo>
                <a:lnTo>
                  <a:pt x="1553248" y="569798"/>
                </a:lnTo>
                <a:lnTo>
                  <a:pt x="1525231" y="523836"/>
                </a:lnTo>
                <a:lnTo>
                  <a:pt x="1504276" y="535076"/>
                </a:lnTo>
                <a:lnTo>
                  <a:pt x="1490865" y="550760"/>
                </a:lnTo>
                <a:lnTo>
                  <a:pt x="1484477" y="572058"/>
                </a:lnTo>
                <a:lnTo>
                  <a:pt x="1485823" y="597903"/>
                </a:lnTo>
                <a:lnTo>
                  <a:pt x="1484566" y="610425"/>
                </a:lnTo>
                <a:lnTo>
                  <a:pt x="1484426" y="623608"/>
                </a:lnTo>
                <a:lnTo>
                  <a:pt x="1485823" y="636219"/>
                </a:lnTo>
                <a:lnTo>
                  <a:pt x="1487881" y="649224"/>
                </a:lnTo>
                <a:lnTo>
                  <a:pt x="1491475" y="667550"/>
                </a:lnTo>
                <a:lnTo>
                  <a:pt x="1493799" y="686600"/>
                </a:lnTo>
                <a:lnTo>
                  <a:pt x="1494599" y="706234"/>
                </a:lnTo>
                <a:lnTo>
                  <a:pt x="1494231" y="725170"/>
                </a:lnTo>
                <a:lnTo>
                  <a:pt x="1495399" y="727329"/>
                </a:lnTo>
                <a:lnTo>
                  <a:pt x="1495183" y="730148"/>
                </a:lnTo>
                <a:lnTo>
                  <a:pt x="1492961" y="730313"/>
                </a:lnTo>
                <a:lnTo>
                  <a:pt x="1485607" y="725982"/>
                </a:lnTo>
                <a:lnTo>
                  <a:pt x="1485480" y="722972"/>
                </a:lnTo>
                <a:lnTo>
                  <a:pt x="1485417" y="719975"/>
                </a:lnTo>
                <a:lnTo>
                  <a:pt x="1484642" y="718058"/>
                </a:lnTo>
                <a:lnTo>
                  <a:pt x="1458569" y="676173"/>
                </a:lnTo>
                <a:lnTo>
                  <a:pt x="1377810" y="553466"/>
                </a:lnTo>
                <a:lnTo>
                  <a:pt x="1321904" y="476351"/>
                </a:lnTo>
                <a:lnTo>
                  <a:pt x="1297000" y="444004"/>
                </a:lnTo>
                <a:lnTo>
                  <a:pt x="1292860" y="438619"/>
                </a:lnTo>
                <a:lnTo>
                  <a:pt x="1230960" y="366814"/>
                </a:lnTo>
                <a:lnTo>
                  <a:pt x="1198003" y="332676"/>
                </a:lnTo>
                <a:lnTo>
                  <a:pt x="1163828" y="299288"/>
                </a:lnTo>
                <a:lnTo>
                  <a:pt x="1124966" y="266103"/>
                </a:lnTo>
                <a:lnTo>
                  <a:pt x="1085621" y="234099"/>
                </a:lnTo>
                <a:lnTo>
                  <a:pt x="1045146" y="204368"/>
                </a:lnTo>
                <a:lnTo>
                  <a:pt x="1004189" y="175844"/>
                </a:lnTo>
                <a:lnTo>
                  <a:pt x="962101" y="149593"/>
                </a:lnTo>
                <a:lnTo>
                  <a:pt x="918895" y="125628"/>
                </a:lnTo>
                <a:lnTo>
                  <a:pt x="875207" y="102857"/>
                </a:lnTo>
                <a:lnTo>
                  <a:pt x="830402" y="82372"/>
                </a:lnTo>
                <a:lnTo>
                  <a:pt x="784491" y="64185"/>
                </a:lnTo>
                <a:lnTo>
                  <a:pt x="737450" y="48285"/>
                </a:lnTo>
                <a:lnTo>
                  <a:pt x="689317" y="34683"/>
                </a:lnTo>
                <a:lnTo>
                  <a:pt x="640067" y="23380"/>
                </a:lnTo>
                <a:lnTo>
                  <a:pt x="589711" y="14363"/>
                </a:lnTo>
                <a:lnTo>
                  <a:pt x="538251" y="7658"/>
                </a:lnTo>
                <a:lnTo>
                  <a:pt x="486727" y="2374"/>
                </a:lnTo>
                <a:lnTo>
                  <a:pt x="435127" y="0"/>
                </a:lnTo>
                <a:lnTo>
                  <a:pt x="383451" y="533"/>
                </a:lnTo>
                <a:lnTo>
                  <a:pt x="381203" y="647"/>
                </a:lnTo>
                <a:lnTo>
                  <a:pt x="381203" y="65519"/>
                </a:lnTo>
                <a:lnTo>
                  <a:pt x="380720" y="66446"/>
                </a:lnTo>
                <a:lnTo>
                  <a:pt x="380695" y="65214"/>
                </a:lnTo>
                <a:lnTo>
                  <a:pt x="381203" y="65519"/>
                </a:lnTo>
                <a:lnTo>
                  <a:pt x="381203" y="647"/>
                </a:lnTo>
                <a:lnTo>
                  <a:pt x="332384" y="2882"/>
                </a:lnTo>
                <a:lnTo>
                  <a:pt x="309422" y="5257"/>
                </a:lnTo>
                <a:lnTo>
                  <a:pt x="309422" y="55702"/>
                </a:lnTo>
                <a:lnTo>
                  <a:pt x="308000" y="56324"/>
                </a:lnTo>
                <a:lnTo>
                  <a:pt x="309041" y="55460"/>
                </a:lnTo>
                <a:lnTo>
                  <a:pt x="309422" y="55702"/>
                </a:lnTo>
                <a:lnTo>
                  <a:pt x="309422" y="5257"/>
                </a:lnTo>
                <a:lnTo>
                  <a:pt x="305600" y="5664"/>
                </a:lnTo>
                <a:lnTo>
                  <a:pt x="305600" y="56388"/>
                </a:lnTo>
                <a:lnTo>
                  <a:pt x="303949" y="56883"/>
                </a:lnTo>
                <a:lnTo>
                  <a:pt x="305257" y="56197"/>
                </a:lnTo>
                <a:lnTo>
                  <a:pt x="305600" y="56388"/>
                </a:lnTo>
                <a:lnTo>
                  <a:pt x="305600" y="5664"/>
                </a:lnTo>
                <a:lnTo>
                  <a:pt x="230174" y="16395"/>
                </a:lnTo>
                <a:lnTo>
                  <a:pt x="179717" y="26492"/>
                </a:lnTo>
                <a:lnTo>
                  <a:pt x="129298" y="39547"/>
                </a:lnTo>
                <a:lnTo>
                  <a:pt x="73609" y="58343"/>
                </a:lnTo>
                <a:lnTo>
                  <a:pt x="21082" y="81940"/>
                </a:lnTo>
                <a:lnTo>
                  <a:pt x="1943" y="103098"/>
                </a:lnTo>
                <a:lnTo>
                  <a:pt x="2679" y="113855"/>
                </a:lnTo>
                <a:lnTo>
                  <a:pt x="0" y="121119"/>
                </a:lnTo>
                <a:lnTo>
                  <a:pt x="8293" y="123050"/>
                </a:lnTo>
                <a:lnTo>
                  <a:pt x="9410" y="128130"/>
                </a:lnTo>
                <a:lnTo>
                  <a:pt x="8255" y="128930"/>
                </a:lnTo>
                <a:lnTo>
                  <a:pt x="7734" y="130086"/>
                </a:lnTo>
                <a:lnTo>
                  <a:pt x="7874" y="131648"/>
                </a:lnTo>
                <a:lnTo>
                  <a:pt x="4610" y="140042"/>
                </a:lnTo>
                <a:lnTo>
                  <a:pt x="13500" y="143802"/>
                </a:lnTo>
                <a:lnTo>
                  <a:pt x="15201" y="152171"/>
                </a:lnTo>
                <a:lnTo>
                  <a:pt x="21628" y="148590"/>
                </a:lnTo>
                <a:lnTo>
                  <a:pt x="30619" y="143560"/>
                </a:lnTo>
                <a:lnTo>
                  <a:pt x="37592" y="140296"/>
                </a:lnTo>
                <a:lnTo>
                  <a:pt x="47371" y="135737"/>
                </a:lnTo>
                <a:lnTo>
                  <a:pt x="63995" y="129324"/>
                </a:lnTo>
                <a:lnTo>
                  <a:pt x="80975" y="121627"/>
                </a:lnTo>
                <a:lnTo>
                  <a:pt x="84162" y="122034"/>
                </a:lnTo>
                <a:lnTo>
                  <a:pt x="88214" y="121475"/>
                </a:lnTo>
                <a:lnTo>
                  <a:pt x="91059" y="118719"/>
                </a:lnTo>
                <a:lnTo>
                  <a:pt x="97256" y="119430"/>
                </a:lnTo>
                <a:lnTo>
                  <a:pt x="102717" y="116751"/>
                </a:lnTo>
                <a:lnTo>
                  <a:pt x="108292" y="114134"/>
                </a:lnTo>
                <a:lnTo>
                  <a:pt x="117094" y="113411"/>
                </a:lnTo>
                <a:lnTo>
                  <a:pt x="124637" y="111963"/>
                </a:lnTo>
                <a:lnTo>
                  <a:pt x="132410" y="107696"/>
                </a:lnTo>
                <a:lnTo>
                  <a:pt x="134289" y="107327"/>
                </a:lnTo>
                <a:lnTo>
                  <a:pt x="135559" y="106603"/>
                </a:lnTo>
                <a:lnTo>
                  <a:pt x="136537" y="105702"/>
                </a:lnTo>
                <a:lnTo>
                  <a:pt x="136309" y="105575"/>
                </a:lnTo>
                <a:lnTo>
                  <a:pt x="137236" y="104648"/>
                </a:lnTo>
                <a:lnTo>
                  <a:pt x="138341" y="103822"/>
                </a:lnTo>
                <a:lnTo>
                  <a:pt x="137350" y="104711"/>
                </a:lnTo>
                <a:lnTo>
                  <a:pt x="136372" y="105600"/>
                </a:lnTo>
                <a:lnTo>
                  <a:pt x="136537" y="105702"/>
                </a:lnTo>
                <a:lnTo>
                  <a:pt x="139192" y="107264"/>
                </a:lnTo>
                <a:lnTo>
                  <a:pt x="141846" y="105879"/>
                </a:lnTo>
                <a:lnTo>
                  <a:pt x="144145" y="104292"/>
                </a:lnTo>
                <a:lnTo>
                  <a:pt x="146697" y="105791"/>
                </a:lnTo>
                <a:lnTo>
                  <a:pt x="148577" y="105422"/>
                </a:lnTo>
                <a:lnTo>
                  <a:pt x="150266" y="103466"/>
                </a:lnTo>
                <a:lnTo>
                  <a:pt x="154292" y="104368"/>
                </a:lnTo>
                <a:lnTo>
                  <a:pt x="158546" y="102450"/>
                </a:lnTo>
                <a:lnTo>
                  <a:pt x="160286" y="100533"/>
                </a:lnTo>
                <a:lnTo>
                  <a:pt x="161163" y="99568"/>
                </a:lnTo>
                <a:lnTo>
                  <a:pt x="155905" y="96469"/>
                </a:lnTo>
                <a:lnTo>
                  <a:pt x="154813" y="97294"/>
                </a:lnTo>
                <a:lnTo>
                  <a:pt x="155625" y="96304"/>
                </a:lnTo>
                <a:lnTo>
                  <a:pt x="155905" y="96469"/>
                </a:lnTo>
                <a:lnTo>
                  <a:pt x="160477" y="99161"/>
                </a:lnTo>
                <a:lnTo>
                  <a:pt x="163410" y="97942"/>
                </a:lnTo>
                <a:lnTo>
                  <a:pt x="166141" y="98082"/>
                </a:lnTo>
                <a:lnTo>
                  <a:pt x="168402" y="99415"/>
                </a:lnTo>
                <a:lnTo>
                  <a:pt x="175285" y="99034"/>
                </a:lnTo>
                <a:lnTo>
                  <a:pt x="181457" y="98259"/>
                </a:lnTo>
                <a:lnTo>
                  <a:pt x="187236" y="97231"/>
                </a:lnTo>
                <a:lnTo>
                  <a:pt x="193509" y="95034"/>
                </a:lnTo>
                <a:lnTo>
                  <a:pt x="192455" y="92938"/>
                </a:lnTo>
                <a:lnTo>
                  <a:pt x="191858" y="91109"/>
                </a:lnTo>
                <a:lnTo>
                  <a:pt x="190919" y="89090"/>
                </a:lnTo>
                <a:lnTo>
                  <a:pt x="191058" y="87693"/>
                </a:lnTo>
                <a:lnTo>
                  <a:pt x="191414" y="86436"/>
                </a:lnTo>
                <a:lnTo>
                  <a:pt x="200012" y="84124"/>
                </a:lnTo>
                <a:lnTo>
                  <a:pt x="208026" y="82943"/>
                </a:lnTo>
                <a:lnTo>
                  <a:pt x="217081" y="80911"/>
                </a:lnTo>
                <a:lnTo>
                  <a:pt x="225602" y="81495"/>
                </a:lnTo>
                <a:lnTo>
                  <a:pt x="289560" y="71996"/>
                </a:lnTo>
                <a:lnTo>
                  <a:pt x="292049" y="73456"/>
                </a:lnTo>
                <a:lnTo>
                  <a:pt x="294335" y="73329"/>
                </a:lnTo>
                <a:lnTo>
                  <a:pt x="296418" y="71602"/>
                </a:lnTo>
                <a:lnTo>
                  <a:pt x="298958" y="73101"/>
                </a:lnTo>
                <a:lnTo>
                  <a:pt x="301244" y="72974"/>
                </a:lnTo>
                <a:lnTo>
                  <a:pt x="303263" y="71221"/>
                </a:lnTo>
                <a:lnTo>
                  <a:pt x="304025" y="70192"/>
                </a:lnTo>
                <a:lnTo>
                  <a:pt x="305866" y="72745"/>
                </a:lnTo>
                <a:lnTo>
                  <a:pt x="308152" y="72618"/>
                </a:lnTo>
                <a:lnTo>
                  <a:pt x="310819" y="69773"/>
                </a:lnTo>
                <a:lnTo>
                  <a:pt x="313474" y="71335"/>
                </a:lnTo>
                <a:lnTo>
                  <a:pt x="315696" y="71170"/>
                </a:lnTo>
                <a:lnTo>
                  <a:pt x="317779" y="69443"/>
                </a:lnTo>
                <a:lnTo>
                  <a:pt x="320433" y="71005"/>
                </a:lnTo>
                <a:lnTo>
                  <a:pt x="322656" y="70853"/>
                </a:lnTo>
                <a:lnTo>
                  <a:pt x="324739" y="69126"/>
                </a:lnTo>
                <a:lnTo>
                  <a:pt x="325907" y="69126"/>
                </a:lnTo>
                <a:lnTo>
                  <a:pt x="327266" y="70002"/>
                </a:lnTo>
                <a:lnTo>
                  <a:pt x="329539" y="69888"/>
                </a:lnTo>
                <a:lnTo>
                  <a:pt x="330669" y="68910"/>
                </a:lnTo>
                <a:lnTo>
                  <a:pt x="331698" y="68808"/>
                </a:lnTo>
                <a:lnTo>
                  <a:pt x="331139" y="68491"/>
                </a:lnTo>
                <a:lnTo>
                  <a:pt x="331698" y="68808"/>
                </a:lnTo>
                <a:lnTo>
                  <a:pt x="334251" y="70294"/>
                </a:lnTo>
                <a:lnTo>
                  <a:pt x="336588" y="70205"/>
                </a:lnTo>
                <a:lnTo>
                  <a:pt x="338670" y="68478"/>
                </a:lnTo>
                <a:lnTo>
                  <a:pt x="341210" y="69977"/>
                </a:lnTo>
                <a:lnTo>
                  <a:pt x="343547" y="69875"/>
                </a:lnTo>
                <a:lnTo>
                  <a:pt x="345681" y="68186"/>
                </a:lnTo>
                <a:lnTo>
                  <a:pt x="348170" y="69659"/>
                </a:lnTo>
                <a:lnTo>
                  <a:pt x="350507" y="69557"/>
                </a:lnTo>
                <a:lnTo>
                  <a:pt x="352704" y="67906"/>
                </a:lnTo>
                <a:lnTo>
                  <a:pt x="355193" y="69367"/>
                </a:lnTo>
                <a:lnTo>
                  <a:pt x="357593" y="69303"/>
                </a:lnTo>
                <a:lnTo>
                  <a:pt x="359778" y="67652"/>
                </a:lnTo>
                <a:lnTo>
                  <a:pt x="362216" y="69075"/>
                </a:lnTo>
                <a:lnTo>
                  <a:pt x="364604" y="69011"/>
                </a:lnTo>
                <a:lnTo>
                  <a:pt x="366852" y="67386"/>
                </a:lnTo>
                <a:lnTo>
                  <a:pt x="369227" y="68783"/>
                </a:lnTo>
                <a:lnTo>
                  <a:pt x="371627" y="68719"/>
                </a:lnTo>
                <a:lnTo>
                  <a:pt x="373938" y="67132"/>
                </a:lnTo>
                <a:lnTo>
                  <a:pt x="375742" y="68199"/>
                </a:lnTo>
                <a:lnTo>
                  <a:pt x="378307" y="68237"/>
                </a:lnTo>
                <a:lnTo>
                  <a:pt x="379857" y="67678"/>
                </a:lnTo>
                <a:lnTo>
                  <a:pt x="381127" y="66941"/>
                </a:lnTo>
                <a:lnTo>
                  <a:pt x="380619" y="66649"/>
                </a:lnTo>
                <a:lnTo>
                  <a:pt x="381127" y="66941"/>
                </a:lnTo>
                <a:lnTo>
                  <a:pt x="383755" y="67017"/>
                </a:lnTo>
                <a:lnTo>
                  <a:pt x="412686" y="67843"/>
                </a:lnTo>
                <a:lnTo>
                  <a:pt x="512699" y="73672"/>
                </a:lnTo>
                <a:lnTo>
                  <a:pt x="582498" y="82334"/>
                </a:lnTo>
                <a:lnTo>
                  <a:pt x="637032" y="93802"/>
                </a:lnTo>
                <a:lnTo>
                  <a:pt x="691603" y="106781"/>
                </a:lnTo>
                <a:lnTo>
                  <a:pt x="745020" y="123482"/>
                </a:lnTo>
                <a:lnTo>
                  <a:pt x="746074" y="125577"/>
                </a:lnTo>
                <a:lnTo>
                  <a:pt x="747750" y="128028"/>
                </a:lnTo>
                <a:lnTo>
                  <a:pt x="748893" y="131648"/>
                </a:lnTo>
                <a:lnTo>
                  <a:pt x="747966" y="132575"/>
                </a:lnTo>
                <a:lnTo>
                  <a:pt x="732866" y="131064"/>
                </a:lnTo>
                <a:lnTo>
                  <a:pt x="738047" y="135585"/>
                </a:lnTo>
                <a:lnTo>
                  <a:pt x="739152" y="137718"/>
                </a:lnTo>
                <a:lnTo>
                  <a:pt x="756031" y="143230"/>
                </a:lnTo>
                <a:lnTo>
                  <a:pt x="772464" y="149948"/>
                </a:lnTo>
                <a:lnTo>
                  <a:pt x="788327" y="157822"/>
                </a:lnTo>
                <a:lnTo>
                  <a:pt x="804786" y="164553"/>
                </a:lnTo>
                <a:lnTo>
                  <a:pt x="809498" y="165862"/>
                </a:lnTo>
                <a:lnTo>
                  <a:pt x="813320" y="169583"/>
                </a:lnTo>
                <a:lnTo>
                  <a:pt x="815162" y="169202"/>
                </a:lnTo>
                <a:lnTo>
                  <a:pt x="818870" y="168427"/>
                </a:lnTo>
                <a:lnTo>
                  <a:pt x="819518" y="170281"/>
                </a:lnTo>
                <a:lnTo>
                  <a:pt x="820762" y="171018"/>
                </a:lnTo>
                <a:lnTo>
                  <a:pt x="822655" y="170662"/>
                </a:lnTo>
                <a:lnTo>
                  <a:pt x="828598" y="177101"/>
                </a:lnTo>
                <a:lnTo>
                  <a:pt x="832040" y="176174"/>
                </a:lnTo>
                <a:lnTo>
                  <a:pt x="833742" y="175729"/>
                </a:lnTo>
                <a:lnTo>
                  <a:pt x="843711" y="184531"/>
                </a:lnTo>
                <a:lnTo>
                  <a:pt x="848461" y="184378"/>
                </a:lnTo>
                <a:lnTo>
                  <a:pt x="850849" y="184302"/>
                </a:lnTo>
                <a:lnTo>
                  <a:pt x="861479" y="193509"/>
                </a:lnTo>
                <a:lnTo>
                  <a:pt x="866571" y="193560"/>
                </a:lnTo>
                <a:lnTo>
                  <a:pt x="869124" y="193586"/>
                </a:lnTo>
                <a:lnTo>
                  <a:pt x="880325" y="203136"/>
                </a:lnTo>
                <a:lnTo>
                  <a:pt x="885647" y="203314"/>
                </a:lnTo>
                <a:lnTo>
                  <a:pt x="888301" y="203415"/>
                </a:lnTo>
                <a:lnTo>
                  <a:pt x="935469" y="232651"/>
                </a:lnTo>
                <a:lnTo>
                  <a:pt x="959383" y="246722"/>
                </a:lnTo>
                <a:lnTo>
                  <a:pt x="1025131" y="291325"/>
                </a:lnTo>
                <a:lnTo>
                  <a:pt x="1065961" y="322732"/>
                </a:lnTo>
                <a:lnTo>
                  <a:pt x="1105776" y="355015"/>
                </a:lnTo>
                <a:lnTo>
                  <a:pt x="1143292" y="390359"/>
                </a:lnTo>
                <a:lnTo>
                  <a:pt x="1179817" y="426605"/>
                </a:lnTo>
                <a:lnTo>
                  <a:pt x="1214704" y="464820"/>
                </a:lnTo>
                <a:lnTo>
                  <a:pt x="1219974" y="470877"/>
                </a:lnTo>
                <a:lnTo>
                  <a:pt x="1225956" y="475869"/>
                </a:lnTo>
                <a:lnTo>
                  <a:pt x="1236700" y="488086"/>
                </a:lnTo>
                <a:lnTo>
                  <a:pt x="1273048" y="536016"/>
                </a:lnTo>
                <a:lnTo>
                  <a:pt x="1290548" y="561047"/>
                </a:lnTo>
                <a:lnTo>
                  <a:pt x="1308595" y="584936"/>
                </a:lnTo>
                <a:lnTo>
                  <a:pt x="1365465" y="667054"/>
                </a:lnTo>
                <a:lnTo>
                  <a:pt x="1386281" y="698461"/>
                </a:lnTo>
                <a:lnTo>
                  <a:pt x="1389849" y="700557"/>
                </a:lnTo>
                <a:lnTo>
                  <a:pt x="1392593" y="703656"/>
                </a:lnTo>
                <a:lnTo>
                  <a:pt x="1392085" y="710717"/>
                </a:lnTo>
                <a:lnTo>
                  <a:pt x="1396072" y="714540"/>
                </a:lnTo>
                <a:lnTo>
                  <a:pt x="1401102" y="717511"/>
                </a:lnTo>
                <a:lnTo>
                  <a:pt x="1400860" y="718832"/>
                </a:lnTo>
                <a:lnTo>
                  <a:pt x="1403007" y="720102"/>
                </a:lnTo>
                <a:lnTo>
                  <a:pt x="1402435" y="727138"/>
                </a:lnTo>
                <a:lnTo>
                  <a:pt x="1406880" y="731227"/>
                </a:lnTo>
                <a:lnTo>
                  <a:pt x="1412138" y="734314"/>
                </a:lnTo>
                <a:lnTo>
                  <a:pt x="1411516" y="741324"/>
                </a:lnTo>
                <a:lnTo>
                  <a:pt x="1414233" y="745871"/>
                </a:lnTo>
                <a:lnTo>
                  <a:pt x="1420533" y="748106"/>
                </a:lnTo>
                <a:lnTo>
                  <a:pt x="1420558" y="754011"/>
                </a:lnTo>
                <a:lnTo>
                  <a:pt x="1419453" y="759256"/>
                </a:lnTo>
                <a:lnTo>
                  <a:pt x="1407210" y="757948"/>
                </a:lnTo>
                <a:lnTo>
                  <a:pt x="1402067" y="754913"/>
                </a:lnTo>
                <a:lnTo>
                  <a:pt x="1396555" y="753148"/>
                </a:lnTo>
                <a:lnTo>
                  <a:pt x="1350327" y="739190"/>
                </a:lnTo>
                <a:lnTo>
                  <a:pt x="1303020" y="729030"/>
                </a:lnTo>
                <a:lnTo>
                  <a:pt x="1255420" y="721639"/>
                </a:lnTo>
                <a:lnTo>
                  <a:pt x="1207008" y="718197"/>
                </a:lnTo>
                <a:lnTo>
                  <a:pt x="1190548" y="717346"/>
                </a:lnTo>
                <a:lnTo>
                  <a:pt x="1182446" y="721410"/>
                </a:lnTo>
                <a:lnTo>
                  <a:pt x="1170698" y="727760"/>
                </a:lnTo>
                <a:lnTo>
                  <a:pt x="1159649" y="736003"/>
                </a:lnTo>
                <a:lnTo>
                  <a:pt x="1148346" y="744080"/>
                </a:lnTo>
                <a:lnTo>
                  <a:pt x="1135164" y="751052"/>
                </a:lnTo>
                <a:lnTo>
                  <a:pt x="1131379" y="751776"/>
                </a:lnTo>
                <a:lnTo>
                  <a:pt x="1126731" y="757885"/>
                </a:lnTo>
                <a:lnTo>
                  <a:pt x="1128776" y="769404"/>
                </a:lnTo>
                <a:lnTo>
                  <a:pt x="1135380" y="770343"/>
                </a:lnTo>
                <a:lnTo>
                  <a:pt x="1141349" y="770915"/>
                </a:lnTo>
                <a:lnTo>
                  <a:pt x="1145959" y="772147"/>
                </a:lnTo>
                <a:lnTo>
                  <a:pt x="1151255" y="772325"/>
                </a:lnTo>
                <a:lnTo>
                  <a:pt x="1155801" y="773518"/>
                </a:lnTo>
                <a:lnTo>
                  <a:pt x="1204671" y="780186"/>
                </a:lnTo>
                <a:lnTo>
                  <a:pt x="1252486" y="790651"/>
                </a:lnTo>
                <a:lnTo>
                  <a:pt x="1298511" y="805954"/>
                </a:lnTo>
                <a:lnTo>
                  <a:pt x="1344612" y="822782"/>
                </a:lnTo>
                <a:lnTo>
                  <a:pt x="1352613" y="828967"/>
                </a:lnTo>
                <a:lnTo>
                  <a:pt x="1354467" y="828573"/>
                </a:lnTo>
                <a:lnTo>
                  <a:pt x="1358163" y="827811"/>
                </a:lnTo>
                <a:lnTo>
                  <a:pt x="1364157" y="831342"/>
                </a:lnTo>
                <a:lnTo>
                  <a:pt x="1369555" y="835990"/>
                </a:lnTo>
                <a:lnTo>
                  <a:pt x="1372082" y="836002"/>
                </a:lnTo>
                <a:lnTo>
                  <a:pt x="1377137" y="836041"/>
                </a:lnTo>
                <a:lnTo>
                  <a:pt x="1387830" y="845273"/>
                </a:lnTo>
                <a:lnTo>
                  <a:pt x="1392961" y="845350"/>
                </a:lnTo>
                <a:lnTo>
                  <a:pt x="1395526" y="845388"/>
                </a:lnTo>
                <a:lnTo>
                  <a:pt x="1475473" y="898347"/>
                </a:lnTo>
                <a:lnTo>
                  <a:pt x="1482394" y="902411"/>
                </a:lnTo>
                <a:lnTo>
                  <a:pt x="1489608" y="905192"/>
                </a:lnTo>
                <a:lnTo>
                  <a:pt x="1497330" y="905319"/>
                </a:lnTo>
                <a:lnTo>
                  <a:pt x="1505115" y="902525"/>
                </a:lnTo>
                <a:lnTo>
                  <a:pt x="1509014" y="904824"/>
                </a:lnTo>
                <a:lnTo>
                  <a:pt x="1512849" y="904138"/>
                </a:lnTo>
                <a:lnTo>
                  <a:pt x="1517269" y="902309"/>
                </a:lnTo>
                <a:lnTo>
                  <a:pt x="1525409" y="899744"/>
                </a:lnTo>
                <a:lnTo>
                  <a:pt x="1533779" y="895819"/>
                </a:lnTo>
                <a:lnTo>
                  <a:pt x="1540979" y="892695"/>
                </a:lnTo>
                <a:lnTo>
                  <a:pt x="1548168" y="888085"/>
                </a:lnTo>
                <a:lnTo>
                  <a:pt x="1573187" y="870394"/>
                </a:lnTo>
                <a:lnTo>
                  <a:pt x="1586407" y="857542"/>
                </a:lnTo>
                <a:lnTo>
                  <a:pt x="1588833" y="847178"/>
                </a:lnTo>
                <a:lnTo>
                  <a:pt x="1590954" y="838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688" y="4429120"/>
            <a:ext cx="7430834" cy="55192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5688" y="642906"/>
            <a:ext cx="7786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Моя мама всегда занимается разного рода творчеством в свободное время. Она помогает мне создавать интересные поделки для школы и не только. Недавно я увидел у нее на работе большого дракона символ наступившего года,  узнал что он сделан из папье-маше. Он впечатляющего размера.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4778" y="3286112"/>
            <a:ext cx="7929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Я сфотографировал это уникальное произведение, сделанное моей мамой из картонных ячеек в технике папье-маше. Этот процесс занял 25 дней. Начала она с того, что придумала и нарисовала образ, затем создала каркас из различных материалов, включая пластиковые бутылки, плотный картон, и картонный валик из-под линолеума. В итоге, произведение стало большим, и его установили на подставку из обрезка листа ДВП.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30082" y="285716"/>
            <a:ext cx="60531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Когда мама рассказала это все, мне стало интересно, и я решил тоже попробовать сделать свою какую – ни будь работу. Пусть она будет маленькая, но, тем не менее.  Вместе с одноклассниками  мы сделаем маленькие поделки в технике папье-маше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0" y="4110036"/>
            <a:ext cx="3857652" cy="583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206" y="4000492"/>
            <a:ext cx="464347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748" flipV="1">
            <a:off x="10336983" y="6427534"/>
            <a:ext cx="1435944" cy="106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15438" y="1142972"/>
            <a:ext cx="5786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Предлагаю вашему вниманию просмотр видео по изготовлению работы вдохновившей меня на данный проект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315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71440" y="1071534"/>
            <a:ext cx="7429552" cy="671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" y="0"/>
            <a:ext cx="6300913" cy="407536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15042" y="214278"/>
            <a:ext cx="5214974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845" algn="ctr">
              <a:lnSpc>
                <a:spcPct val="100000"/>
              </a:lnSpc>
              <a:spcBef>
                <a:spcPts val="130"/>
              </a:spcBef>
              <a:tabLst>
                <a:tab pos="2931160" algn="l"/>
              </a:tabLst>
            </a:pPr>
            <a:r>
              <a:rPr lang="ru-RU" sz="4000" spc="-165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Мой продукт</a:t>
            </a:r>
            <a:endParaRPr sz="4000" spc="-365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13018" y="6502838"/>
            <a:ext cx="2084705" cy="158369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560705" marR="464184" indent="45085">
              <a:lnSpc>
                <a:spcPts val="3229"/>
              </a:lnSpc>
              <a:spcBef>
                <a:spcPts val="254"/>
              </a:spcBef>
            </a:pPr>
            <a:r>
              <a:rPr sz="2700" spc="235" dirty="0">
                <a:solidFill>
                  <a:srgbClr val="FFFAFA"/>
                </a:solidFill>
                <a:latin typeface="Trebuchet MS"/>
                <a:cs typeface="Trebuchet MS"/>
              </a:rPr>
              <a:t>Remy </a:t>
            </a:r>
            <a:r>
              <a:rPr sz="2700" spc="-800" dirty="0">
                <a:solidFill>
                  <a:srgbClr val="FFFAFA"/>
                </a:solidFill>
                <a:latin typeface="Trebuchet MS"/>
                <a:cs typeface="Trebuchet MS"/>
              </a:rPr>
              <a:t> </a:t>
            </a:r>
            <a:r>
              <a:rPr sz="2700" spc="535" dirty="0">
                <a:solidFill>
                  <a:srgbClr val="FFFAFA"/>
                </a:solidFill>
                <a:latin typeface="Trebuchet MS"/>
                <a:cs typeface="Trebuchet MS"/>
              </a:rPr>
              <a:t>M</a:t>
            </a:r>
            <a:r>
              <a:rPr sz="2700" spc="195" dirty="0">
                <a:solidFill>
                  <a:srgbClr val="FFFAFA"/>
                </a:solidFill>
                <a:latin typeface="Trebuchet MS"/>
                <a:cs typeface="Trebuchet MS"/>
              </a:rPr>
              <a:t>a</a:t>
            </a:r>
            <a:r>
              <a:rPr sz="2700" spc="75" dirty="0">
                <a:solidFill>
                  <a:srgbClr val="FFFAFA"/>
                </a:solidFill>
                <a:latin typeface="Trebuchet MS"/>
                <a:cs typeface="Trebuchet MS"/>
              </a:rPr>
              <a:t>r</a:t>
            </a:r>
            <a:r>
              <a:rPr sz="2700" spc="409" dirty="0">
                <a:solidFill>
                  <a:srgbClr val="FFFAFA"/>
                </a:solidFill>
                <a:latin typeface="Trebuchet MS"/>
                <a:cs typeface="Trebuchet MS"/>
              </a:rPr>
              <a:t>s</a:t>
            </a:r>
            <a:r>
              <a:rPr sz="2700" spc="90" dirty="0">
                <a:solidFill>
                  <a:srgbClr val="FFFAFA"/>
                </a:solidFill>
                <a:latin typeface="Trebuchet MS"/>
                <a:cs typeface="Trebuchet MS"/>
              </a:rPr>
              <a:t>h</a:t>
            </a:r>
            <a:endParaRPr sz="2700">
              <a:latin typeface="Trebuchet MS"/>
              <a:cs typeface="Trebuchet MS"/>
            </a:endParaRPr>
          </a:p>
          <a:p>
            <a:pPr marL="415290" marR="5080" indent="-403225">
              <a:lnSpc>
                <a:spcPts val="2400"/>
              </a:lnSpc>
              <a:spcBef>
                <a:spcPts val="925"/>
              </a:spcBef>
            </a:pPr>
            <a:r>
              <a:rPr sz="2050" spc="204" dirty="0">
                <a:solidFill>
                  <a:srgbClr val="FFFAFA"/>
                </a:solidFill>
                <a:latin typeface="Trebuchet MS"/>
                <a:cs typeface="Trebuchet MS"/>
              </a:rPr>
              <a:t>Ceo</a:t>
            </a:r>
            <a:r>
              <a:rPr sz="2050" spc="90" dirty="0">
                <a:solidFill>
                  <a:srgbClr val="FFFAFA"/>
                </a:solidFill>
                <a:latin typeface="Trebuchet MS"/>
                <a:cs typeface="Trebuchet MS"/>
              </a:rPr>
              <a:t> </a:t>
            </a:r>
            <a:r>
              <a:rPr sz="2050" spc="125" dirty="0">
                <a:solidFill>
                  <a:srgbClr val="FFFAFA"/>
                </a:solidFill>
                <a:latin typeface="Trebuchet MS"/>
                <a:cs typeface="Trebuchet MS"/>
              </a:rPr>
              <a:t>Of</a:t>
            </a:r>
            <a:r>
              <a:rPr sz="2050" spc="95" dirty="0">
                <a:solidFill>
                  <a:srgbClr val="FFFAFA"/>
                </a:solidFill>
                <a:latin typeface="Trebuchet MS"/>
                <a:cs typeface="Trebuchet MS"/>
              </a:rPr>
              <a:t> </a:t>
            </a:r>
            <a:r>
              <a:rPr sz="2050" spc="145" dirty="0">
                <a:solidFill>
                  <a:srgbClr val="FFFAFA"/>
                </a:solidFill>
                <a:latin typeface="Trebuchet MS"/>
                <a:cs typeface="Trebuchet MS"/>
              </a:rPr>
              <a:t>Ingoude </a:t>
            </a:r>
            <a:r>
              <a:rPr sz="2050" spc="-600" dirty="0">
                <a:solidFill>
                  <a:srgbClr val="FFFAFA"/>
                </a:solidFill>
                <a:latin typeface="Trebuchet MS"/>
                <a:cs typeface="Trebuchet MS"/>
              </a:rPr>
              <a:t> </a:t>
            </a:r>
            <a:r>
              <a:rPr sz="2050" spc="210" dirty="0">
                <a:solidFill>
                  <a:srgbClr val="FFFAFA"/>
                </a:solidFill>
                <a:latin typeface="Trebuchet MS"/>
                <a:cs typeface="Trebuchet MS"/>
              </a:rPr>
              <a:t>Company</a:t>
            </a:r>
            <a:endParaRPr sz="2050">
              <a:latin typeface="Trebuchet MS"/>
              <a:cs typeface="Trebuchet M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984037" y="6208713"/>
            <a:ext cx="630396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74" y="1357286"/>
            <a:ext cx="9929882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571836" y="8143896"/>
            <a:ext cx="10072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Начало работы над проектным продуктом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34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12" y="1142972"/>
            <a:ext cx="10144196" cy="62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иготовление рабочего материал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65678" y="991874"/>
            <a:ext cx="7770298" cy="778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57615" cy="3357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01388" y="1500162"/>
            <a:ext cx="56436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Приготовление рабочего материала для папье-маше по второму способу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3604" y="4500558"/>
            <a:ext cx="12144396" cy="541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36" y="214278"/>
            <a:ext cx="11072890" cy="107157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Оклеивание ствола будущего дерева начало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оклеивание ствола начало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00512" y="1357304"/>
            <a:ext cx="8572560" cy="871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оклеивание ствола начало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00482" y="1214428"/>
            <a:ext cx="8501122" cy="8501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клеивание ствола наал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28612" y="1357304"/>
            <a:ext cx="9001188" cy="7572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358578" y="1785914"/>
            <a:ext cx="4481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Оклеивание ствола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0123" y="1351616"/>
            <a:ext cx="5005579" cy="615553"/>
          </a:xfrm>
        </p:spPr>
        <p:txBody>
          <a:bodyPr/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Оклеивание веточек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оклеивание веточек.jpeg"/>
          <p:cNvPicPr>
            <a:picLocks noChangeAspect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>
          <a:xfrm rot="5400000">
            <a:off x="964367" y="3036061"/>
            <a:ext cx="7500954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оклеивание веточек часть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573839" y="2713265"/>
            <a:ext cx="7429552" cy="657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клеивание веточек часть 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179569" y="2393155"/>
            <a:ext cx="7215238" cy="728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69" y="0"/>
            <a:ext cx="7000923" cy="857220"/>
          </a:xfrm>
        </p:spPr>
        <p:txBody>
          <a:bodyPr/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Оставляем заготовку сохнуть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аготовка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43291" y="-142929"/>
            <a:ext cx="8858276" cy="1128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клеивание цветочкков 1 чст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4246" y="2328724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00530" y="642906"/>
            <a:ext cx="7975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Декорирование веточек цветочками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абота продолжается 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60" y="1500162"/>
            <a:ext cx="6929486" cy="6929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наклеивание цветочкков 1 чсть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85670" y="1714494"/>
            <a:ext cx="6858048" cy="642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43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07141" y="821519"/>
            <a:ext cx="8858312" cy="778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287009" y="1928790"/>
            <a:ext cx="4429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Продолжение наклеивания цветочков на клей пистолет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риклеивание цветочковв на клей пистоле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8579" y="821519"/>
            <a:ext cx="8858312" cy="92154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5716"/>
            <a:ext cx="18288000" cy="2286016"/>
            <a:chOff x="0" y="2"/>
            <a:chExt cx="18288000" cy="3441700"/>
          </a:xfrm>
        </p:grpSpPr>
        <p:sp>
          <p:nvSpPr>
            <p:cNvPr id="3" name="object 3"/>
            <p:cNvSpPr/>
            <p:nvPr/>
          </p:nvSpPr>
          <p:spPr>
            <a:xfrm>
              <a:off x="0" y="3"/>
              <a:ext cx="18288000" cy="3086100"/>
            </a:xfrm>
            <a:custGeom>
              <a:avLst/>
              <a:gdLst/>
              <a:ahLst/>
              <a:cxnLst/>
              <a:rect l="l" t="t" r="r" b="b"/>
              <a:pathLst>
                <a:path w="18288000" h="3086100">
                  <a:moveTo>
                    <a:pt x="18287999" y="3086099"/>
                  </a:moveTo>
                  <a:lnTo>
                    <a:pt x="0" y="30860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3086099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solidFill>
                  <a:srgbClr val="7030A0"/>
                </a:solidFill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66109" y="2"/>
              <a:ext cx="4821889" cy="3086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"/>
              <a:ext cx="3572655" cy="34416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00794" y="1409700"/>
            <a:ext cx="4500594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4000" spc="35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23802" y="8347092"/>
            <a:ext cx="76840" cy="7684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8762" y="2428856"/>
            <a:ext cx="72152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Я считаю, что тема моей работы актуальна, потому что многие люди любят заниматься разными видами искусства, в том числе и папье-маше. Поэтому я постараюсь ее максимально раскрыть.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4000" y="5429252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Работы, сделанные из папье-маше, можно использовать, как сувенирную продукцию и продавать на выставках-ярмарках, так же можно делать на различные театральные постановки декорации и маски и еще много где может пригодиться этот вид декоративно – прикладного искусства.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отовка сохне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50101" y="321435"/>
            <a:ext cx="8501122" cy="8429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7074" y="642906"/>
            <a:ext cx="4643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Заготовка будущего дерева сакура сохнет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44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57324" y="1214410"/>
            <a:ext cx="7786742" cy="721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86942" y="1571600"/>
            <a:ext cx="600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Роспись готового изделия из папье-маше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оспись цветочков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2863" y="1392987"/>
            <a:ext cx="9215466" cy="85725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44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050" y="2071666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345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4382" y="1185716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858116" y="642906"/>
            <a:ext cx="5873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Роспись и декорирование 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1125" y="428592"/>
            <a:ext cx="4143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Мое первое изделие в технике папье-маше готово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онец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10" y="357154"/>
            <a:ext cx="5786438" cy="95726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786281" y="1403716"/>
            <a:ext cx="4929223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4000" spc="18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endParaRPr sz="4000" spc="18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60" y="3643302"/>
            <a:ext cx="4357718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0" y="2000229"/>
            <a:ext cx="435435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15" y="2500294"/>
            <a:ext cx="4214841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масте класс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760" y="3071798"/>
            <a:ext cx="435771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3274" y="1"/>
            <a:ext cx="9072626" cy="123110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 выставка и видео ролик работ в классе 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714844" y="928659"/>
            <a:ext cx="6143668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4000" spc="18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sz="4000" spc="18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sz="4000" spc="18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126" y="2214542"/>
            <a:ext cx="16716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Работая над проектом, я познакомился с историей декоративно-прикладного искусства папье-маше, узнал о множестве видов и практичности этой техники. Обнаружил экономическую выгоду создания изделий из папье-маше. Эта техника способствует развитию мышления. Мое изделие, сохранится на долгие годы. Проведя некоторое исследование, я убедился в выгодности изготовления сувениров из папье-маше. После мастер-класса с одноклассниками, я узнал о том , что интерес к этой технике появился и у моих друзей, я удовлетворен результатом.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64" y="0"/>
            <a:ext cx="1007275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Картонные ячейки от яиц - 0р.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Картонный валик – 0 рублей.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Малярный скотч – 90 рублей.</a:t>
            </a: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Акриловые краски 391 рубль.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Клей ПВА – 160 рублей.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Одноразовый стаканчик – 0 рублей.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Искусственные цветочки – 0 рублей.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Стержни для клеевого пистолета – 92 рубля.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Алюминиевая фольга – 60 рублей.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Водоэмульсионные белила – 345 рублей.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Итого: 90+391+160+92+60+345=1138 рублей я потратил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создание красивого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изделия ручной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аботы из папье-маше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конечно,  было бы затрачено намного больше,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 мне повезло, что часть составляющих оказались в наличии дома.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Я считаю, что даже если бы мне пришлось докупать кое – что,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то все равно, это не так дорого бы мне вышло,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 по сравнению с рыночными ценами на изделия ручной работы.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онец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108412" y="892940"/>
            <a:ext cx="6000795" cy="478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00266" y="7358078"/>
            <a:ext cx="12144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Расчет себестоимости готового изделия из папье-маше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6970" y="-12700"/>
            <a:ext cx="8512466" cy="7200000"/>
          </a:xfrm>
          <a:prstGeom prst="rect">
            <a:avLst/>
          </a:prstGeom>
        </p:spPr>
      </p:pic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928630" y="785782"/>
            <a:ext cx="9358378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95"/>
              </a:spcBef>
              <a:tabLst>
                <a:tab pos="5351780" algn="l"/>
              </a:tabLst>
            </a:pPr>
            <a:r>
              <a:rPr lang="ru-RU" sz="4000" spc="-4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sz="4000" spc="-4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конец.jpeg"/>
          <p:cNvPicPr>
            <a:picLocks noChangeAspect="1"/>
          </p:cNvPicPr>
          <p:nvPr/>
        </p:nvPicPr>
        <p:blipFill>
          <a:blip r:embed="rId3"/>
          <a:srcRect r="21622"/>
          <a:stretch>
            <a:fillRect/>
          </a:stretch>
        </p:blipFill>
        <p:spPr>
          <a:xfrm>
            <a:off x="2786018" y="1928790"/>
            <a:ext cx="4143404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5408" y="246956"/>
            <a:ext cx="8224192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4000" spc="84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Опрос Анкетирование</a:t>
            </a:r>
            <a:endParaRPr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97906"/>
              </p:ext>
            </p:extLst>
          </p:nvPr>
        </p:nvGraphicFramePr>
        <p:xfrm>
          <a:off x="719064" y="1039044"/>
          <a:ext cx="7772766" cy="90605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9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30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0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75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Вопрос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852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Знаете ли вы что такое папье-маше?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734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Любите ли вы заниматься декоративно – прикладным искусством?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734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Доводилось ли вам когда-нибудь работать в технике папье-маше?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852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Сколько видов папье-маше вы знаете?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734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Готовы ли вы попробовать поработать в данной технике?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0734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Как вы думаете, стоит ли заниматься данным видом искусства?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6616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Как вы считаете, может ли техника папье-маше развивать мышление и мелкую моторику у людей?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0734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Вы считаете занятие папье-маше полезным и интересным?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277600" y="3086100"/>
            <a:ext cx="6832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Исходя из вышесказанного, я сделал следующие выводы. Многие мои одноклассники знакомы с папье-маше и некоторые работали в этой технике. Они считают, что занятие папье-маше положительно влияет на развитие мышления и мелкой моторики. В современном мире все действия выполняются роботизированными машинами, поэтому заниматься папье-маше позволяет развить свою фантазию и создать что-то своими руками.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356" y="928659"/>
            <a:ext cx="6000793" cy="615553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696" y="2428856"/>
            <a:ext cx="158592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Ознакомиться с папье-маше, 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как с видом декоративно прикладного искусства.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62938" y="3214674"/>
            <a:ext cx="14825061" cy="707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50" y="5286377"/>
            <a:ext cx="4143404" cy="478634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00530" y="1000096"/>
            <a:ext cx="8994134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4000" spc="505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58644" y="0"/>
            <a:ext cx="6436297" cy="50006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39144" y="2121616"/>
            <a:ext cx="12348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Изучить историю появления папье-маше.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9145" y="2985215"/>
            <a:ext cx="16273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Согласно</a:t>
            </a:r>
            <a:r>
              <a:rPr lang="ru-RU" sz="3200" b="1" dirty="0" smtClean="0"/>
              <a:t> интернет источникам определить, где и как часто используется данный вид искусства.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469638" y="4097051"/>
            <a:ext cx="14155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Узнать</a:t>
            </a:r>
            <a:r>
              <a:rPr lang="ru-RU" sz="3200" b="1" dirty="0" smtClean="0"/>
              <a:t>, какие виды наиболее популярны.</a:t>
            </a:r>
            <a:endParaRPr lang="ru-RU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469638" y="4828008"/>
            <a:ext cx="603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4. </a:t>
            </a:r>
            <a:r>
              <a:rPr lang="ru-RU" sz="3200" b="1" dirty="0" smtClean="0"/>
              <a:t>Освоить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технику</a:t>
            </a:r>
            <a:r>
              <a:rPr lang="ru-RU" sz="3200" b="1" dirty="0" smtClean="0"/>
              <a:t> папье-маше.</a:t>
            </a:r>
            <a:endParaRPr lang="ru-RU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85952" y="5590030"/>
            <a:ext cx="1485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Провести</a:t>
            </a:r>
            <a:r>
              <a:rPr lang="ru-RU" sz="3200" b="1" dirty="0" smtClean="0"/>
              <a:t> мастер – класс по изготовлению работы в технике папье-маше.</a:t>
            </a:r>
            <a:endParaRPr lang="ru-RU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3599385" y="6633174"/>
            <a:ext cx="1411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Высчитать</a:t>
            </a:r>
            <a:r>
              <a:rPr lang="ru-RU" sz="3200" b="1" dirty="0" smtClean="0"/>
              <a:t>, выгодно ли экономически  использовать данную технику при создании изделий из папье-маше.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4800" y="570570"/>
            <a:ext cx="4297045" cy="9570720"/>
          </a:xfrm>
          <a:custGeom>
            <a:avLst/>
            <a:gdLst/>
            <a:ahLst/>
            <a:cxnLst/>
            <a:rect l="l" t="t" r="r" b="b"/>
            <a:pathLst>
              <a:path w="4297044" h="9570720">
                <a:moveTo>
                  <a:pt x="0" y="0"/>
                </a:moveTo>
                <a:lnTo>
                  <a:pt x="4296548" y="0"/>
                </a:lnTo>
                <a:lnTo>
                  <a:pt x="4296548" y="9570245"/>
                </a:lnTo>
                <a:lnTo>
                  <a:pt x="0" y="9570245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0999" y="2896714"/>
            <a:ext cx="11514789" cy="5801431"/>
            <a:chOff x="380999" y="2896714"/>
            <a:chExt cx="11514789" cy="580143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190" y="4828881"/>
              <a:ext cx="9753598" cy="10286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0999" y="2896714"/>
              <a:ext cx="10377785" cy="2551586"/>
            </a:xfrm>
            <a:custGeom>
              <a:avLst/>
              <a:gdLst/>
              <a:ahLst/>
              <a:cxnLst/>
              <a:rect l="l" t="t" r="r" b="b"/>
              <a:pathLst>
                <a:path w="9610090" h="1947545">
                  <a:moveTo>
                    <a:pt x="0" y="0"/>
                  </a:moveTo>
                  <a:lnTo>
                    <a:pt x="9610044" y="0"/>
                  </a:lnTo>
                  <a:lnTo>
                    <a:pt x="9610044" y="1947378"/>
                  </a:lnTo>
                  <a:lnTo>
                    <a:pt x="0" y="1947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3285016"/>
              <a:ext cx="1149286" cy="11709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190" y="7210024"/>
              <a:ext cx="9753598" cy="10286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47800" y="6750600"/>
              <a:ext cx="9610090" cy="1947545"/>
            </a:xfrm>
            <a:custGeom>
              <a:avLst/>
              <a:gdLst/>
              <a:ahLst/>
              <a:cxnLst/>
              <a:rect l="l" t="t" r="r" b="b"/>
              <a:pathLst>
                <a:path w="9610090" h="1947545">
                  <a:moveTo>
                    <a:pt x="0" y="0"/>
                  </a:moveTo>
                  <a:lnTo>
                    <a:pt x="9610044" y="0"/>
                  </a:lnTo>
                  <a:lnTo>
                    <a:pt x="9610044" y="1947378"/>
                  </a:lnTo>
                  <a:lnTo>
                    <a:pt x="0" y="1947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6486" y="7089267"/>
              <a:ext cx="1157146" cy="117982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14348" y="86998"/>
            <a:ext cx="5643602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4578350" algn="l"/>
              </a:tabLst>
            </a:pPr>
            <a:r>
              <a:rPr lang="ru-RU" sz="4000" spc="17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Папье маше это:</a:t>
            </a:r>
            <a:endParaRPr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00" y="7483072"/>
            <a:ext cx="4828324" cy="2819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47800" y="2071666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Папье-маше - это  смесь бумаги, клея и других материалов. Он используется для создания различных изделий, таких как муляжи, маски, игрушки и учебные пособия. Материал можно изготовить из старых газет, журналов и картонных коробок. Виды папье-маше различаются по составу и способу приготовления. Папье-маше имеет давнюю историю и используется как в художественном творчестве, так и в промышленности. Папье-маше универсальный и безопасный материал для всех возрастов.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3208" y="6929450"/>
            <a:ext cx="78581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Так и я решил сделать, что-то необычное уникальное и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интересное, поэтому и выбрал тему « папье-маше – как вид декоративно прикладного искусства».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1035771"/>
            <a:ext cx="6477000" cy="864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645126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A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28758" y="0"/>
            <a:ext cx="4401422" cy="58038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63800" y="412750"/>
            <a:ext cx="4809325" cy="946149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86414" y="214278"/>
            <a:ext cx="6286544" cy="157163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История появления</a:t>
            </a:r>
            <a:b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папье-маше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084" y="1428724"/>
            <a:ext cx="125730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Хотя слово папье-маше имеет французское происхождение и обозначает рванная или жеванная бумага, все же этот вид искусства был изобретен в Китае. Там в древние времена из нее делали доспехи и шлемы для защиты воинов. Эти предметы были очень прочными и легкими. Техника папье-маше распространилась в Японию, Персию и другие страны, где использовалась для создания масок и других предметов для праздников. В Индии этот вид искусства существует до сих пор, там из папье-маше делают различные изделия, которые затем расписывают и покрывают лаком. В Европе папье-маше стало популярным в XVII веке, особенно во Франции. В России техника папье-маше была привезена Петром I.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50" y="5000624"/>
            <a:ext cx="428628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90" y="4929186"/>
            <a:ext cx="507209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9155639" cy="10286999"/>
            <a:chOff x="0" y="0"/>
            <a:chExt cx="18298447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04950" y="0"/>
              <a:ext cx="5293497" cy="78518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363913"/>
              <a:ext cx="3548483" cy="29230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65768" y="3796483"/>
              <a:ext cx="2552947" cy="2611871"/>
            </a:xfrm>
            <a:prstGeom prst="rect">
              <a:avLst/>
            </a:prstGeom>
          </p:spPr>
        </p:pic>
      </p:grp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72034" y="214278"/>
            <a:ext cx="5929354" cy="100013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Виды папье-маше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50" y="4357682"/>
            <a:ext cx="442915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24" y="3786178"/>
            <a:ext cx="514353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6" y="3000360"/>
            <a:ext cx="478634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228600" y="1142972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Первый, наиболее простой и широко известный вариант – оклеивание выбранной или специально подготовленной формы маленькими кусочками бумаги.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0662" y="2714608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Второй – приготовление бумажной массы для лепки.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87074" y="3214674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Третий вариант – склеивание картонных пластов под прессом.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лепка из папье-маше способ 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415" y="3643302"/>
            <a:ext cx="442915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74426" y="3206189"/>
            <a:ext cx="3472179" cy="433452"/>
          </a:xfrm>
          <a:prstGeom prst="rect">
            <a:avLst/>
          </a:prstGeom>
          <a:solidFill>
            <a:srgbClr val="1A1A1A"/>
          </a:solidFill>
        </p:spPr>
        <p:txBody>
          <a:bodyPr vert="horz" wrap="square" lIns="0" tIns="63500" rIns="0" bIns="0" rtlCol="0">
            <a:spAutoFit/>
          </a:bodyPr>
          <a:lstStyle/>
          <a:p>
            <a:pPr marL="474345">
              <a:lnSpc>
                <a:spcPct val="100000"/>
              </a:lnSpc>
              <a:spcBef>
                <a:spcPts val="500"/>
              </a:spcBef>
            </a:pPr>
            <a:r>
              <a:rPr lang="ru-RU" sz="2400" b="1" spc="3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Первый вид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5952" y="1428724"/>
            <a:ext cx="1328746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4000" spc="-26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долго хранится приготовленный материал  для папье-маше</a:t>
            </a:r>
            <a:endParaRPr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18805" y="3206189"/>
            <a:ext cx="3472179" cy="433452"/>
          </a:xfrm>
          <a:prstGeom prst="rect">
            <a:avLst/>
          </a:prstGeom>
          <a:solidFill>
            <a:srgbClr val="1A1A1A"/>
          </a:solidFill>
        </p:spPr>
        <p:txBody>
          <a:bodyPr vert="horz" wrap="square" lIns="0" tIns="635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00"/>
              </a:spcBef>
            </a:pPr>
            <a:r>
              <a:rPr lang="ru-RU" sz="2400" b="1" spc="3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Второй вид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87272" y="3214674"/>
            <a:ext cx="3929089" cy="433452"/>
          </a:xfrm>
          <a:prstGeom prst="rect">
            <a:avLst/>
          </a:prstGeom>
          <a:solidFill>
            <a:srgbClr val="1A1A1A"/>
          </a:solidFill>
        </p:spPr>
        <p:txBody>
          <a:bodyPr vert="horz" wrap="square" lIns="0" tIns="635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00"/>
              </a:spcBef>
            </a:pPr>
            <a:r>
              <a:rPr lang="ru-RU" sz="2400" b="1" spc="30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Третий вид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94854" y="0"/>
            <a:ext cx="3793144" cy="29845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1836" y="7429515"/>
            <a:ext cx="5512497" cy="2857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35460" y="3762380"/>
            <a:ext cx="39004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Если у вас осталась готовая масса папье-маше, которую нельзя использовать сразу, можно ее сохранить. Оберните остатки в пищевую пленку, чтобы сохранить их влажность. Так готовую массу можно хранить в холодильнике в течение двух-трех недель.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7273" y="3929054"/>
            <a:ext cx="428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Если вы сделали листы папье-маше по третьему способу, то хранить их надо просто в сухом месте. Срок хранения, не ограничен.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3924300"/>
            <a:ext cx="29606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Газеты для оклеивания формы хранятся просто в сухом месте, а клей, в герметично закрытом флаконе или банке.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1888</TotalTime>
  <Words>1141</Words>
  <Application>Microsoft Office PowerPoint</Application>
  <PresentationFormat>Произвольный</PresentationFormat>
  <Paragraphs>116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Презентация PowerPoint</vt:lpstr>
      <vt:lpstr>Актуальность</vt:lpstr>
      <vt:lpstr>Опрос Анкетирование</vt:lpstr>
      <vt:lpstr>Презентация PowerPoint</vt:lpstr>
      <vt:lpstr>Задачи</vt:lpstr>
      <vt:lpstr>Папье маше это:</vt:lpstr>
      <vt:lpstr> История появления  папье-маше</vt:lpstr>
      <vt:lpstr>Виды папье-маше</vt:lpstr>
      <vt:lpstr>Как долго хранится приготовленный материал  для папье-маше</vt:lpstr>
      <vt:lpstr>Исследование</vt:lpstr>
      <vt:lpstr>Презентация PowerPoint</vt:lpstr>
      <vt:lpstr>Мой продукт</vt:lpstr>
      <vt:lpstr>Презентация PowerPoint</vt:lpstr>
      <vt:lpstr>Оклеивание ствола будущего дерева начало</vt:lpstr>
      <vt:lpstr>Презентация PowerPoint</vt:lpstr>
      <vt:lpstr>Оклеивание веточек</vt:lpstr>
      <vt:lpstr>Оставляем заготовку сохнуть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</vt:lpstr>
      <vt:lpstr>Фото выставка и видео ролик работ в классе </vt:lpstr>
      <vt:lpstr>Заключение 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minimalist business project presentation</dc:title>
  <dc:creator>sekal</dc:creator>
  <cp:keywords>DAFjqItyiAo,BADWwR97f9M</cp:keywords>
  <cp:lastModifiedBy>Надежда Пронская</cp:lastModifiedBy>
  <cp:revision>180</cp:revision>
  <dcterms:created xsi:type="dcterms:W3CDTF">2023-05-22T17:01:25Z</dcterms:created>
  <dcterms:modified xsi:type="dcterms:W3CDTF">2024-10-07T11:44:18Z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2023-05-22T00:00:00Z</vt:filetime>
  </property>
  <property fmtid="{D5CDD505-2E9C-101B-9397-08002B2CF9AE}" pid="3" name="Creator">
    <vt:lpwstr>Canva</vt:lpwstr>
  </property>
  <property fmtid="{D5CDD505-2E9C-101B-9397-08002B2CF9AE}" pid="4" name="LastSaved">
    <vt:filetime>2023-05-22T00:00:00Z</vt:filetime>
  </property>
</Properties>
</file>