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0"/>
  </p:notesMasterIdLst>
  <p:sldIdLst>
    <p:sldId id="348" r:id="rId2"/>
    <p:sldId id="259" r:id="rId3"/>
    <p:sldId id="262" r:id="rId4"/>
    <p:sldId id="263" r:id="rId5"/>
    <p:sldId id="264" r:id="rId6"/>
    <p:sldId id="265" r:id="rId7"/>
    <p:sldId id="351" r:id="rId8"/>
    <p:sldId id="35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5.22013" units="1/cm"/>
          <inkml:channelProperty channel="Y" name="resolution" value="35.2349" units="1/cm"/>
          <inkml:channelProperty channel="T" name="resolution" value="1" units="1/dev"/>
        </inkml:channelProperties>
      </inkml:inkSource>
      <inkml:timestamp xml:id="ts0" timeString="2023-04-04T05:49:02.1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AD7DFD-ED38-4876-BF7E-C002D4E7D216}" emma:medium="tactile" emma:mode="ink">
          <msink:context xmlns:msink="http://schemas.microsoft.com/ink/2010/main" type="writingRegion" rotatedBoundingBox="12065,2031 12116,2031 12116,2046 12065,2046"/>
        </emma:interpretation>
      </emma:emma>
    </inkml:annotationXML>
    <inkml:traceGroup>
      <inkml:annotationXML>
        <emma:emma xmlns:emma="http://www.w3.org/2003/04/emma" version="1.0">
          <emma:interpretation id="{E08FB409-2F6A-4B56-AF34-DE8597574689}" emma:medium="tactile" emma:mode="ink">
            <msink:context xmlns:msink="http://schemas.microsoft.com/ink/2010/main" type="paragraph" rotatedBoundingBox="12065,2031 12116,2031 12116,2046 12065,2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98F2B5-611F-4A64-BF58-6FBFFBABE429}" emma:medium="tactile" emma:mode="ink">
              <msink:context xmlns:msink="http://schemas.microsoft.com/ink/2010/main" type="line" rotatedBoundingBox="12065,2031 12116,2031 12116,2046 12065,2046"/>
            </emma:interpretation>
          </emma:emma>
        </inkml:annotationXML>
        <inkml:traceGroup>
          <inkml:annotationXML>
            <emma:emma xmlns:emma="http://www.w3.org/2003/04/emma" version="1.0">
              <emma:interpretation id="{32E3AA70-F777-406F-A743-4DD9B2F412BF}" emma:medium="tactile" emma:mode="ink">
                <msink:context xmlns:msink="http://schemas.microsoft.com/ink/2010/main" type="inkWord" rotatedBoundingBox="12065,2031 12116,2031 12116,2046 12065,204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и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г.</emma:literal>
                </emma:interpretation>
                <emma:interpretation id="interp4" emma:lang="" emma:confidence="0">
                  <emma:literal>..</emma:literal>
                </emma:interpretation>
              </emma:one-of>
            </emma:emma>
          </inkml:annotationXML>
          <inkml:trace contextRef="#ctx0" brushRef="#br0">0 0 0,'51'0'78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5.22013" units="1/cm"/>
          <inkml:channelProperty channel="Y" name="resolution" value="35.2349" units="1/cm"/>
          <inkml:channelProperty channel="T" name="resolution" value="1" units="1/dev"/>
        </inkml:channelProperties>
      </inkml:inkSource>
      <inkml:timestamp xml:id="ts0" timeString="2023-04-04T05:49:03.8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11B2B1-40D3-4002-AC07-8985F2F0FBF7}" emma:medium="tactile" emma:mode="ink">
          <msink:context xmlns:msink="http://schemas.microsoft.com/ink/2010/main" type="writingRegion" rotatedBoundingBox="10922,2057 11800,2057 11800,2199 10922,2199"/>
        </emma:interpretation>
      </emma:emma>
    </inkml:annotationXML>
    <inkml:traceGroup>
      <inkml:annotationXML>
        <emma:emma xmlns:emma="http://www.w3.org/2003/04/emma" version="1.0">
          <emma:interpretation id="{719A108B-4648-4DBF-8E21-6FDF4677EE8D}" emma:medium="tactile" emma:mode="ink">
            <msink:context xmlns:msink="http://schemas.microsoft.com/ink/2010/main" type="paragraph" rotatedBoundingBox="10922,2057 11800,2057 11800,2199 10922,2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9F8C66-18A0-402A-9C2B-E2C29A4336ED}" emma:medium="tactile" emma:mode="ink">
              <msink:context xmlns:msink="http://schemas.microsoft.com/ink/2010/main" type="line" rotatedBoundingBox="10922,2057 11800,2057 11800,2199 10922,2199"/>
            </emma:interpretation>
          </emma:emma>
        </inkml:annotationXML>
        <inkml:traceGroup>
          <inkml:annotationXML>
            <emma:emma xmlns:emma="http://www.w3.org/2003/04/emma" version="1.0">
              <emma:interpretation id="{9395879D-AAE0-4A73-AA7B-96DD7E56D71C}" emma:medium="tactile" emma:mode="ink">
                <msink:context xmlns:msink="http://schemas.microsoft.com/ink/2010/main" type="inkWord" rotatedBoundingBox="10926,2042 10980,2059 10973,2082 10919,2064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т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Т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-812-102 0,'0'-25'16,"-26"25"62,1 0-63</inkml:trace>
        </inkml:traceGroup>
        <inkml:traceGroup>
          <inkml:annotationXML>
            <emma:emma xmlns:emma="http://www.w3.org/2003/04/emma" version="1.0">
              <emma:interpretation id="{D9D28008-CDB7-4C86-B7D7-C190CB76E453}" emma:medium="tactile" emma:mode="ink">
                <msink:context xmlns:msink="http://schemas.microsoft.com/ink/2010/main" type="inkWord" rotatedBoundingBox="11785,2184 11800,2184 11800,2199 11785,2199"/>
              </emma:interpretation>
              <emma:one-of disjunction-type="recognition" id="oneOf1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:</emma:literal>
                </emma:interpretation>
                <emma:interpretation id="interp7" emma:lang="" emma:confidence="0">
                  <emma:literal>'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-717.7">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5.22013" units="1/cm"/>
          <inkml:channelProperty channel="Y" name="resolution" value="35.2349" units="1/cm"/>
          <inkml:channelProperty channel="T" name="resolution" value="1" units="1/dev"/>
        </inkml:channelProperties>
      </inkml:inkSource>
      <inkml:timestamp xml:id="ts0" timeString="2023-04-04T05:49:02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FD0F72-20C9-45AF-BFFD-0428E1B14211}" emma:medium="tactile" emma:mode="ink">
          <msink:context xmlns:msink="http://schemas.microsoft.com/ink/2010/main" type="writingRegion" rotatedBoundingBox="14478,3377 14529,3377 14529,3392 14478,3392"/>
        </emma:interpretation>
      </emma:emma>
    </inkml:annotationXML>
    <inkml:traceGroup>
      <inkml:annotationXML>
        <emma:emma xmlns:emma="http://www.w3.org/2003/04/emma" version="1.0">
          <emma:interpretation id="{9E537231-2A4C-4B03-96CF-ED022C22AE25}" emma:medium="tactile" emma:mode="ink">
            <msink:context xmlns:msink="http://schemas.microsoft.com/ink/2010/main" type="paragraph" rotatedBoundingBox="14478,3377 14529,3377 14529,3392 14478,3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081B4F-FE98-4187-A596-BE8AC572D60C}" emma:medium="tactile" emma:mode="ink">
              <msink:context xmlns:msink="http://schemas.microsoft.com/ink/2010/main" type="line" rotatedBoundingBox="14478,3377 14529,3377 14529,3392 14478,3392"/>
            </emma:interpretation>
          </emma:emma>
        </inkml:annotationXML>
        <inkml:traceGroup>
          <inkml:annotationXML>
            <emma:emma xmlns:emma="http://www.w3.org/2003/04/emma" version="1.0">
              <emma:interpretation id="{844E18F1-278C-4E67-BD83-551C19510E01}" emma:medium="tactile" emma:mode="ink">
                <msink:context xmlns:msink="http://schemas.microsoft.com/ink/2010/main" type="inkWord" rotatedBoundingBox="14478,3377 14529,3377 14529,3392 14478,3392"/>
              </emma:interpretation>
            </emma:emma>
          </inkml:annotationXML>
          <inkml:trace contextRef="#ctx0" brushRef="#br0">2464 1346 0,'-26'0'94,"1"0"-79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EDDA-7F5D-4FC3-85CB-49F9B3F02552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F1DF-AF31-4CC8-8051-0986C1C0F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1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9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6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4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94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03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9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3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0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2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6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3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5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8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4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AB4B2-5EA1-4DFF-BC72-36DA3527DC19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BB585F-B7B7-4574-A1F4-C185B4F65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customXml" Target="../ink/ink2.xml"/><Relationship Id="rId11" Type="http://schemas.openxmlformats.org/officeDocument/2006/relationships/image" Target="../media/image2.png"/><Relationship Id="rId5" Type="http://schemas.openxmlformats.org/officeDocument/2006/relationships/image" Target="../media/image8.emf"/><Relationship Id="rId10" Type="http://schemas.openxmlformats.org/officeDocument/2006/relationships/image" Target="../media/image1.png"/><Relationship Id="rId4" Type="http://schemas.openxmlformats.org/officeDocument/2006/relationships/customXml" Target="../ink/ink1.xml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@vvk35-himicheskie-elementy-istoriya-onomastika-geografiya-mifologi" TargetMode="External"/><Relationship Id="rId2" Type="http://schemas.openxmlformats.org/officeDocument/2006/relationships/hyperlink" Target="https://ped-kopilka.ru/uchiteljam-predmetnikam/himija/viktorina-po-himi-s-otvetami-dlja-9-klasa.html?ysclid=m1b484i7w50412001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lib.ru/book/1000654220-romangazeta-1985-no181024-191025-moskva-41j-ivan-stadnyuk" TargetMode="External"/><Relationship Id="rId5" Type="http://schemas.openxmlformats.org/officeDocument/2006/relationships/hyperlink" Target="https://urok.1sept.ru/articles/606577?ysclid=m1b4e8z9o261992964" TargetMode="External"/><Relationship Id="rId4" Type="http://schemas.openxmlformats.org/officeDocument/2006/relationships/hyperlink" Target="https://nsportal.ru/user/110115/page/material-dlya-uchashchihsya-9-klass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4251" y="5800299"/>
            <a:ext cx="222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15.04.23</a:t>
            </a:r>
          </a:p>
        </p:txBody>
      </p:sp>
      <p:sp>
        <p:nvSpPr>
          <p:cNvPr id="5" name="AutoShape 2" descr="https://static.tildacdn.com/tild6535-6635-4338-a537-643939333332/Group-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73707" y="1787857"/>
            <a:ext cx="979909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Турнир </a:t>
            </a:r>
          </a:p>
          <a:p>
            <a:pPr algn="ctr"/>
            <a:r>
              <a:rPr lang="ru-RU" sz="6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четырех наук</a:t>
            </a:r>
          </a:p>
          <a:p>
            <a:pPr algn="ctr"/>
            <a:r>
              <a:rPr lang="ru-RU" sz="6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Х</a:t>
            </a:r>
            <a:r>
              <a:rPr lang="ru-RU" sz="6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имия</a:t>
            </a:r>
          </a:p>
        </p:txBody>
      </p:sp>
    </p:spTree>
    <p:extLst>
      <p:ext uri="{BB962C8B-B14F-4D97-AF65-F5344CB8AC3E}">
        <p14:creationId xmlns:p14="http://schemas.microsoft.com/office/powerpoint/2010/main" val="288840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5DA74-84F9-4013-8C52-01501842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85" y="739729"/>
            <a:ext cx="10715171" cy="90202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70349-DB07-4C55-9F17-BBCED623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886" y="1692647"/>
            <a:ext cx="8667710" cy="4957372"/>
          </a:xfrm>
        </p:spPr>
        <p:txBody>
          <a:bodyPr>
            <a:normAutofit fontScale="92500"/>
          </a:bodyPr>
          <a:lstStyle/>
          <a:p>
            <a:pPr marL="457200">
              <a:lnSpc>
                <a:spcPct val="107000"/>
              </a:lnSpc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элемент открыт в 1844 году профессором Казанского университета К.К. Клаусом, который назвал его в честь своей родины - России.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каком элементе идет речь?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/>
              <p14:cNvContentPartPr/>
              <p14:nvPr/>
            </p14:nvContentPartPr>
            <p14:xfrm>
              <a:off x="4343472" y="731448"/>
              <a:ext cx="18720" cy="3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1592" y="719568"/>
                <a:ext cx="42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/>
              <p14:cNvContentPartPr/>
              <p14:nvPr/>
            </p14:nvContentPartPr>
            <p14:xfrm>
              <a:off x="3931992" y="739728"/>
              <a:ext cx="311040" cy="4716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0112" y="727848"/>
                <a:ext cx="3348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Рукописный ввод 12"/>
              <p14:cNvContentPartPr/>
              <p14:nvPr/>
            </p14:nvContentPartPr>
            <p14:xfrm>
              <a:off x="5212152" y="1216008"/>
              <a:ext cx="18720" cy="3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0272" y="1204128"/>
                <a:ext cx="4248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Прямоугольник 4"/>
          <p:cNvSpPr/>
          <p:nvPr/>
        </p:nvSpPr>
        <p:spPr>
          <a:xfrm>
            <a:off x="1480457" y="1"/>
            <a:ext cx="7469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История одного элемента </a:t>
            </a:r>
            <a:r>
              <a:rPr lang="ru-RU" sz="2800" b="1" dirty="0">
                <a:solidFill>
                  <a:prstClr val="black"/>
                </a:solidFill>
              </a:rPr>
              <a:t>(1 балл)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682" y="4498026"/>
            <a:ext cx="1733550" cy="2151993"/>
          </a:xfrm>
          <a:prstGeom prst="rect">
            <a:avLst/>
          </a:prstGeom>
        </p:spPr>
      </p:pic>
      <p:pic>
        <p:nvPicPr>
          <p:cNvPr id="7" name="export_ofoct.com">
            <a:hlinkClick r:id="" action="ppaction://media"/>
            <a:extLst>
              <a:ext uri="{FF2B5EF4-FFF2-40B4-BE49-F238E27FC236}">
                <a16:creationId xmlns:a16="http://schemas.microsoft.com/office/drawing/2014/main" xmlns="" id="{8D3EFC84-CB73-4CBE-BCCC-C22EA1F46A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099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0404" y="2460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5DA74-84F9-4013-8C52-01501842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513"/>
            <a:ext cx="10515600" cy="1298447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ВОПРОС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70349-DB07-4C55-9F17-BBCED623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3" y="1785257"/>
            <a:ext cx="8961693" cy="5777593"/>
          </a:xfrm>
        </p:spPr>
        <p:txBody>
          <a:bodyPr>
            <a:normAutofit fontScale="32500" lnSpcReduction="20000"/>
          </a:bodyPr>
          <a:lstStyle/>
          <a:p>
            <a:pPr marL="457200">
              <a:lnSpc>
                <a:spcPct val="120000"/>
              </a:lnSpc>
              <a:spcAft>
                <a:spcPts val="800"/>
              </a:spcAft>
              <a:tabLst>
                <a:tab pos="2599055" algn="l"/>
              </a:tabLst>
            </a:pPr>
            <a:r>
              <a:rPr lang="ru-RU" sz="8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Химический элемент </a:t>
            </a:r>
            <a:r>
              <a:rPr lang="ru-RU" sz="8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8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открыт Берцелиусом, который в 1817г исследовал осадок в серной кислоте. Ученый обнаружил, что данный осадок содержит неизвестный металл </a:t>
            </a:r>
            <a:r>
              <a:rPr lang="ru-RU" sz="8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8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очень похожий по своим свойствам на химический элемент </a:t>
            </a:r>
            <a:r>
              <a:rPr lang="ru-RU" sz="8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8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Связь и схожесть этих элементов Берцелиус подчеркнул, дав название открытому им элементу </a:t>
            </a:r>
            <a:r>
              <a:rPr lang="ru-RU" sz="8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8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переводе означающее «луна», в то время как название известного элемента </a:t>
            </a:r>
            <a:r>
              <a:rPr lang="ru-RU" sz="8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8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переводится как «земля». 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2599055" algn="l"/>
              </a:tabLst>
            </a:pPr>
            <a:r>
              <a:rPr lang="ru-RU" sz="9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элементы А и Б. Укажите их положение в ПСХЭ.</a:t>
            </a:r>
            <a:endParaRPr lang="ru-RU" sz="9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1" y="29163"/>
            <a:ext cx="624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1.История одного элемента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143" y="321550"/>
            <a:ext cx="1104692" cy="1405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694" y="4241042"/>
            <a:ext cx="2541455" cy="2255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6719" y="613938"/>
            <a:ext cx="170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(</a:t>
            </a:r>
            <a:r>
              <a:rPr lang="ru-RU" sz="2400" b="1" dirty="0"/>
              <a:t>2 балла</a:t>
            </a:r>
            <a:r>
              <a:rPr lang="ru-RU" sz="2400" dirty="0"/>
              <a:t>)</a:t>
            </a:r>
          </a:p>
        </p:txBody>
      </p:sp>
      <p:pic>
        <p:nvPicPr>
          <p:cNvPr id="5" name="export_ofoct.com">
            <a:hlinkClick r:id="" action="ppaction://media"/>
            <a:extLst>
              <a:ext uri="{FF2B5EF4-FFF2-40B4-BE49-F238E27FC236}">
                <a16:creationId xmlns:a16="http://schemas.microsoft.com/office/drawing/2014/main" xmlns="" id="{E9426272-11C6-415E-ACC4-0632F3EF30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028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2177" y="2867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5DA74-84F9-4013-8C52-01501842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0" y="972457"/>
            <a:ext cx="9655629" cy="1512090"/>
          </a:xfrm>
        </p:spPr>
        <p:txBody>
          <a:bodyPr>
            <a:normAutofit/>
          </a:bodyPr>
          <a:lstStyle/>
          <a:p>
            <a:endParaRPr lang="ru-RU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70349-DB07-4C55-9F17-BBCED623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8" y="1428750"/>
            <a:ext cx="10427496" cy="4990819"/>
          </a:xfrm>
        </p:spPr>
        <p:txBody>
          <a:bodyPr>
            <a:normAutofit fontScale="32500" lnSpcReduction="20000"/>
          </a:bodyPr>
          <a:lstStyle/>
          <a:p>
            <a:pPr marL="457200">
              <a:lnSpc>
                <a:spcPct val="107000"/>
              </a:lnSpc>
            </a:pPr>
            <a:r>
              <a:rPr lang="ru-RU" sz="1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Бедному </a:t>
            </a:r>
            <a:r>
              <a:rPr lang="ru-RU" sz="1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совсем неудобно в своей </a:t>
            </a:r>
          </a:p>
          <a:p>
            <a:pPr marL="114300" indent="0">
              <a:lnSpc>
                <a:spcPct val="107000"/>
              </a:lnSpc>
              <a:buNone/>
            </a:pPr>
            <a:r>
              <a:rPr lang="ru-RU" sz="1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квартире: сверху его грозиться сжечь </a:t>
            </a:r>
            <a:r>
              <a:rPr lang="ru-RU" sz="1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справа – отравить ядовитый </a:t>
            </a:r>
            <a:r>
              <a:rPr lang="ru-RU" sz="1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живущий слева тихий </a:t>
            </a:r>
            <a:r>
              <a:rPr lang="ru-RU" sz="1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иногда начинает буянить и совсем не ясно, что от него ждать – либо отравит, либо подожжет квартиру. Но когда </a:t>
            </a:r>
            <a:r>
              <a:rPr lang="ru-RU" sz="1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успокаивается, то начинает светиться бледно-зеленым светом и всех радует.</a:t>
            </a:r>
            <a:endParaRPr lang="ru-RU" sz="1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Определите, кто такие А, Б, Д, Е ?</a:t>
            </a:r>
            <a:endParaRPr lang="ru-RU" sz="1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2097313" y="508174"/>
            <a:ext cx="696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2.Маска, я  вас знаю   </a:t>
            </a:r>
            <a:r>
              <a:rPr lang="ru-RU" sz="2800" b="1" dirty="0"/>
              <a:t>(4балла)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605" y="4905829"/>
            <a:ext cx="2295628" cy="17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5DA74-84F9-4013-8C52-01501842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43058" y="-388778"/>
            <a:ext cx="5809344" cy="777555"/>
          </a:xfrm>
        </p:spPr>
        <p:txBody>
          <a:bodyPr>
            <a:normAutofit fontScale="90000"/>
          </a:bodyPr>
          <a:lstStyle/>
          <a:p>
            <a:endParaRPr lang="ru-RU" sz="4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935443"/>
              </p:ext>
            </p:extLst>
          </p:nvPr>
        </p:nvGraphicFramePr>
        <p:xfrm>
          <a:off x="936978" y="925689"/>
          <a:ext cx="7732890" cy="641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4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4122">
                <a:tc>
                  <a:txBody>
                    <a:bodyPr/>
                    <a:lstStyle/>
                    <a:p>
                      <a:r>
                        <a:rPr lang="ru-RU" sz="2800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Формула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39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Водотворный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газ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Б)Газ кислый морской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В)Водородный угольный газ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Г)Мочевой воздух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Д)Угарный газ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Е)Бурый газ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Ж)Веселящий газ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H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CH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NH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N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5) O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6)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7) CO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8) SO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9)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ru-RU" sz="2400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11)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H2S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13)O3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5440" y="261257"/>
            <a:ext cx="84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3.Слова давно забытых дней </a:t>
            </a:r>
            <a:r>
              <a:rPr lang="ru-RU" sz="2800" b="1" dirty="0"/>
              <a:t>(7 баллов)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72" y="3004457"/>
            <a:ext cx="4617969" cy="32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3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70349-DB07-4C55-9F17-BBCED623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524616"/>
            <a:ext cx="10990943" cy="5762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Алексеевич, ты извини нас, необразованных. Мы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иностранными языками не владеем, специальных институтов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заканчивали. Поясни нам, как можно из смеси керосина и раствора спирта спирт добыть?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у химиков надо спросить,-озадаченно ответил полковник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Шалин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-Гвоздь нужен!-весело воскликнул генерал Прохоров.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 четырехклассное образование. Впрочем и оно ни к чему.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молоток заменяет!                        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(Иван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Стаднюк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«Москва: 41-й»)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1.Как с помощью молотка и гвоздя решили эту проблему?</a:t>
            </a:r>
          </a:p>
          <a:p>
            <a:pPr marL="0" indent="0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Какое оборудование вы выберите для решения этой                   			задачи в химической   лаборатории?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2629" y="232229"/>
            <a:ext cx="850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5.Химия и жизнь </a:t>
            </a:r>
            <a:r>
              <a:rPr lang="ru-RU" sz="2800" b="1" dirty="0"/>
              <a:t>(5 баллов)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6" y="5342618"/>
            <a:ext cx="598714" cy="1957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720" y="5645716"/>
            <a:ext cx="1381760" cy="11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48" y="1037229"/>
            <a:ext cx="10241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запаянных стеклянных ампулах находятся образцы следующих веществ: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углекислого газа                 е) серы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б) воды                                     ж) серной кислоты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в) хлора                                   з) карбоната натрия                                                                                    г) брома 		                       и) свинца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д) йода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к) алюминия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Как, не вскрывая ампулы, распознать эти вещества?</a:t>
            </a:r>
          </a:p>
        </p:txBody>
      </p:sp>
    </p:spTree>
    <p:extLst>
      <p:ext uri="{BB962C8B-B14F-4D97-AF65-F5344CB8AC3E}">
        <p14:creationId xmlns:p14="http://schemas.microsoft.com/office/powerpoint/2010/main" val="283129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858" y="777922"/>
            <a:ext cx="8679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ресурсы</a:t>
            </a:r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ped-kopilka.ru/uchiteljam-predmetnikam/himija/viktorina-po-himi-s-otvetami-dlja-9-klasa.html?ysclid=m1b484i7w504120014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https://vk.com/@</a:t>
            </a:r>
            <a:r>
              <a:rPr lang="en-US" dirty="0" smtClean="0">
                <a:hlinkClick r:id="rId3"/>
              </a:rPr>
              <a:t>vvk35-himicheskie-elementy-istoriya-onomastika-geografiya-mifologi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nsportal.ru/user/110115/page/material-dlya-uchashchihsya-9-klassov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urok.1sept.ru/articles/606577?ysclid=m1b4e8z9o261992964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www.livelib.ru/book/1000654220-romangazeta-1985-no181024-191025-moskva-41j-ivan-stadnyuk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Книга для чтения по химии.Ч.1. Составители: </a:t>
            </a:r>
            <a:r>
              <a:rPr lang="ru-RU" dirty="0" err="1" smtClean="0"/>
              <a:t>К.Я.Парменов</a:t>
            </a:r>
            <a:r>
              <a:rPr lang="ru-RU" dirty="0" smtClean="0"/>
              <a:t>, Л.М. </a:t>
            </a:r>
            <a:r>
              <a:rPr lang="ru-RU" dirty="0" err="1" smtClean="0"/>
              <a:t>Сморгонский</a:t>
            </a:r>
            <a:r>
              <a:rPr lang="ru-RU" dirty="0" smtClean="0"/>
              <a:t>. Государственное учебно-педагогическое издательство Министерства Просвещения М.,1955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55839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12508</TotalTime>
  <Words>400</Words>
  <Application>Microsoft Office PowerPoint</Application>
  <PresentationFormat>Широкоэкранный</PresentationFormat>
  <Paragraphs>71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         ВОПРОС 2</vt:lpstr>
      <vt:lpstr>                       ВОПРОС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Татьяна</cp:lastModifiedBy>
  <cp:revision>79</cp:revision>
  <dcterms:created xsi:type="dcterms:W3CDTF">2019-10-03T15:25:40Z</dcterms:created>
  <dcterms:modified xsi:type="dcterms:W3CDTF">2024-09-20T20:00:56Z</dcterms:modified>
</cp:coreProperties>
</file>