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49" r:id="rId2"/>
    <p:sldId id="306" r:id="rId3"/>
    <p:sldId id="351" r:id="rId4"/>
    <p:sldId id="353" r:id="rId5"/>
    <p:sldId id="307" r:id="rId6"/>
    <p:sldId id="355" r:id="rId7"/>
    <p:sldId id="318" r:id="rId8"/>
    <p:sldId id="312" r:id="rId9"/>
    <p:sldId id="313" r:id="rId10"/>
    <p:sldId id="319" r:id="rId11"/>
    <p:sldId id="315" r:id="rId12"/>
    <p:sldId id="341" r:id="rId13"/>
    <p:sldId id="34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FC076F7-5100-4BB5-8B8F-6D6579381E44}">
          <p14:sldIdLst>
            <p14:sldId id="349"/>
            <p14:sldId id="306"/>
            <p14:sldId id="351"/>
            <p14:sldId id="353"/>
            <p14:sldId id="307"/>
            <p14:sldId id="355"/>
            <p14:sldId id="318"/>
            <p14:sldId id="312"/>
            <p14:sldId id="313"/>
            <p14:sldId id="319"/>
            <p14:sldId id="315"/>
            <p14:sldId id="341"/>
            <p14:sldId id="34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ogg College" initials="O" lastIdx="0" clrIdx="0"/>
  <p:cmAuthor id="1" name="navar" initials="n" lastIdx="3" clrIdx="1"/>
  <p:cmAuthor id="2" name="Work" initials="W" lastIdx="1" clrIdx="2"/>
  <p:cmAuthor id="3" name="Alex" initials="A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2BAE0"/>
    <a:srgbClr val="D20C9E"/>
    <a:srgbClr val="BA18A3"/>
    <a:srgbClr val="08A823"/>
    <a:srgbClr val="700000"/>
    <a:srgbClr val="F5AB17"/>
    <a:srgbClr val="F0C31C"/>
    <a:srgbClr val="F9DF41"/>
    <a:srgbClr val="99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9" autoAdjust="0"/>
    <p:restoredTop sz="89377" autoAdjust="0"/>
  </p:normalViewPr>
  <p:slideViewPr>
    <p:cSldViewPr snapToObjects="1">
      <p:cViewPr>
        <p:scale>
          <a:sx n="75" d="100"/>
          <a:sy n="75" d="100"/>
        </p:scale>
        <p:origin x="-1824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200" d="100"/>
        <a:sy n="200" d="100"/>
      </p:scale>
      <p:origin x="0" y="830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9B225-5EFA-48B1-8FB3-6D60A59A3036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61E2C-2AD3-4BB1-988E-BEFFAD97D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54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C1E-233B-47AF-B297-C44C993EC026}" type="datetime1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2241-4D0A-4847-B416-0190A9836A3A}" type="datetime1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5DEC-AC5D-4BD1-9A2F-E96CF10575BE}" type="datetime1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1271-ECDF-4E0D-95AF-26F723CAA663}" type="datetime1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F90C-14BE-41C9-B29E-632C3B157209}" type="datetime1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A7F4-768C-4595-A5CA-58F49532CDEF}" type="datetime1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AC11-2776-4FC9-AA95-DA4718CBE983}" type="datetime1">
              <a:rPr lang="ru-RU" smtClean="0"/>
              <a:t>11.09.2024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9B46-D5E9-47EE-B0C0-0DAC3F8D8D5D}" type="datetime1">
              <a:rPr lang="ru-RU" smtClean="0"/>
              <a:t>11.09.2024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B1BB-70BE-4F78-ACC8-D4E5E9933E3A}" type="datetime1">
              <a:rPr lang="ru-RU" smtClean="0"/>
              <a:t>11.09.2024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19D-59BD-4ECC-9689-71417CCB5EBC}" type="datetime1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1365-2641-4DFE-BFEF-9F1183A6CFB3}" type="datetime1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9DA45B-9E6E-47DA-96E6-9BD72F886D5F}" type="datetime1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1916832"/>
            <a:ext cx="64447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 и его роль в речи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1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33779" y="188640"/>
            <a:ext cx="49010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слова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5556" y="984737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</a:t>
            </a:r>
            <a:r>
              <a:rPr lang="ru-RU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(кто?):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сестра, … .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</a:t>
            </a:r>
            <a:r>
              <a:rPr lang="ru-RU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что?):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яблоня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пшеница, …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(кто?): </a:t>
            </a:r>
            <a:r>
              <a:rPr lang="ru-RU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орёл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сорока, … .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Рыбы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кто?): </a:t>
            </a:r>
            <a:r>
              <a:rPr lang="ru-RU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карась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карп, … .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Звери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(кто?): </a:t>
            </a:r>
            <a:r>
              <a:rPr lang="ru-RU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тигр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носорог, … .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 </a:t>
            </a:r>
            <a:r>
              <a:rPr lang="ru-RU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(что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?):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дождь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град, … .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Вещи </a:t>
            </a:r>
            <a:r>
              <a:rPr lang="ru-RU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(что?): </a:t>
            </a:r>
            <a:r>
              <a:rPr lang="ru-RU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пальто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рубашка, … .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что?): </a:t>
            </a:r>
            <a:r>
              <a:rPr lang="ru-RU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трамвай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самолёт, … .</a:t>
            </a:r>
          </a:p>
        </p:txBody>
      </p:sp>
    </p:spTree>
    <p:extLst>
      <p:ext uri="{BB962C8B-B14F-4D97-AF65-F5344CB8AC3E}">
        <p14:creationId xmlns:p14="http://schemas.microsoft.com/office/powerpoint/2010/main" val="163823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97" y="4958013"/>
            <a:ext cx="1762169" cy="1442101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1944" y="1664804"/>
            <a:ext cx="5494412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ru-RU" sz="3200" b="1" i="1" dirty="0" smtClean="0">
                <a:latin typeface="+mn-lt"/>
              </a:rPr>
              <a:t>футбол </a:t>
            </a:r>
            <a:r>
              <a:rPr lang="ru-RU" sz="3200" b="1" i="1" dirty="0">
                <a:solidFill>
                  <a:srgbClr val="002060"/>
                </a:solidFill>
                <a:latin typeface="+mn-lt"/>
              </a:rPr>
              <a:t>– </a:t>
            </a:r>
          </a:p>
          <a:p>
            <a:pPr eaLnBrk="1" hangingPunct="1">
              <a:lnSpc>
                <a:spcPct val="130000"/>
              </a:lnSpc>
            </a:pPr>
            <a:r>
              <a:rPr lang="ru-RU" sz="3200" b="1" i="1" dirty="0" smtClean="0">
                <a:latin typeface="+mn-lt"/>
              </a:rPr>
              <a:t>хоккей</a:t>
            </a:r>
            <a:r>
              <a:rPr lang="ru-RU" sz="3200" b="1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200" b="1" i="1" dirty="0">
                <a:solidFill>
                  <a:srgbClr val="002060"/>
                </a:solidFill>
                <a:latin typeface="+mn-lt"/>
              </a:rPr>
              <a:t>– </a:t>
            </a:r>
          </a:p>
          <a:p>
            <a:pPr eaLnBrk="1" hangingPunct="1">
              <a:lnSpc>
                <a:spcPct val="130000"/>
              </a:lnSpc>
            </a:pPr>
            <a:r>
              <a:rPr lang="ru-RU" sz="3200" b="1" i="1" dirty="0">
                <a:latin typeface="+mn-lt"/>
              </a:rPr>
              <a:t>г</a:t>
            </a:r>
            <a:r>
              <a:rPr lang="ru-RU" sz="3200" b="1" i="1" dirty="0" smtClean="0">
                <a:latin typeface="+mn-lt"/>
              </a:rPr>
              <a:t>имнастика</a:t>
            </a:r>
            <a:r>
              <a:rPr lang="ru-RU" sz="3200" b="1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200" i="1" dirty="0" smtClean="0">
                <a:solidFill>
                  <a:srgbClr val="002060"/>
                </a:solidFill>
              </a:rPr>
              <a:t>–</a:t>
            </a:r>
            <a:endParaRPr lang="ru-RU" sz="3200" i="1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lnSpc>
                <a:spcPct val="130000"/>
              </a:lnSpc>
            </a:pPr>
            <a:r>
              <a:rPr lang="ru-RU" sz="3200" b="1" i="1" dirty="0" smtClean="0">
                <a:latin typeface="+mn-lt"/>
              </a:rPr>
              <a:t>лыжи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i="1" dirty="0">
                <a:solidFill>
                  <a:srgbClr val="002060"/>
                </a:solidFill>
              </a:rPr>
              <a:t>–</a:t>
            </a:r>
            <a:r>
              <a:rPr lang="ru-RU" sz="3200" b="1" i="1" dirty="0" smtClean="0">
                <a:solidFill>
                  <a:srgbClr val="002060"/>
                </a:solidFill>
                <a:latin typeface="+mn-lt"/>
              </a:rPr>
              <a:t>  </a:t>
            </a:r>
            <a:endParaRPr lang="ru-RU" sz="3200" b="1" i="1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lnSpc>
                <a:spcPct val="130000"/>
              </a:lnSpc>
            </a:pPr>
            <a:r>
              <a:rPr lang="ru-RU" sz="3200" b="1" i="1" dirty="0" smtClean="0">
                <a:latin typeface="+mn-lt"/>
              </a:rPr>
              <a:t>шахматы</a:t>
            </a:r>
            <a:r>
              <a:rPr lang="ru-RU" sz="3200" b="1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200" i="1" dirty="0">
                <a:solidFill>
                  <a:srgbClr val="002060"/>
                </a:solidFill>
              </a:rPr>
              <a:t>–</a:t>
            </a:r>
            <a:endParaRPr lang="ru-RU" sz="32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35116" y="1757268"/>
            <a:ext cx="2658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200" b="1" i="1" dirty="0" smtClean="0">
                <a:solidFill>
                  <a:srgbClr val="002060"/>
                </a:solidFill>
                <a:latin typeface="+mn-lt"/>
              </a:rPr>
              <a:t>футболист</a:t>
            </a:r>
            <a:endParaRPr lang="ru-RU" sz="32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35116" y="2418554"/>
            <a:ext cx="23450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200" b="1" i="1" dirty="0" smtClean="0">
                <a:solidFill>
                  <a:srgbClr val="002060"/>
                </a:solidFill>
                <a:latin typeface="+mn-lt"/>
              </a:rPr>
              <a:t>хоккеист</a:t>
            </a:r>
            <a:endParaRPr lang="ru-RU" sz="32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36623" y="3060346"/>
            <a:ext cx="23796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200" b="1" i="1" dirty="0" smtClean="0">
                <a:solidFill>
                  <a:srgbClr val="002060"/>
                </a:solidFill>
                <a:latin typeface="+mn-lt"/>
              </a:rPr>
              <a:t>гимнаст</a:t>
            </a:r>
            <a:endParaRPr lang="ru-RU" sz="32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58705" y="3653550"/>
            <a:ext cx="2214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200" b="1" i="1" dirty="0" smtClean="0">
                <a:solidFill>
                  <a:srgbClr val="002060"/>
                </a:solidFill>
                <a:latin typeface="+mn-lt"/>
              </a:rPr>
              <a:t>лыжник</a:t>
            </a:r>
            <a:endParaRPr lang="ru-RU" sz="32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32160" y="4318350"/>
            <a:ext cx="27841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200" b="1" i="1" dirty="0" smtClean="0">
                <a:solidFill>
                  <a:srgbClr val="002060"/>
                </a:solidFill>
                <a:latin typeface="+mn-lt"/>
              </a:rPr>
              <a:t>шахматист</a:t>
            </a:r>
            <a:endParaRPr lang="ru-RU" sz="32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88777" y="188640"/>
            <a:ext cx="5679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Образуйте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однокоренные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существительные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13" y="3804513"/>
            <a:ext cx="1995998" cy="164071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13" y="1417420"/>
            <a:ext cx="1868214" cy="20362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9" r="20811" b="12102"/>
          <a:stretch/>
        </p:blipFill>
        <p:spPr>
          <a:xfrm>
            <a:off x="7001012" y="1290106"/>
            <a:ext cx="1550687" cy="216351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346" y="3848541"/>
            <a:ext cx="1889431" cy="221894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907704" y="520665"/>
            <a:ext cx="56795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Молодцы!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5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7" grpId="0"/>
      <p:bldP spid="17" grpId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73089">
            <a:off x="6597849" y="3690431"/>
            <a:ext cx="1685342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atin typeface="+mn-lt"/>
              </a:rPr>
              <a:t>жили</a:t>
            </a:r>
          </a:p>
        </p:txBody>
      </p:sp>
      <p:sp>
        <p:nvSpPr>
          <p:cNvPr id="6" name="TextBox 5"/>
          <p:cNvSpPr txBox="1"/>
          <p:nvPr/>
        </p:nvSpPr>
        <p:spPr>
          <a:xfrm rot="108950">
            <a:off x="6558239" y="5498689"/>
            <a:ext cx="1928812" cy="646986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atin typeface="+mn-lt"/>
              </a:rPr>
              <a:t>деревне</a:t>
            </a:r>
          </a:p>
        </p:txBody>
      </p:sp>
      <p:sp>
        <p:nvSpPr>
          <p:cNvPr id="7" name="TextBox 6"/>
          <p:cNvSpPr txBox="1"/>
          <p:nvPr/>
        </p:nvSpPr>
        <p:spPr>
          <a:xfrm rot="200886">
            <a:off x="7149933" y="4887580"/>
            <a:ext cx="785813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atin typeface="+mn-lt"/>
              </a:rPr>
              <a:t>в</a:t>
            </a:r>
          </a:p>
        </p:txBody>
      </p:sp>
      <p:sp>
        <p:nvSpPr>
          <p:cNvPr id="8" name="TextBox 7"/>
          <p:cNvSpPr txBox="1"/>
          <p:nvPr/>
        </p:nvSpPr>
        <p:spPr>
          <a:xfrm rot="108950">
            <a:off x="6578432" y="2586392"/>
            <a:ext cx="1928812" cy="646986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atin typeface="+mn-lt"/>
              </a:rPr>
              <a:t>Шарик </a:t>
            </a:r>
          </a:p>
        </p:txBody>
      </p:sp>
      <p:sp>
        <p:nvSpPr>
          <p:cNvPr id="9" name="TextBox 8"/>
          <p:cNvSpPr txBox="1"/>
          <p:nvPr/>
        </p:nvSpPr>
        <p:spPr>
          <a:xfrm rot="108950">
            <a:off x="4891281" y="3105506"/>
            <a:ext cx="2747962" cy="646986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err="1">
                <a:latin typeface="+mn-lt"/>
              </a:rPr>
              <a:t>Матроскин</a:t>
            </a:r>
            <a:endParaRPr lang="ru-RU" sz="3200" b="1" i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 rot="256636">
            <a:off x="5249707" y="3914842"/>
            <a:ext cx="821531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atin typeface="+mn-lt"/>
              </a:rPr>
              <a:t>и</a:t>
            </a:r>
          </a:p>
        </p:txBody>
      </p:sp>
      <p:sp>
        <p:nvSpPr>
          <p:cNvPr id="11" name="TextBox 10"/>
          <p:cNvSpPr txBox="1"/>
          <p:nvPr/>
        </p:nvSpPr>
        <p:spPr>
          <a:xfrm rot="108950">
            <a:off x="5022802" y="5073132"/>
            <a:ext cx="1765970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atin typeface="+mn-lt"/>
              </a:rPr>
              <a:t>Фёдор</a:t>
            </a:r>
          </a:p>
        </p:txBody>
      </p:sp>
      <p:sp>
        <p:nvSpPr>
          <p:cNvPr id="12" name="TextBox 11"/>
          <p:cNvSpPr txBox="1"/>
          <p:nvPr/>
        </p:nvSpPr>
        <p:spPr>
          <a:xfrm rot="108950">
            <a:off x="6830725" y="1776803"/>
            <a:ext cx="1383840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atin typeface="+mn-lt"/>
              </a:rPr>
              <a:t>дядя</a:t>
            </a:r>
          </a:p>
        </p:txBody>
      </p:sp>
      <p:sp>
        <p:nvSpPr>
          <p:cNvPr id="13" name="TextBox 12"/>
          <p:cNvSpPr txBox="1"/>
          <p:nvPr/>
        </p:nvSpPr>
        <p:spPr>
          <a:xfrm rot="108950">
            <a:off x="5084535" y="1158823"/>
            <a:ext cx="3770821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err="1">
                <a:latin typeface="+mn-lt"/>
              </a:rPr>
              <a:t>Простоквашино</a:t>
            </a:r>
            <a:endParaRPr lang="ru-RU" sz="3200" b="1" i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 rot="108950">
            <a:off x="5319947" y="2055450"/>
            <a:ext cx="1143000" cy="646986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atin typeface="+mn-lt"/>
              </a:rPr>
              <a:t>кот</a:t>
            </a:r>
          </a:p>
        </p:txBody>
      </p:sp>
      <p:sp>
        <p:nvSpPr>
          <p:cNvPr id="15" name="TextBox 14"/>
          <p:cNvSpPr txBox="1"/>
          <p:nvPr/>
        </p:nvSpPr>
        <p:spPr>
          <a:xfrm rot="108950">
            <a:off x="5901394" y="4398496"/>
            <a:ext cx="1214437" cy="646986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atin typeface="+mn-lt"/>
              </a:rPr>
              <a:t>пёс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1753446" y="-4948"/>
            <a:ext cx="6149786" cy="769441"/>
            <a:chOff x="1760354" y="-1384213"/>
            <a:chExt cx="6149786" cy="769441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760354" y="-1218859"/>
              <a:ext cx="6149786" cy="468051"/>
            </a:xfrm>
            <a:prstGeom prst="roundRect">
              <a:avLst/>
            </a:prstGeom>
            <a:solidFill>
              <a:schemeClr val="bg1">
                <a:alpha val="44000"/>
              </a:schemeClr>
            </a:solidFill>
            <a:ln w="28575">
              <a:noFill/>
            </a:ln>
            <a:effectLst>
              <a:glow rad="495300">
                <a:schemeClr val="bg1">
                  <a:alpha val="84000"/>
                </a:schemeClr>
              </a:glow>
              <a:softEdge rad="2286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71700" y="-1384213"/>
              <a:ext cx="601094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Соберите </a:t>
              </a:r>
              <a:r>
                <a:rPr lang="ru-RU" sz="4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предложение</a:t>
              </a:r>
              <a:endPara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00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91731" y="1761767"/>
            <a:ext cx="550876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 считаю, что урок прошёл для меня с пользой.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491731" y="3471123"/>
            <a:ext cx="540074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многому научился, но ещё нуждаюсь в помощи.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91731" y="5492347"/>
            <a:ext cx="51153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было трудно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83868" y="188640"/>
            <a:ext cx="28160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Рефлексия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0" y="3284864"/>
            <a:ext cx="1426191" cy="13266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0" y="5002213"/>
            <a:ext cx="1426191" cy="13266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94" y="1589375"/>
            <a:ext cx="1396376" cy="12988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70" y="1738503"/>
            <a:ext cx="1256225" cy="11497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96" y="5179075"/>
            <a:ext cx="1256225" cy="11497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81" y="3461726"/>
            <a:ext cx="1256225" cy="114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250" y="374901"/>
            <a:ext cx="5980089" cy="63465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62001" y="-8582080"/>
            <a:ext cx="5264375" cy="76841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47543" y="280961"/>
            <a:ext cx="37497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>
                <a:solidFill>
                  <a:srgbClr val="002060"/>
                </a:solidFill>
              </a:rPr>
              <a:t>Девиз урока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82586" y="1646514"/>
            <a:ext cx="5123257" cy="23329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800" b="1" i="1" dirty="0"/>
              <a:t>Ум и </a:t>
            </a:r>
            <a:r>
              <a:rPr lang="ru-RU" sz="2800" b="1" i="1" dirty="0" smtClean="0"/>
              <a:t>сердце</a:t>
            </a:r>
          </a:p>
          <a:p>
            <a:pPr algn="ctr">
              <a:lnSpc>
                <a:spcPct val="130000"/>
              </a:lnSpc>
            </a:pPr>
            <a:r>
              <a:rPr lang="ru-RU" sz="2800" b="1" i="1" dirty="0" smtClean="0"/>
              <a:t>В работу </a:t>
            </a:r>
            <a:r>
              <a:rPr lang="ru-RU" sz="2800" b="1" i="1" dirty="0"/>
              <a:t>вложи, </a:t>
            </a:r>
          </a:p>
          <a:p>
            <a:pPr algn="ctr">
              <a:lnSpc>
                <a:spcPct val="130000"/>
              </a:lnSpc>
            </a:pPr>
            <a:r>
              <a:rPr lang="ru-RU" sz="2800" b="1" i="1" dirty="0"/>
              <a:t>Каждой секундой </a:t>
            </a:r>
            <a:endParaRPr lang="ru-RU" sz="2800" b="1" i="1" dirty="0" smtClean="0"/>
          </a:p>
          <a:p>
            <a:pPr algn="ctr">
              <a:lnSpc>
                <a:spcPct val="130000"/>
              </a:lnSpc>
            </a:pPr>
            <a:r>
              <a:rPr lang="ru-RU" sz="2800" b="1" i="1" dirty="0"/>
              <a:t>В</a:t>
            </a:r>
            <a:r>
              <a:rPr lang="ru-RU" sz="2800" b="1" i="1" dirty="0" smtClean="0"/>
              <a:t> </a:t>
            </a:r>
            <a:r>
              <a:rPr lang="ru-RU" sz="2800" b="1" i="1" dirty="0"/>
              <a:t>труде </a:t>
            </a:r>
            <a:r>
              <a:rPr lang="ru-RU" sz="2800" b="1" i="1" dirty="0" smtClean="0"/>
              <a:t>дорожи</a:t>
            </a:r>
            <a:r>
              <a:rPr lang="ru-RU" sz="2800" b="1" i="1" dirty="0"/>
              <a:t>!</a:t>
            </a:r>
          </a:p>
        </p:txBody>
      </p:sp>
      <p:sp>
        <p:nvSpPr>
          <p:cNvPr id="12" name="Овал 11"/>
          <p:cNvSpPr/>
          <p:nvPr/>
        </p:nvSpPr>
        <p:spPr>
          <a:xfrm>
            <a:off x="7987039" y="-5970480"/>
            <a:ext cx="3644044" cy="2153669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28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28575">
            <a:noFill/>
          </a:ln>
          <a:effectLst>
            <a:glow rad="508000">
              <a:schemeClr val="bg1">
                <a:alpha val="14000"/>
              </a:schemeClr>
            </a:glow>
            <a:softEdge rad="3683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52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1127125"/>
          </a:xfrm>
        </p:spPr>
        <p:txBody>
          <a:bodyPr lIns="0" tIns="0" rIns="0" bIns="0"/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задание и </a:t>
            </a:r>
            <a:b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буквы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571612"/>
            <a:ext cx="31432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мать</a:t>
            </a:r>
          </a:p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молот</a:t>
            </a:r>
          </a:p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сестра</a:t>
            </a:r>
          </a:p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щенята</a:t>
            </a:r>
          </a:p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дочь</a:t>
            </a:r>
          </a:p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жена</a:t>
            </a:r>
            <a:endParaRPr lang="ru-RU" sz="5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214414" y="2428868"/>
            <a:ext cx="500066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214414" y="5643578"/>
            <a:ext cx="500066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7158" y="4071942"/>
            <a:ext cx="500066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57290" y="4857760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43372" y="1643050"/>
            <a:ext cx="5000628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0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выделить слова, содержащие мягкие согласные звуки;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среди них найти трехсложное слово;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из него выписать буквы, обозначающие мягкие согласные звуки</a:t>
            </a:r>
            <a:endParaRPr lang="ru-RU" sz="3000" b="1" dirty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1934" y="5786454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Н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Щ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8794" y="2714620"/>
            <a:ext cx="5500726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400" b="1" dirty="0" smtClean="0">
                <a:solidFill>
                  <a:srgbClr val="000099"/>
                </a:solidFill>
              </a:rPr>
              <a:t>Продолжить ряд:</a:t>
            </a:r>
          </a:p>
          <a:p>
            <a:r>
              <a:rPr lang="ru-RU" sz="4800" b="1" dirty="0" err="1" smtClean="0">
                <a:solidFill>
                  <a:srgbClr val="C00000"/>
                </a:solidFill>
              </a:rPr>
              <a:t>нщ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Нщ</a:t>
            </a:r>
            <a:r>
              <a:rPr lang="ru-RU" sz="4800" b="1" dirty="0" smtClean="0">
                <a:solidFill>
                  <a:srgbClr val="C00000"/>
                </a:solidFill>
              </a:rPr>
              <a:t>  НЩ  </a:t>
            </a:r>
            <a:r>
              <a:rPr lang="ru-RU" sz="4800" b="1" dirty="0" err="1" smtClean="0">
                <a:solidFill>
                  <a:srgbClr val="C00000"/>
                </a:solidFill>
              </a:rPr>
              <a:t>нщ</a:t>
            </a:r>
            <a:r>
              <a:rPr lang="ru-RU" sz="4800" b="1" dirty="0" smtClean="0">
                <a:solidFill>
                  <a:srgbClr val="C00000"/>
                </a:solidFill>
              </a:rPr>
              <a:t>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82088" y="4168991"/>
            <a:ext cx="269174" cy="688769"/>
          </a:xfrm>
          <a:custGeom>
            <a:avLst/>
            <a:gdLst>
              <a:gd name="connsiteX0" fmla="*/ 269174 w 269174"/>
              <a:gd name="connsiteY0" fmla="*/ 0 h 688769"/>
              <a:gd name="connsiteX1" fmla="*/ 79169 w 269174"/>
              <a:gd name="connsiteY1" fmla="*/ 59377 h 688769"/>
              <a:gd name="connsiteX2" fmla="*/ 19793 w 269174"/>
              <a:gd name="connsiteY2" fmla="*/ 154379 h 688769"/>
              <a:gd name="connsiteX3" fmla="*/ 7917 w 269174"/>
              <a:gd name="connsiteY3" fmla="*/ 415637 h 688769"/>
              <a:gd name="connsiteX4" fmla="*/ 67294 w 269174"/>
              <a:gd name="connsiteY4" fmla="*/ 581891 h 688769"/>
              <a:gd name="connsiteX5" fmla="*/ 233548 w 269174"/>
              <a:gd name="connsiteY5" fmla="*/ 688769 h 68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174" h="688769">
                <a:moveTo>
                  <a:pt x="269174" y="0"/>
                </a:moveTo>
                <a:cubicBezTo>
                  <a:pt x="194953" y="16823"/>
                  <a:pt x="120732" y="33647"/>
                  <a:pt x="79169" y="59377"/>
                </a:cubicBezTo>
                <a:cubicBezTo>
                  <a:pt x="37606" y="85107"/>
                  <a:pt x="31668" y="95002"/>
                  <a:pt x="19793" y="154379"/>
                </a:cubicBezTo>
                <a:cubicBezTo>
                  <a:pt x="7918" y="213756"/>
                  <a:pt x="0" y="344385"/>
                  <a:pt x="7917" y="415637"/>
                </a:cubicBezTo>
                <a:cubicBezTo>
                  <a:pt x="15834" y="486889"/>
                  <a:pt x="29689" y="536369"/>
                  <a:pt x="67294" y="581891"/>
                </a:cubicBezTo>
                <a:cubicBezTo>
                  <a:pt x="104899" y="627413"/>
                  <a:pt x="169223" y="658091"/>
                  <a:pt x="233548" y="688769"/>
                </a:cubicBez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03761" y="4857760"/>
            <a:ext cx="2453727" cy="71438"/>
          </a:xfrm>
          <a:custGeom>
            <a:avLst/>
            <a:gdLst>
              <a:gd name="connsiteX0" fmla="*/ 0 w 3212275"/>
              <a:gd name="connsiteY0" fmla="*/ 35626 h 95003"/>
              <a:gd name="connsiteX1" fmla="*/ 225631 w 3212275"/>
              <a:gd name="connsiteY1" fmla="*/ 83127 h 95003"/>
              <a:gd name="connsiteX2" fmla="*/ 688769 w 3212275"/>
              <a:gd name="connsiteY2" fmla="*/ 95003 h 95003"/>
              <a:gd name="connsiteX3" fmla="*/ 1698171 w 3212275"/>
              <a:gd name="connsiteY3" fmla="*/ 95003 h 95003"/>
              <a:gd name="connsiteX4" fmla="*/ 2398816 w 3212275"/>
              <a:gd name="connsiteY4" fmla="*/ 59377 h 95003"/>
              <a:gd name="connsiteX5" fmla="*/ 3087584 w 3212275"/>
              <a:gd name="connsiteY5" fmla="*/ 23751 h 95003"/>
              <a:gd name="connsiteX6" fmla="*/ 3146961 w 3212275"/>
              <a:gd name="connsiteY6" fmla="*/ 0 h 9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2275" h="95003">
                <a:moveTo>
                  <a:pt x="0" y="35626"/>
                </a:moveTo>
                <a:cubicBezTo>
                  <a:pt x="55418" y="54428"/>
                  <a:pt x="110836" y="73231"/>
                  <a:pt x="225631" y="83127"/>
                </a:cubicBezTo>
                <a:cubicBezTo>
                  <a:pt x="340426" y="93023"/>
                  <a:pt x="688769" y="95003"/>
                  <a:pt x="688769" y="95003"/>
                </a:cubicBezTo>
                <a:lnTo>
                  <a:pt x="1698171" y="95003"/>
                </a:lnTo>
                <a:cubicBezTo>
                  <a:pt x="1983179" y="89065"/>
                  <a:pt x="2398816" y="59377"/>
                  <a:pt x="2398816" y="59377"/>
                </a:cubicBezTo>
                <a:lnTo>
                  <a:pt x="3087584" y="23751"/>
                </a:lnTo>
                <a:cubicBezTo>
                  <a:pt x="3212275" y="13855"/>
                  <a:pt x="3179618" y="6927"/>
                  <a:pt x="3146961" y="0"/>
                </a:cubicBez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857488" y="4214818"/>
            <a:ext cx="214314" cy="642190"/>
          </a:xfrm>
          <a:custGeom>
            <a:avLst/>
            <a:gdLst>
              <a:gd name="connsiteX0" fmla="*/ 0 w 217714"/>
              <a:gd name="connsiteY0" fmla="*/ 763980 h 763980"/>
              <a:gd name="connsiteX1" fmla="*/ 154379 w 217714"/>
              <a:gd name="connsiteY1" fmla="*/ 645227 h 763980"/>
              <a:gd name="connsiteX2" fmla="*/ 213756 w 217714"/>
              <a:gd name="connsiteY2" fmla="*/ 312717 h 763980"/>
              <a:gd name="connsiteX3" fmla="*/ 130628 w 217714"/>
              <a:gd name="connsiteY3" fmla="*/ 51460 h 763980"/>
              <a:gd name="connsiteX4" fmla="*/ 106878 w 217714"/>
              <a:gd name="connsiteY4" fmla="*/ 3959 h 76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14" h="763980">
                <a:moveTo>
                  <a:pt x="0" y="763980"/>
                </a:moveTo>
                <a:cubicBezTo>
                  <a:pt x="59376" y="742208"/>
                  <a:pt x="118753" y="720437"/>
                  <a:pt x="154379" y="645227"/>
                </a:cubicBezTo>
                <a:cubicBezTo>
                  <a:pt x="190005" y="570017"/>
                  <a:pt x="217714" y="411678"/>
                  <a:pt x="213756" y="312717"/>
                </a:cubicBezTo>
                <a:cubicBezTo>
                  <a:pt x="209798" y="213756"/>
                  <a:pt x="148441" y="102920"/>
                  <a:pt x="130628" y="51460"/>
                </a:cubicBezTo>
                <a:cubicBezTo>
                  <a:pt x="112815" y="0"/>
                  <a:pt x="109846" y="1979"/>
                  <a:pt x="106878" y="3959"/>
                </a:cubicBez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270528" y="4143380"/>
            <a:ext cx="2729836" cy="142876"/>
          </a:xfrm>
          <a:custGeom>
            <a:avLst/>
            <a:gdLst>
              <a:gd name="connsiteX0" fmla="*/ 3301340 w 3301340"/>
              <a:gd name="connsiteY0" fmla="*/ 180109 h 203860"/>
              <a:gd name="connsiteX1" fmla="*/ 3170712 w 3301340"/>
              <a:gd name="connsiteY1" fmla="*/ 73231 h 203860"/>
              <a:gd name="connsiteX2" fmla="*/ 2731325 w 3301340"/>
              <a:gd name="connsiteY2" fmla="*/ 1979 h 203860"/>
              <a:gd name="connsiteX3" fmla="*/ 1828800 w 3301340"/>
              <a:gd name="connsiteY3" fmla="*/ 61356 h 203860"/>
              <a:gd name="connsiteX4" fmla="*/ 902525 w 3301340"/>
              <a:gd name="connsiteY4" fmla="*/ 85106 h 203860"/>
              <a:gd name="connsiteX5" fmla="*/ 403761 w 3301340"/>
              <a:gd name="connsiteY5" fmla="*/ 132608 h 203860"/>
              <a:gd name="connsiteX6" fmla="*/ 0 w 3301340"/>
              <a:gd name="connsiteY6" fmla="*/ 203860 h 203860"/>
              <a:gd name="connsiteX7" fmla="*/ 0 w 3301340"/>
              <a:gd name="connsiteY7" fmla="*/ 203860 h 20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1340" h="203860">
                <a:moveTo>
                  <a:pt x="3301340" y="180109"/>
                </a:moveTo>
                <a:cubicBezTo>
                  <a:pt x="3283527" y="141514"/>
                  <a:pt x="3265714" y="102919"/>
                  <a:pt x="3170712" y="73231"/>
                </a:cubicBezTo>
                <a:cubicBezTo>
                  <a:pt x="3075710" y="43543"/>
                  <a:pt x="2954977" y="3958"/>
                  <a:pt x="2731325" y="1979"/>
                </a:cubicBezTo>
                <a:cubicBezTo>
                  <a:pt x="2507673" y="0"/>
                  <a:pt x="2133600" y="47502"/>
                  <a:pt x="1828800" y="61356"/>
                </a:cubicBezTo>
                <a:cubicBezTo>
                  <a:pt x="1524000" y="75210"/>
                  <a:pt x="1140031" y="73231"/>
                  <a:pt x="902525" y="85106"/>
                </a:cubicBezTo>
                <a:cubicBezTo>
                  <a:pt x="665019" y="96981"/>
                  <a:pt x="554182" y="112816"/>
                  <a:pt x="403761" y="132608"/>
                </a:cubicBezTo>
                <a:cubicBezTo>
                  <a:pt x="253340" y="152400"/>
                  <a:pt x="0" y="203860"/>
                  <a:pt x="0" y="203860"/>
                </a:cubicBezTo>
                <a:lnTo>
                  <a:pt x="0" y="203860"/>
                </a:ln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28596" y="4857760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4348" y="300037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err="1" smtClean="0">
                <a:solidFill>
                  <a:srgbClr val="000099"/>
                </a:solidFill>
                <a:latin typeface="Calligraph" pitchFamily="2" charset="0"/>
              </a:rPr>
              <a:t>нщ</a:t>
            </a:r>
            <a:r>
              <a:rPr lang="ru-RU" sz="7200" dirty="0" smtClean="0">
                <a:solidFill>
                  <a:srgbClr val="000099"/>
                </a:solidFill>
                <a:latin typeface="Calligraph" pitchFamily="2" charset="0"/>
              </a:rPr>
              <a:t>   </a:t>
            </a:r>
            <a:r>
              <a:rPr lang="ru-RU" sz="7200" dirty="0" err="1" smtClean="0">
                <a:solidFill>
                  <a:srgbClr val="000099"/>
                </a:solidFill>
                <a:latin typeface="Calligraph" pitchFamily="2" charset="0"/>
              </a:rPr>
              <a:t>Нщ</a:t>
            </a:r>
            <a:r>
              <a:rPr lang="ru-RU" sz="7200" dirty="0" smtClean="0">
                <a:solidFill>
                  <a:srgbClr val="000099"/>
                </a:solidFill>
                <a:latin typeface="Calligraph" pitchFamily="2" charset="0"/>
              </a:rPr>
              <a:t>   НЩ   </a:t>
            </a:r>
            <a:r>
              <a:rPr lang="ru-RU" sz="7200" dirty="0" err="1" smtClean="0">
                <a:solidFill>
                  <a:srgbClr val="000099"/>
                </a:solidFill>
                <a:latin typeface="Calligraph" pitchFamily="2" charset="0"/>
              </a:rPr>
              <a:t>нщ</a:t>
            </a:r>
            <a:r>
              <a:rPr lang="ru-RU" sz="7200" dirty="0" smtClean="0">
                <a:solidFill>
                  <a:srgbClr val="000099"/>
                </a:solidFill>
                <a:latin typeface="Calligraph" pitchFamily="2" charset="0"/>
              </a:rPr>
              <a:t> …</a:t>
            </a:r>
            <a:endParaRPr lang="ru-RU" sz="7200" dirty="0">
              <a:solidFill>
                <a:srgbClr val="000099"/>
              </a:solidFill>
              <a:latin typeface="Calligraph" pitchFamily="2" charset="0"/>
            </a:endParaRPr>
          </a:p>
        </p:txBody>
      </p:sp>
      <p:pic>
        <p:nvPicPr>
          <p:cNvPr id="22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106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1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  <p:bldP spid="10" grpId="0" build="allAtOnce"/>
      <p:bldP spid="14" grpId="0"/>
      <p:bldP spid="14" grpId="1"/>
      <p:bldP spid="15" grpId="0" build="allAtOnce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47864" y="442142"/>
            <a:ext cx="5256000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47864" y="442142"/>
            <a:ext cx="5256000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47864" y="442142"/>
            <a:ext cx="5256000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47864" y="442142"/>
            <a:ext cx="5256000" cy="393945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47864" y="442142"/>
            <a:ext cx="5256000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текст 1"/>
          <p:cNvSpPr/>
          <p:nvPr/>
        </p:nvSpPr>
        <p:spPr>
          <a:xfrm>
            <a:off x="222200" y="442142"/>
            <a:ext cx="2628000" cy="540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б_ </a:t>
            </a:r>
            <a:r>
              <a:rPr lang="ru-RU" sz="3200" b="1" dirty="0" err="1" smtClean="0"/>
              <a:t>лкон</a:t>
            </a:r>
            <a:endParaRPr lang="ru-RU" sz="3200" b="1" dirty="0"/>
          </a:p>
        </p:txBody>
      </p:sp>
      <p:sp>
        <p:nvSpPr>
          <p:cNvPr id="20" name="текст 2"/>
          <p:cNvSpPr/>
          <p:nvPr/>
        </p:nvSpPr>
        <p:spPr>
          <a:xfrm>
            <a:off x="222200" y="1279813"/>
            <a:ext cx="2628000" cy="540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к _ </a:t>
            </a:r>
            <a:r>
              <a:rPr lang="ru-RU" sz="3200" b="1" dirty="0" err="1" smtClean="0"/>
              <a:t>ртина</a:t>
            </a:r>
            <a:endParaRPr lang="ru-RU" sz="3200" b="1" dirty="0"/>
          </a:p>
        </p:txBody>
      </p:sp>
      <p:sp>
        <p:nvSpPr>
          <p:cNvPr id="21" name="текст 3"/>
          <p:cNvSpPr/>
          <p:nvPr/>
        </p:nvSpPr>
        <p:spPr>
          <a:xfrm>
            <a:off x="222200" y="2141868"/>
            <a:ext cx="2628000" cy="540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 smtClean="0"/>
              <a:t>кр</a:t>
            </a:r>
            <a:r>
              <a:rPr lang="ru-RU" sz="3200" b="1" dirty="0" smtClean="0"/>
              <a:t> _ </a:t>
            </a:r>
            <a:r>
              <a:rPr lang="ru-RU" sz="3200" b="1" dirty="0" err="1" smtClean="0"/>
              <a:t>вать</a:t>
            </a:r>
            <a:endParaRPr lang="ru-RU" sz="3200" b="1" dirty="0"/>
          </a:p>
        </p:txBody>
      </p:sp>
      <p:sp>
        <p:nvSpPr>
          <p:cNvPr id="22" name="текст 4"/>
          <p:cNvSpPr/>
          <p:nvPr/>
        </p:nvSpPr>
        <p:spPr>
          <a:xfrm>
            <a:off x="222200" y="2979539"/>
            <a:ext cx="2628000" cy="540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ф_ </a:t>
            </a:r>
            <a:r>
              <a:rPr lang="ru-RU" sz="3200" b="1" dirty="0" err="1" smtClean="0"/>
              <a:t>нарь</a:t>
            </a:r>
            <a:endParaRPr lang="ru-RU" sz="3200" b="1" dirty="0"/>
          </a:p>
        </p:txBody>
      </p:sp>
      <p:sp>
        <p:nvSpPr>
          <p:cNvPr id="23" name="текст 5"/>
          <p:cNvSpPr/>
          <p:nvPr/>
        </p:nvSpPr>
        <p:spPr>
          <a:xfrm>
            <a:off x="222200" y="3841594"/>
            <a:ext cx="2628000" cy="540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к _ </a:t>
            </a:r>
            <a:r>
              <a:rPr lang="ru-RU" sz="3200" b="1" dirty="0" err="1" smtClean="0"/>
              <a:t>мната</a:t>
            </a:r>
            <a:endParaRPr lang="ru-RU" sz="3200" b="1" dirty="0"/>
          </a:p>
        </p:txBody>
      </p:sp>
      <p:sp>
        <p:nvSpPr>
          <p:cNvPr id="24" name="5"/>
          <p:cNvSpPr/>
          <p:nvPr/>
        </p:nvSpPr>
        <p:spPr>
          <a:xfrm>
            <a:off x="3347864" y="2152685"/>
            <a:ext cx="5256000" cy="540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5" name="4"/>
          <p:cNvSpPr/>
          <p:nvPr/>
        </p:nvSpPr>
        <p:spPr>
          <a:xfrm>
            <a:off x="3347864" y="2152685"/>
            <a:ext cx="5256000" cy="540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6" name="3"/>
          <p:cNvSpPr/>
          <p:nvPr/>
        </p:nvSpPr>
        <p:spPr>
          <a:xfrm>
            <a:off x="3347864" y="2152685"/>
            <a:ext cx="5256000" cy="540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7" name="2"/>
          <p:cNvSpPr/>
          <p:nvPr/>
        </p:nvSpPr>
        <p:spPr>
          <a:xfrm>
            <a:off x="3347864" y="2152685"/>
            <a:ext cx="5256000" cy="540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8" name="1"/>
          <p:cNvSpPr/>
          <p:nvPr/>
        </p:nvSpPr>
        <p:spPr>
          <a:xfrm>
            <a:off x="3347864" y="2152685"/>
            <a:ext cx="5256000" cy="540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47864" y="442142"/>
            <a:ext cx="5256000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текст 5"/>
          <p:cNvSpPr/>
          <p:nvPr/>
        </p:nvSpPr>
        <p:spPr>
          <a:xfrm>
            <a:off x="222200" y="4632208"/>
            <a:ext cx="3629720" cy="540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к _ л _ </a:t>
            </a:r>
            <a:r>
              <a:rPr lang="ru-RU" sz="3200" b="1" dirty="0" err="1" smtClean="0"/>
              <a:t>ндарь</a:t>
            </a:r>
            <a:endParaRPr lang="ru-RU" sz="3200" b="1" dirty="0"/>
          </a:p>
        </p:txBody>
      </p:sp>
      <p:sp>
        <p:nvSpPr>
          <p:cNvPr id="32" name="5"/>
          <p:cNvSpPr/>
          <p:nvPr/>
        </p:nvSpPr>
        <p:spPr>
          <a:xfrm>
            <a:off x="3347047" y="2143142"/>
            <a:ext cx="5256000" cy="540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71600" y="419601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83737" y="1279813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101225" y="2132769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007202" y="2950407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83737" y="3822743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71599" y="4632208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642084" y="4618156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2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-0.2469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-0.1261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206E-6 L -0.48437 -2.9206E-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0.1206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0.24653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-0.48403 0.3581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1" y="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44"/>
          <a:stretch/>
        </p:blipFill>
        <p:spPr>
          <a:xfrm>
            <a:off x="2303749" y="2168860"/>
            <a:ext cx="5508612" cy="213785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1423" y="-667741"/>
            <a:ext cx="5292588" cy="894956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160966"/>
              </p:ext>
            </p:extLst>
          </p:nvPr>
        </p:nvGraphicFramePr>
        <p:xfrm>
          <a:off x="377533" y="4694540"/>
          <a:ext cx="8424936" cy="1162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  <a:endParaRPr lang="ru-RU" sz="2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  <a:endParaRPr lang="ru-RU" sz="2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</a:t>
                      </a:r>
                      <a:endParaRPr lang="ru-RU" sz="2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  <a:endParaRPr lang="ru-RU" sz="2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</a:t>
                      </a:r>
                      <a:endParaRPr lang="ru-RU" sz="2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</a:t>
                      </a:r>
                      <a:endParaRPr lang="ru-RU" sz="2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</a:t>
                      </a:r>
                      <a:endParaRPr lang="ru-RU" sz="2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</a:t>
                      </a:r>
                      <a:endParaRPr lang="ru-RU" sz="2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9</a:t>
                      </a:r>
                      <a:endParaRPr lang="ru-RU" sz="2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</a:t>
                      </a:r>
                      <a:endParaRPr lang="ru-RU" sz="2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11</a:t>
                      </a:r>
                      <a:endParaRPr lang="ru-RU" sz="2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</a:t>
                      </a:r>
                      <a:endParaRPr lang="ru-RU" sz="2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13</a:t>
                      </a:r>
                      <a:endParaRPr lang="ru-RU" sz="2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8686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Я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В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Щ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Ь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У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977029" y="309712"/>
            <a:ext cx="5763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часть речи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602498"/>
              </p:ext>
            </p:extLst>
          </p:nvPr>
        </p:nvGraphicFramePr>
        <p:xfrm>
          <a:off x="449553" y="2780928"/>
          <a:ext cx="8334915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5661"/>
                <a:gridCol w="555661"/>
                <a:gridCol w="555661"/>
                <a:gridCol w="555661"/>
                <a:gridCol w="555661"/>
                <a:gridCol w="555661"/>
                <a:gridCol w="555661"/>
                <a:gridCol w="555661"/>
                <a:gridCol w="555661"/>
                <a:gridCol w="555661"/>
                <a:gridCol w="555661"/>
                <a:gridCol w="555661"/>
                <a:gridCol w="555661"/>
                <a:gridCol w="555661"/>
                <a:gridCol w="555661"/>
              </a:tblGrid>
              <a:tr h="51803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</a:t>
                      </a:r>
                      <a:endParaRPr lang="ru-RU" sz="2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</a:t>
                      </a:r>
                      <a:endParaRPr lang="ru-RU" sz="2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</a:t>
                      </a:r>
                      <a:endParaRPr lang="ru-RU" sz="2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  <a:endParaRPr lang="ru-RU" sz="2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</a:t>
                      </a:r>
                      <a:endParaRPr lang="ru-RU" sz="2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13</a:t>
                      </a:r>
                      <a:endParaRPr lang="ru-RU" sz="2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</a:t>
                      </a:r>
                      <a:endParaRPr lang="ru-RU" sz="2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</a:t>
                      </a:r>
                      <a:endParaRPr lang="ru-RU" sz="2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13</a:t>
                      </a:r>
                      <a:endParaRPr lang="ru-RU" sz="2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  <a:endParaRPr lang="ru-RU" sz="2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</a:t>
                      </a:r>
                      <a:endParaRPr lang="ru-RU" sz="2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11</a:t>
                      </a:r>
                      <a:endParaRPr lang="ru-RU" sz="2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</a:t>
                      </a:r>
                      <a:endParaRPr lang="ru-RU" sz="2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9</a:t>
                      </a:r>
                      <a:endParaRPr lang="ru-RU" sz="2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  <a:endParaRPr lang="ru-RU" sz="2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611299"/>
              </p:ext>
            </p:extLst>
          </p:nvPr>
        </p:nvGraphicFramePr>
        <p:xfrm>
          <a:off x="3671900" y="1894932"/>
          <a:ext cx="1728192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  <a:gridCol w="576064"/>
                <a:gridCol w="576064"/>
              </a:tblGrid>
              <a:tr h="28305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3124200" y="3933056"/>
            <a:ext cx="278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0000"/>
                </a:solidFill>
              </a:rPr>
              <a:t>Ключ к шифру</a:t>
            </a:r>
            <a:endParaRPr lang="ru-RU" sz="3200" b="1" i="1" dirty="0">
              <a:solidFill>
                <a:srgbClr val="7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Имя существительное э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84684"/>
            <a:ext cx="8701785" cy="57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2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86359" y="149066"/>
            <a:ext cx="586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86428" y="1623575"/>
            <a:ext cx="31546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74739" y="3096356"/>
            <a:ext cx="27510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endParaRPr lang="ru-RU" sz="3200" b="1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87688" y="4686231"/>
            <a:ext cx="3732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твечает на вопросы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7222" y="5148481"/>
            <a:ext cx="13270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КТО?</a:t>
            </a:r>
            <a:endParaRPr lang="ru-RU" sz="3200" b="1" spc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63880" y="5148481"/>
            <a:ext cx="1330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2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ТО?</a:t>
            </a:r>
            <a:endParaRPr lang="ru-RU" sz="3200" b="1" spc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24201" y="1592796"/>
            <a:ext cx="3279102" cy="1015663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22279" y="4686231"/>
            <a:ext cx="3882944" cy="1015663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579573" y="918507"/>
            <a:ext cx="328976" cy="540060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579573" y="2675767"/>
            <a:ext cx="328976" cy="540060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625012" y="4112019"/>
            <a:ext cx="328976" cy="540060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532134" y="5885321"/>
            <a:ext cx="7022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лонёнок,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улитка,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лампа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ручка.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Учитель с книгами — Картинки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24" y="100864"/>
            <a:ext cx="39624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4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1" grpId="0"/>
      <p:bldP spid="5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02001" y="152636"/>
            <a:ext cx="7242048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Образуйте существительные 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79454" y="1317193"/>
            <a:ext cx="6120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холодный  –  </a:t>
            </a:r>
            <a:r>
              <a:rPr lang="ru-RU" sz="3600" b="1" i="1" dirty="0" smtClean="0">
                <a:solidFill>
                  <a:srgbClr val="002060"/>
                </a:solidFill>
              </a:rPr>
              <a:t>холод</a:t>
            </a:r>
            <a:endParaRPr lang="ru-RU" sz="3600" b="1" i="1" dirty="0">
              <a:solidFill>
                <a:srgbClr val="002060"/>
              </a:solidFill>
            </a:endParaRPr>
          </a:p>
          <a:p>
            <a:pPr algn="ctr"/>
            <a:r>
              <a:rPr lang="ru-RU" sz="3600" i="1" dirty="0">
                <a:solidFill>
                  <a:srgbClr val="002060"/>
                </a:solidFill>
              </a:rPr>
              <a:t>дружный </a:t>
            </a:r>
            <a:r>
              <a:rPr lang="ru-RU" sz="3600" i="1" dirty="0" smtClean="0">
                <a:solidFill>
                  <a:srgbClr val="002060"/>
                </a:solidFill>
              </a:rPr>
              <a:t> –  </a:t>
            </a:r>
            <a:r>
              <a:rPr lang="ru-RU" sz="3600" b="1" i="1" dirty="0" smtClean="0">
                <a:solidFill>
                  <a:srgbClr val="002060"/>
                </a:solidFill>
              </a:rPr>
              <a:t>дружба</a:t>
            </a:r>
            <a:endParaRPr lang="ru-RU" sz="3600" b="1" i="1" dirty="0">
              <a:solidFill>
                <a:srgbClr val="002060"/>
              </a:solidFill>
            </a:endParaRPr>
          </a:p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снежный  –  </a:t>
            </a:r>
            <a:r>
              <a:rPr lang="ru-RU" sz="3600" b="1" i="1" dirty="0" smtClean="0">
                <a:solidFill>
                  <a:srgbClr val="002060"/>
                </a:solidFill>
              </a:rPr>
              <a:t>снег</a:t>
            </a:r>
            <a:endParaRPr lang="ru-RU" sz="3600" b="1" i="1" dirty="0">
              <a:solidFill>
                <a:srgbClr val="002060"/>
              </a:solidFill>
            </a:endParaRPr>
          </a:p>
          <a:p>
            <a:pPr algn="ctr"/>
            <a:r>
              <a:rPr lang="ru-RU" sz="3600" i="1" dirty="0">
                <a:solidFill>
                  <a:srgbClr val="002060"/>
                </a:solidFill>
              </a:rPr>
              <a:t>радостный </a:t>
            </a:r>
            <a:r>
              <a:rPr lang="ru-RU" sz="3600" i="1" dirty="0" smtClean="0">
                <a:solidFill>
                  <a:srgbClr val="002060"/>
                </a:solidFill>
              </a:rPr>
              <a:t> –  </a:t>
            </a:r>
            <a:r>
              <a:rPr lang="ru-RU" sz="3600" b="1" i="1" dirty="0" smtClean="0">
                <a:solidFill>
                  <a:srgbClr val="002060"/>
                </a:solidFill>
              </a:rPr>
              <a:t>радость</a:t>
            </a:r>
            <a:endParaRPr lang="ru-RU" sz="3600" b="1" i="1" dirty="0">
              <a:solidFill>
                <a:srgbClr val="002060"/>
              </a:solidFill>
            </a:endParaRPr>
          </a:p>
          <a:p>
            <a:pPr algn="ctr"/>
            <a:r>
              <a:rPr lang="ru-RU" sz="3600" i="1" dirty="0">
                <a:solidFill>
                  <a:srgbClr val="002060"/>
                </a:solidFill>
              </a:rPr>
              <a:t>добрый </a:t>
            </a:r>
            <a:r>
              <a:rPr lang="ru-RU" sz="3600" i="1" dirty="0" smtClean="0">
                <a:solidFill>
                  <a:srgbClr val="002060"/>
                </a:solidFill>
              </a:rPr>
              <a:t> –  </a:t>
            </a:r>
            <a:r>
              <a:rPr lang="ru-RU" sz="3600" b="1" i="1" dirty="0" smtClean="0">
                <a:solidFill>
                  <a:srgbClr val="002060"/>
                </a:solidFill>
              </a:rPr>
              <a:t>доброта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84067" y="1398035"/>
            <a:ext cx="1620179" cy="43204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959154" y="1988840"/>
            <a:ext cx="1845093" cy="43204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64088" y="2493941"/>
            <a:ext cx="1845093" cy="43204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190131" y="3104964"/>
            <a:ext cx="2019050" cy="43204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759326" y="3645024"/>
            <a:ext cx="2152934" cy="43204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7 способов повысить вовлечённость учеников в урок — Я Учител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4312492"/>
            <a:ext cx="4458234" cy="254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80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231740" y="549303"/>
            <a:ext cx="58686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Существительное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 всё,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существует в мире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084940" y="368660"/>
            <a:ext cx="6159468" cy="1512168"/>
          </a:xfrm>
          <a:prstGeom prst="wedgeRoundRectCallout">
            <a:avLst>
              <a:gd name="adj1" fmla="val -60645"/>
              <a:gd name="adj2" fmla="val 67137"/>
              <a:gd name="adj3" fmla="val 16667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24956" y="2060848"/>
            <a:ext cx="6595516" cy="473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предметы(лиса, стол)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 природы(радуга, дождь)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события(праздник, победа)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человека, чувства(любовь, дружба)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и качество(темнота, смелость)</a:t>
            </a:r>
          </a:p>
          <a:p>
            <a:pPr>
              <a:lnSpc>
                <a:spcPct val="13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действия и состояние(бег, сон)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Учитель с книгами — Картинки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" y="1124744"/>
            <a:ext cx="2480229" cy="357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40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18650</TotalTime>
  <Words>392</Words>
  <Application>Microsoft Office PowerPoint</Application>
  <PresentationFormat>Экран (4:3)</PresentationFormat>
  <Paragraphs>142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Выполнить задание и  найти буквы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Раздва Тричетыре Пякть</dc:title>
  <dc:creator>Katlianik</dc:creator>
  <cp:lastModifiedBy>Анастасия Машкова</cp:lastModifiedBy>
  <cp:revision>1823</cp:revision>
  <dcterms:created xsi:type="dcterms:W3CDTF">2011-12-08T07:08:27Z</dcterms:created>
  <dcterms:modified xsi:type="dcterms:W3CDTF">2024-09-11T12:33:17Z</dcterms:modified>
</cp:coreProperties>
</file>