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76" r:id="rId3"/>
    <p:sldId id="256" r:id="rId4"/>
    <p:sldId id="262" r:id="rId5"/>
    <p:sldId id="259" r:id="rId6"/>
    <p:sldId id="263" r:id="rId7"/>
    <p:sldId id="275" r:id="rId8"/>
    <p:sldId id="264" r:id="rId9"/>
    <p:sldId id="268" r:id="rId10"/>
    <p:sldId id="278" r:id="rId11"/>
    <p:sldId id="277" r:id="rId12"/>
    <p:sldId id="265" r:id="rId13"/>
    <p:sldId id="279" r:id="rId14"/>
    <p:sldId id="270" r:id="rId15"/>
    <p:sldId id="271" r:id="rId16"/>
    <p:sldId id="280" r:id="rId17"/>
    <p:sldId id="25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00"/>
    <a:srgbClr val="E5EBF7"/>
    <a:srgbClr val="EB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6E2FBD-D5AC-446F-9352-43C388F39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5422" y="1299784"/>
            <a:ext cx="561178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E0C6512-98B4-40EE-B742-29A1F0871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5422" y="3779459"/>
            <a:ext cx="561178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D22E05-B4F4-41CC-B511-2E83B86D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5A4989-1275-4D59-A27E-FEBE6139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926B8E-2736-4FAB-BBE5-9C3E7AF5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1081E3-A064-4461-8AFC-0545D5EF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6EC0441-38E1-4CB3-82DA-696E1C797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C87AA8-BF60-46DC-990C-95A2FFB7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969799-9A6C-4FF3-98A4-3E3D0E5FF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47A5AB-C76C-44E2-AD61-CD05DF28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40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490DA13-B585-4B1E-8D2F-7698CE57D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514EB3E-5563-4853-94B2-8D1567A98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0B47DF1-3BFA-4F8D-B9C0-9085DB10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B8C9FC-DF73-40CE-8FC1-78C6170F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F923B-7758-49ED-97B3-C0767621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78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DD5D4F-03AC-4643-9D58-8B65AE17B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70B098-2751-4AB2-A450-01C6CB888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AEC691-45E3-49C6-BF50-30807DD7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F38596-4EC8-4501-AB47-977A36F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3E3E25B-F5DD-423C-9809-25487BC6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17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5F5274-70D6-4CEB-BE9B-8E6273AE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583" y="1232067"/>
            <a:ext cx="6254584" cy="285273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8687CAC-94A3-40B4-86E4-DF90EF5B3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5583" y="4203511"/>
            <a:ext cx="6254584" cy="14084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313018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760EA5-72D3-4AAB-90CD-A7503AF3C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F6FBF6-99A8-429C-8EAB-D98F830C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F793BB-81F9-4F47-9832-17D36108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82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069A0-D167-4250-814A-58FF5947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5BAC38-387C-4793-85E2-6415D185D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94A6AD1-A535-40D5-AEBE-E283CBF61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9045F8-DAF6-4284-A3F5-13B99129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BAB908-4DBD-422F-BEC2-D6949404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39A2A4E-E48E-4D67-A57B-6401D964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9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6505C2-E109-49E0-99E0-A3CB7CF9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63EE8A-CDFB-4EEB-A509-B5E11EA7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9460F43-02C5-4E2F-9515-E2FA5989C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08DC010-03E5-4A51-BAE6-A69BA8F41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977F933-1BF3-4591-9A9B-23EF4BE44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A00A369-06B6-41FA-AE20-E7586975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0EB875-C26E-4D25-AD87-BD2B7AFD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746B512-067F-4877-86F3-55D794C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8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CDA15C-861D-48D3-8E39-6985314E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AAEF330-47B5-48E0-AD1F-340E1DC3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C1BF19F-4AED-44B3-B77D-9A5BA554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A015835-EE15-4CFF-9634-F1FF0F04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8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F692E8E-E80C-4FEF-9D94-25ED4CF0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8C2CA4-09B3-4E3C-AB2C-D5BB59E5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2A539C4-4854-4DD7-BE0C-45F66525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97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0D98E5-8D4C-45FF-8C8B-CF61B36E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9D0BDC-5BAA-4351-A3EF-C2C07EA24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141A5F1-9D6B-4E4F-B71E-A8BD3230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42A69A3-DCBC-4A6C-AD70-27EB6A4E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4F1FBEB-8FFA-4118-81AC-D67E1E84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BCC7D93-64A0-44C4-B03A-046DFD397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6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1FA55B-2316-408B-B1DC-E3A6A8E3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BBDB50E-7FD8-4BE2-AB76-EDA71AD81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8CCFE99-4F72-40C8-AE02-8FE1D718F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B11792-81EC-4F7C-9A84-E4D7CC76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087D50-BAEB-4FBB-A351-54D51B84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2F1FD7-A5EF-45BC-8ABB-1FEAC42D1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6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D3CFF3-197B-4564-BF99-E16EF463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55D1AE1-C1D3-4304-B085-AD8B2D743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50CCCC-02C4-487C-B891-3AD178D32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75A9-F7C3-4CB7-BCA3-710980AC6BC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81B297-7334-44C1-9BF4-7D5F8D131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F822E7-0448-4CC2-8687-E3D6F562A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40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808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4x4photo.ru/wp-content/uploads/2023/04/36e61b42-48bb-4299-bc29-fafa2c7d100a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8" l="0" r="9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4176" r="16585" b="5447"/>
          <a:stretch/>
        </p:blipFill>
        <p:spPr bwMode="auto">
          <a:xfrm>
            <a:off x="2914180" y="987426"/>
            <a:ext cx="3933825" cy="4498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16721" y="5486401"/>
            <a:ext cx="798490" cy="1159098"/>
          </a:xfrm>
          <a:prstGeom prst="rect">
            <a:avLst/>
          </a:prstGeom>
          <a:solidFill>
            <a:srgbClr val="EBF0F9"/>
          </a:solidFill>
          <a:ln>
            <a:solidFill>
              <a:srgbClr val="E5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i.pinimg.com/originals/b2/05/cb/b205cbce3ea3cd7c7fc80ff8aa98761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6" y="4642835"/>
            <a:ext cx="1210614" cy="2002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4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CF81829-F36F-45CB-B9E9-077974B3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794" y="961611"/>
            <a:ext cx="6254584" cy="751279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CA1D7DF-641C-44F0-A062-3F6424B9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343" y="1841679"/>
            <a:ext cx="6254584" cy="3181081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 яблоке содержится железо.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яблоке содержится влага, являющаяся диамагнитным веществом.</a:t>
            </a:r>
          </a:p>
        </p:txBody>
      </p:sp>
    </p:spTree>
    <p:extLst>
      <p:ext uri="{BB962C8B-B14F-4D97-AF65-F5344CB8AC3E}">
        <p14:creationId xmlns:p14="http://schemas.microsoft.com/office/powerpoint/2010/main" val="16313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61" y="155763"/>
            <a:ext cx="8899507" cy="6541251"/>
          </a:xfrm>
          <a:prstGeom prst="rect">
            <a:avLst/>
          </a:prstGeom>
        </p:spPr>
      </p:pic>
      <p:pic>
        <p:nvPicPr>
          <p:cNvPr id="9" name="Рисунок 8" descr="https://i.pinimg.com/originals/17/5e/5c/175e5c31862563ab47fe6973033dce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0800" y="3368105"/>
            <a:ext cx="2143317" cy="231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gas-kvas.com/uploads/posts/2023-01/1673504476_gas-kvas-com-p-risunok-yabloko-detskii-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99" y="4633281"/>
            <a:ext cx="1162530" cy="122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gas-kvas.com/uploads/posts/2023-01/1673504476_gas-kvas-com-p-risunok-yabloko-detskii-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1872471"/>
            <a:ext cx="869747" cy="8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46" y="155763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gas-kvas.com/uploads/posts/2023-01/1673504476_gas-kvas-com-p-risunok-yabloko-detskii-3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49" y="1476047"/>
            <a:ext cx="866508" cy="79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416530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41" y="1110773"/>
            <a:ext cx="689443" cy="694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0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86 -0.09444 L 0.20921 0.03357 C 0.24167 0.0625 0.29011 0.07825 0.34046 0.07825 C 0.39809 0.07825 0.4441 0.0625 0.47657 0.03357 L 0.63108 -0.0944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867" y="4464563"/>
            <a:ext cx="8640960" cy="92333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Справка</a:t>
            </a:r>
          </a:p>
          <a:p>
            <a:r>
              <a:rPr lang="ru-RU" dirty="0" smtClean="0"/>
              <a:t>У яблока есть внутри воздух, который мешает ему утонуть. Эти фрукты менее плотные, чем вода.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1883" y="30720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ёмкость с водой опусти два яблока разной величины.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происходит?</a:t>
            </a:r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8388424" y="6453368"/>
            <a:ext cx="576000" cy="288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1883" y="287586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ольшое яблоко                  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1883" y="352065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Яблоко поменьше                  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44452" y="2875868"/>
            <a:ext cx="152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тонет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99882" y="3520650"/>
            <a:ext cx="152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тонет </a:t>
            </a:r>
          </a:p>
        </p:txBody>
      </p:sp>
      <p:pic>
        <p:nvPicPr>
          <p:cNvPr id="21" name="Рисунок 20" descr="https://img.goodfon.ru/original/3200x1200/c/63/belyy-fon-yabloko-bryzgi-vod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1" r="24845"/>
          <a:stretch/>
        </p:blipFill>
        <p:spPr bwMode="auto">
          <a:xfrm>
            <a:off x="3681680" y="661737"/>
            <a:ext cx="2513058" cy="2092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https://xn--80aj3aofgr6b.xn--p1ai/assets/galleries/107/1441173292648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4" b="992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45" y="307200"/>
            <a:ext cx="2474891" cy="2768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3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CF81829-F36F-45CB-B9E9-077974B3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794" y="961611"/>
            <a:ext cx="6254584" cy="751279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CA1D7DF-641C-44F0-A062-3F6424B9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343" y="1841679"/>
            <a:ext cx="6254584" cy="3181081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 яблоке содержится железо.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яблоке содержится влага, являющаяся диамагнитным веществом.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Яблоко менее плотное, чем вода.</a:t>
            </a:r>
          </a:p>
        </p:txBody>
      </p:sp>
    </p:spTree>
    <p:extLst>
      <p:ext uri="{BB962C8B-B14F-4D97-AF65-F5344CB8AC3E}">
        <p14:creationId xmlns:p14="http://schemas.microsoft.com/office/powerpoint/2010/main" val="380784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61" y="155763"/>
            <a:ext cx="8899507" cy="6541251"/>
          </a:xfrm>
          <a:prstGeom prst="rect">
            <a:avLst/>
          </a:prstGeom>
        </p:spPr>
      </p:pic>
      <p:pic>
        <p:nvPicPr>
          <p:cNvPr id="9" name="Рисунок 8" descr="https://i.pinimg.com/originals/17/5e/5c/175e5c31862563ab47fe6973033dce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91" y="2835646"/>
            <a:ext cx="252095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gas-kvas.com/uploads/posts/2023-01/1673504476_gas-kvas-com-p-risunok-yabloko-detskii-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1872471"/>
            <a:ext cx="869747" cy="8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gas-kvas.com/uploads/posts/2023-01/1673504476_gas-kvas-com-p-risunok-yabloko-detskii-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46" y="155763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49" y="1476047"/>
            <a:ext cx="866508" cy="79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gas-kvas.com/uploads/posts/2023-01/1673504476_gas-kvas-com-p-risunok-yabloko-detskii-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416530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gas-kvas.com/uploads/posts/2023-01/1673504476_gas-kvas-com-p-risunok-yabloko-detskii-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41" y="1110773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gas-kvas.com/uploads/posts/2023-01/1673504479_gas-kvas-com-p-risunok-yabloko-detskii-6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80" y="3862624"/>
            <a:ext cx="1325211" cy="1401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9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875" y="4735022"/>
            <a:ext cx="8424936" cy="646331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Справка</a:t>
            </a:r>
          </a:p>
          <a:p>
            <a:r>
              <a:rPr lang="ru-RU" dirty="0" smtClean="0"/>
              <a:t>Созревание плодов – это химический процесс превращения крахмала в сахар.</a:t>
            </a:r>
            <a:endParaRPr lang="ru-RU" dirty="0"/>
          </a:p>
        </p:txBody>
      </p:sp>
      <p:sp>
        <p:nvSpPr>
          <p:cNvPr id="19" name="Стрелка вправо 18">
            <a:hlinkClick r:id="" action="ppaction://hlinkshowjump?jump=endshow"/>
          </p:cNvPr>
          <p:cNvSpPr/>
          <p:nvPr/>
        </p:nvSpPr>
        <p:spPr>
          <a:xfrm>
            <a:off x="8388424" y="6453368"/>
            <a:ext cx="576000" cy="288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51883" y="30720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Капни йодом на срез зелёного яблока.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Допиши полученный результат.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1883" y="3498113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Зелёное яблоко (содержит или не содержит?)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крахмал. Значит, оно              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51883" y="3929000"/>
            <a:ext cx="2154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содержит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pic>
        <p:nvPicPr>
          <p:cNvPr id="24" name="Рисунок 23" descr="https://flomaster.top/uploads/posts/2022-07/1657235751_35-flomaster-club-p-dolka-yabloka-risunok-krasivo-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8328" r="10604" b="14718"/>
          <a:stretch/>
        </p:blipFill>
        <p:spPr bwMode="auto">
          <a:xfrm>
            <a:off x="4628347" y="1435498"/>
            <a:ext cx="1858010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 descr="https://narod-apteka.ru/Storage/jod-r-r-d-naruzh-primen-spirt-5percent-10ml-tuljskaya-ff-oo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72" r="28571"/>
          <a:stretch>
            <a:fillRect/>
          </a:stretch>
        </p:blipFill>
        <p:spPr bwMode="auto">
          <a:xfrm>
            <a:off x="6946078" y="1913009"/>
            <a:ext cx="699506" cy="127214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72507" y="3921097"/>
            <a:ext cx="2154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спелое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5197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CF81829-F36F-45CB-B9E9-077974B3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794" y="961611"/>
            <a:ext cx="6254584" cy="751279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CA1D7DF-641C-44F0-A062-3F6424B9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343" y="1841679"/>
            <a:ext cx="6254584" cy="3181081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 яблоке содержится железо.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яблоке содержится влага, являющаяся диамагнитным веществом.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Яблоко менее плотное, чем вода.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При созревании яблок крахмал превращается в сахар.</a:t>
            </a:r>
          </a:p>
          <a:p>
            <a:pPr algn="l"/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94B225-C55B-46F4-9333-95D9E2E12C0F}"/>
              </a:ext>
            </a:extLst>
          </p:cNvPr>
          <p:cNvSpPr txBox="1">
            <a:spLocks/>
          </p:cNvSpPr>
          <p:nvPr/>
        </p:nvSpPr>
        <p:spPr>
          <a:xfrm>
            <a:off x="1493950" y="777365"/>
            <a:ext cx="739067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8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онравилось быть исследователем.</a:t>
            </a:r>
            <a:endParaRPr lang="ru-RU" sz="36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994B225-C55B-46F4-9333-95D9E2E12C0F}"/>
              </a:ext>
            </a:extLst>
          </p:cNvPr>
          <p:cNvSpPr txBox="1">
            <a:spLocks/>
          </p:cNvSpPr>
          <p:nvPr/>
        </p:nvSpPr>
        <p:spPr>
          <a:xfrm>
            <a:off x="1392714" y="2583733"/>
            <a:ext cx="724721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8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ыло неинтересно.</a:t>
            </a:r>
            <a:endParaRPr lang="ru-RU" sz="36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gas-kvas.com/uploads/posts/2023-01/1673504476_gas-kvas-com-p-risunok-yabloko-detskii-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2" y="3054065"/>
            <a:ext cx="1162530" cy="122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gas-kvas.com/uploads/posts/2023-01/1673504479_gas-kvas-com-p-risunok-yabloko-detskii-6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0" y="1261093"/>
            <a:ext cx="1041875" cy="1211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8240683" y="5537917"/>
            <a:ext cx="798490" cy="1159098"/>
          </a:xfrm>
          <a:prstGeom prst="rect">
            <a:avLst/>
          </a:prstGeom>
          <a:solidFill>
            <a:srgbClr val="EBF0F9"/>
          </a:solidFill>
          <a:ln>
            <a:solidFill>
              <a:srgbClr val="E5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https://4x4photo.ru/wp-content/uploads/2023/04/36e61b42-48bb-4299-bc29-fafa2c7d100a.pn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68" l="0" r="9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4176" r="16585" b="5447"/>
          <a:stretch/>
        </p:blipFill>
        <p:spPr bwMode="auto">
          <a:xfrm flipH="1">
            <a:off x="6498481" y="3566225"/>
            <a:ext cx="2914180" cy="3291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23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ёжик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04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8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94B225-C55B-46F4-9333-95D9E2E1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4" y="2201305"/>
            <a:ext cx="5611789" cy="2387600"/>
          </a:xfrm>
        </p:spPr>
        <p:txBody>
          <a:bodyPr/>
          <a:lstStyle/>
          <a:p>
            <a:r>
              <a:rPr lang="ru-RU" dirty="0" smtClean="0"/>
              <a:t>Занимательные </a:t>
            </a:r>
            <a:br>
              <a:rPr lang="ru-RU" dirty="0" smtClean="0"/>
            </a:br>
            <a:r>
              <a:rPr lang="ru-RU" dirty="0" smtClean="0"/>
              <a:t>особенности </a:t>
            </a:r>
            <a:br>
              <a:rPr lang="ru-RU" dirty="0" smtClean="0"/>
            </a:br>
            <a:r>
              <a:rPr lang="ru-RU" dirty="0" smtClean="0"/>
              <a:t>яблока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6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61" y="155763"/>
            <a:ext cx="8899507" cy="6541251"/>
          </a:xfrm>
          <a:prstGeom prst="rect">
            <a:avLst/>
          </a:prstGeom>
        </p:spPr>
      </p:pic>
      <p:pic>
        <p:nvPicPr>
          <p:cNvPr id="9" name="Рисунок 8" descr="https://i.pinimg.com/originals/17/5e/5c/175e5c31862563ab47fe6973033dce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2745494"/>
            <a:ext cx="252095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https://cms.bauernladen.at/wp-content/uploads/2020/11/panthermedia_B7565556_4400x2000-scale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751" t="15003" r="26327" b="12984"/>
          <a:stretch>
            <a:fillRect/>
          </a:stretch>
        </p:blipFill>
        <p:spPr bwMode="auto">
          <a:xfrm rot="16200000">
            <a:off x="4554074" y="4596495"/>
            <a:ext cx="914967" cy="1155748"/>
          </a:xfrm>
          <a:prstGeom prst="rect">
            <a:avLst/>
          </a:prstGeom>
          <a:noFill/>
        </p:spPr>
      </p:pic>
      <p:pic>
        <p:nvPicPr>
          <p:cNvPr id="11" name="Picture 4" descr="https://cms.bauernladen.at/wp-content/uploads/2020/11/panthermedia_B7565556_4400x2000-scale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673" t="15003" r="4498" b="12984"/>
          <a:stretch>
            <a:fillRect/>
          </a:stretch>
        </p:blipFill>
        <p:spPr bwMode="auto">
          <a:xfrm rot="5400000">
            <a:off x="3523320" y="4699958"/>
            <a:ext cx="745516" cy="1118274"/>
          </a:xfrm>
          <a:prstGeom prst="rect">
            <a:avLst/>
          </a:prstGeom>
          <a:noFill/>
        </p:spPr>
      </p:pic>
      <p:pic>
        <p:nvPicPr>
          <p:cNvPr id="12" name="Picture 4" descr="https://cms.bauernladen.at/wp-content/uploads/2020/11/panthermedia_B7565556_4400x2000-scale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51" t="15003" r="52249" b="12984"/>
          <a:stretch>
            <a:fillRect/>
          </a:stretch>
        </p:blipFill>
        <p:spPr bwMode="auto">
          <a:xfrm rot="16200000">
            <a:off x="4505342" y="5222592"/>
            <a:ext cx="701668" cy="1157425"/>
          </a:xfrm>
          <a:prstGeom prst="rect">
            <a:avLst/>
          </a:prstGeom>
          <a:noFill/>
        </p:spPr>
      </p:pic>
      <p:pic>
        <p:nvPicPr>
          <p:cNvPr id="14" name="Рисунок 13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3" y="3949233"/>
            <a:ext cx="1162530" cy="122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gas-kvas.com/uploads/posts/2023-01/1673504476_gas-kvas-com-p-risunok-yabloko-detskii-3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1872471"/>
            <a:ext cx="869747" cy="8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gas-kvas.com/uploads/posts/2023-01/1673504476_gas-kvas-com-p-risunok-yabloko-detskii-3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46" y="155763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gas-kvas.com/uploads/posts/2023-01/1673504476_gas-kvas-com-p-risunok-yabloko-detskii-3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49" y="1476047"/>
            <a:ext cx="866508" cy="79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gas-kvas.com/uploads/posts/2023-01/1673504476_gas-kvas-com-p-risunok-yabloko-detskii-3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416530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gas-kvas.com/uploads/posts/2023-01/1673504476_gas-kvas-com-p-risunok-yabloko-detskii-3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41" y="1110773"/>
            <a:ext cx="689443" cy="694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5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550" y="369694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Разрежь яблоко пополам и положи его срезом вверх.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Выдави немного лимонного сока на одну из половинок.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Подожди немного.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произошло? </a:t>
            </a:r>
          </a:p>
        </p:txBody>
      </p:sp>
      <p:pic>
        <p:nvPicPr>
          <p:cNvPr id="20482" name="Picture 2" descr="https://www.pngmart.com/files/13/Half-Lemon-PNG-Transpar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04996" flipH="1">
            <a:off x="6105156" y="4057985"/>
            <a:ext cx="1593205" cy="1367415"/>
          </a:xfrm>
          <a:prstGeom prst="rect">
            <a:avLst/>
          </a:prstGeom>
          <a:noFill/>
        </p:spPr>
      </p:pic>
      <p:pic>
        <p:nvPicPr>
          <p:cNvPr id="17" name="Picture 2" descr="http://vinepair.com/wp-content/uploads/2016/10/oxidation-soci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91" t="5122" r="53605" b="7805"/>
          <a:stretch/>
        </p:blipFill>
        <p:spPr bwMode="auto">
          <a:xfrm flipH="1">
            <a:off x="1814427" y="3730890"/>
            <a:ext cx="2161938" cy="2477275"/>
          </a:xfrm>
          <a:prstGeom prst="rect">
            <a:avLst/>
          </a:prstGeom>
          <a:noFill/>
        </p:spPr>
      </p:pic>
      <p:pic>
        <p:nvPicPr>
          <p:cNvPr id="18" name="Picture 2" descr="http://vinepair.com/wp-content/uploads/2016/10/oxidation-soci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91" t="5122" r="53605" b="7805"/>
          <a:stretch/>
        </p:blipFill>
        <p:spPr bwMode="auto">
          <a:xfrm flipH="1">
            <a:off x="4326444" y="3786016"/>
            <a:ext cx="2161938" cy="2477275"/>
          </a:xfrm>
          <a:prstGeom prst="rect">
            <a:avLst/>
          </a:prstGeom>
          <a:noFill/>
        </p:spPr>
      </p:pic>
      <p:pic>
        <p:nvPicPr>
          <p:cNvPr id="6" name="Picture 2" descr="http://vinepair.com/wp-content/uploads/2016/10/oxidation-soci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861" t="5122" r="9009" b="7805"/>
          <a:stretch/>
        </p:blipFill>
        <p:spPr bwMode="auto">
          <a:xfrm>
            <a:off x="1771787" y="3730888"/>
            <a:ext cx="2379618" cy="2587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8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0156" y="51895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блоко без лимонного сока на срезе                      .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www.pngmart.com/files/13/Half-Lemon-PNG-Transpar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04996" flipH="1">
            <a:off x="6135711" y="3878630"/>
            <a:ext cx="1593205" cy="1367415"/>
          </a:xfrm>
          <a:prstGeom prst="rect">
            <a:avLst/>
          </a:prstGeom>
          <a:noFill/>
        </p:spPr>
      </p:pic>
      <p:pic>
        <p:nvPicPr>
          <p:cNvPr id="18" name="Picture 2" descr="http://vinepair.com/wp-content/uploads/2016/10/oxidation-soci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91" t="5122" r="53605" b="7805"/>
          <a:stretch/>
        </p:blipFill>
        <p:spPr bwMode="auto">
          <a:xfrm flipH="1">
            <a:off x="4379860" y="3772045"/>
            <a:ext cx="2161938" cy="2477275"/>
          </a:xfrm>
          <a:prstGeom prst="rect">
            <a:avLst/>
          </a:prstGeom>
          <a:noFill/>
        </p:spPr>
      </p:pic>
      <p:pic>
        <p:nvPicPr>
          <p:cNvPr id="6" name="Picture 2" descr="http://vinepair.com/wp-content/uploads/2016/10/oxidation-socia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861" t="5122" r="9009" b="7805"/>
          <a:stretch/>
        </p:blipFill>
        <p:spPr bwMode="auto">
          <a:xfrm>
            <a:off x="1866307" y="3716917"/>
            <a:ext cx="2379618" cy="25875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0156" y="1195499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блоко с лимонным соком на срезе                .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99413" y="518957"/>
            <a:ext cx="2030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потемнело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3991" y="1205347"/>
            <a:ext cx="3697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0156" y="2046638"/>
            <a:ext cx="8568952" cy="1477328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Справка</a:t>
            </a:r>
          </a:p>
          <a:p>
            <a:r>
              <a:rPr lang="ru-RU" dirty="0" smtClean="0"/>
              <a:t>В яблоках содержится много железа. При разрезании яблока воздух и железо соединяются, и яблоко темнеет (своего рода ржавчина). Лимонный сок покрыл яблоко защитной плёнкой и не дал воздуху проникнуть к железу, поэтому яблоко осталось светлым.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7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CF81829-F36F-45CB-B9E9-077974B3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794" y="961611"/>
            <a:ext cx="6254584" cy="751279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CA1D7DF-641C-44F0-A062-3F6424B9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343" y="1841679"/>
            <a:ext cx="6254584" cy="3181081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 яблоке содержится железо.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9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61" y="155763"/>
            <a:ext cx="8899507" cy="6541251"/>
          </a:xfrm>
          <a:prstGeom prst="rect">
            <a:avLst/>
          </a:prstGeom>
        </p:spPr>
      </p:pic>
      <p:pic>
        <p:nvPicPr>
          <p:cNvPr id="9" name="Рисунок 8" descr="https://i.pinimg.com/originals/17/5e/5c/175e5c31862563ab47fe6973033dce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8457" y="2894936"/>
            <a:ext cx="2736928" cy="286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gas-kvas.com/uploads/posts/2023-01/1673504476_gas-kvas-com-p-risunok-yabloko-detskii-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43" y="4855367"/>
            <a:ext cx="1264742" cy="137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gas-kvas.com/uploads/posts/2023-01/1673504476_gas-kvas-com-p-risunok-yabloko-detskii-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1872471"/>
            <a:ext cx="869747" cy="8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46" y="155763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gas-kvas.com/uploads/posts/2023-01/1673504476_gas-kvas-com-p-risunok-yabloko-detskii-3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49" y="1476047"/>
            <a:ext cx="866508" cy="79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416530"/>
            <a:ext cx="689443" cy="6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gas-kvas.com/uploads/posts/2023-01/1673504476_gas-kvas-com-p-risunok-yabloko-detskii-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41" y="1110773"/>
            <a:ext cx="689443" cy="694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8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400" y="5435139"/>
            <a:ext cx="8712968" cy="92333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Справка</a:t>
            </a:r>
          </a:p>
          <a:p>
            <a:r>
              <a:rPr lang="ru-RU" dirty="0" smtClean="0"/>
              <a:t>Причина в составе фрукта — наряду с железом в незначительном количестве в яблоке содержится много влаги, являющейся диамагнитным (отталкивающим) веществом.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50013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Приготовь два одинаковых яблока, длинную деревянную палочку, шнурок, маленький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неодимовый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магнит.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конструкцию (яблоки проткни деревянной палочкой).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7408" y="2409074"/>
            <a:ext cx="8568952" cy="92333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Пояснение</a:t>
            </a:r>
          </a:p>
          <a:p>
            <a:r>
              <a:rPr lang="ru-RU" dirty="0" smtClean="0"/>
              <a:t>Отличительная характеристика </a:t>
            </a:r>
            <a:r>
              <a:rPr lang="ru-RU" dirty="0" err="1" smtClean="0"/>
              <a:t>неодимового</a:t>
            </a:r>
            <a:r>
              <a:rPr lang="ru-RU" dirty="0" smtClean="0"/>
              <a:t> магнита — его мощность при достаточно малых размерах.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1032" y="3508883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Поднеси магнит очень близко к яблоку, но не касаясь его. Что происходит?</a:t>
            </a:r>
          </a:p>
        </p:txBody>
      </p:sp>
      <p:pic>
        <p:nvPicPr>
          <p:cNvPr id="9" name="Рисунок 8" descr="76.png"/>
          <p:cNvPicPr>
            <a:picLocks noChangeAspect="1"/>
          </p:cNvPicPr>
          <p:nvPr/>
        </p:nvPicPr>
        <p:blipFill>
          <a:blip r:embed="rId3" cstate="print"/>
          <a:srcRect l="25830" t="47900" r="23946" b="37400"/>
          <a:stretch>
            <a:fillRect/>
          </a:stretch>
        </p:blipFill>
        <p:spPr>
          <a:xfrm>
            <a:off x="3004757" y="1299725"/>
            <a:ext cx="2520280" cy="100811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Скругленный прямоугольник 9">
            <a:hlinkClick r:id="" action="ppaction://noaction">
              <a:snd r:embed="rId4" name="wind.wav"/>
            </a:hlinkClick>
          </p:cNvPr>
          <p:cNvSpPr/>
          <p:nvPr/>
        </p:nvSpPr>
        <p:spPr>
          <a:xfrm>
            <a:off x="462515" y="4359940"/>
            <a:ext cx="360000" cy="360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23085" y="4364640"/>
            <a:ext cx="360000" cy="360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galka001.png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9085" y="4366069"/>
            <a:ext cx="324000" cy="3240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525037" y="4080689"/>
            <a:ext cx="3151419" cy="1161011"/>
          </a:xfrm>
          <a:prstGeom prst="round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Яблоко отталкивается от магнита.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36523" y="4100314"/>
            <a:ext cx="3074715" cy="1121759"/>
          </a:xfrm>
          <a:prstGeom prst="round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Яблоко притягивается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 магниту.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робя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робя2.potx" id="{29D35A39-408D-417F-B77A-AB092787F892}" vid="{FE4A5C76-74BC-4223-8EC6-751B7DA9E9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робя3</Template>
  <TotalTime>177</TotalTime>
  <Words>356</Words>
  <Application>Microsoft Office PowerPoint</Application>
  <PresentationFormat>Экран (4:3)</PresentationFormat>
  <Paragraphs>58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Times New Roman</vt:lpstr>
      <vt:lpstr>робя3</vt:lpstr>
      <vt:lpstr>Презентация PowerPoint</vt:lpstr>
      <vt:lpstr>Презентация PowerPoint</vt:lpstr>
      <vt:lpstr>Занимательные  особенности  яблока</vt:lpstr>
      <vt:lpstr>Презентация PowerPoint</vt:lpstr>
      <vt:lpstr>Презентация PowerPoint</vt:lpstr>
      <vt:lpstr>Презентация PowerPoint</vt:lpstr>
      <vt:lpstr>Вывод</vt:lpstr>
      <vt:lpstr>Презентация PowerPoint</vt:lpstr>
      <vt:lpstr>Презентация PowerPoint</vt:lpstr>
      <vt:lpstr>Вывод</vt:lpstr>
      <vt:lpstr>Презентация PowerPoint</vt:lpstr>
      <vt:lpstr>Презентация PowerPoint</vt:lpstr>
      <vt:lpstr>Вывод</vt:lpstr>
      <vt:lpstr>Презентация PowerPoint</vt:lpstr>
      <vt:lpstr>Презентация PowerPoint</vt:lpstr>
      <vt:lpstr>Вывод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Школьные</dc:title>
  <dc:creator>Надежда</dc:creator>
  <cp:lastModifiedBy>Оксана</cp:lastModifiedBy>
  <cp:revision>29</cp:revision>
  <dcterms:created xsi:type="dcterms:W3CDTF">2019-07-30T16:07:19Z</dcterms:created>
  <dcterms:modified xsi:type="dcterms:W3CDTF">2024-03-18T12:11:00Z</dcterms:modified>
</cp:coreProperties>
</file>