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91" r:id="rId3"/>
    <p:sldId id="260" r:id="rId4"/>
    <p:sldId id="279" r:id="rId5"/>
    <p:sldId id="257" r:id="rId6"/>
    <p:sldId id="277" r:id="rId7"/>
    <p:sldId id="264" r:id="rId8"/>
    <p:sldId id="281" r:id="rId9"/>
    <p:sldId id="265" r:id="rId10"/>
    <p:sldId id="282" r:id="rId11"/>
    <p:sldId id="290" r:id="rId12"/>
    <p:sldId id="262" r:id="rId13"/>
    <p:sldId id="283" r:id="rId14"/>
    <p:sldId id="261" r:id="rId15"/>
    <p:sldId id="284" r:id="rId16"/>
    <p:sldId id="263" r:id="rId17"/>
    <p:sldId id="285" r:id="rId18"/>
    <p:sldId id="273" r:id="rId19"/>
    <p:sldId id="295" r:id="rId20"/>
    <p:sldId id="267" r:id="rId21"/>
    <p:sldId id="296" r:id="rId22"/>
    <p:sldId id="268" r:id="rId23"/>
    <p:sldId id="289" r:id="rId24"/>
    <p:sldId id="298" r:id="rId25"/>
    <p:sldId id="300" r:id="rId26"/>
    <p:sldId id="301" r:id="rId27"/>
    <p:sldId id="297" r:id="rId28"/>
    <p:sldId id="303" r:id="rId29"/>
    <p:sldId id="287" r:id="rId30"/>
    <p:sldId id="288" r:id="rId31"/>
    <p:sldId id="302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595" autoAdjust="0"/>
  </p:normalViewPr>
  <p:slideViewPr>
    <p:cSldViewPr>
      <p:cViewPr>
        <p:scale>
          <a:sx n="50" d="100"/>
          <a:sy n="50" d="100"/>
        </p:scale>
        <p:origin x="-1956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381000" y="533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1137"/>
            <a:ext cx="4876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Bookman Old Style" pitchFamily="18" charset="0"/>
              </a:rPr>
              <a:t>ОТКРЫТЫЙ УРОК РУССКОГО ЯЗЫКА В 9 КЛАССЕ НА ТЕМУ: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«Повтор: средство художественной выразительности или речевая ошибка»</a:t>
            </a:r>
          </a:p>
          <a:p>
            <a:pPr algn="ctr"/>
            <a:endParaRPr lang="ru-RU" dirty="0" smtClean="0">
              <a:latin typeface="Bookman Old Style" pitchFamily="18" charset="0"/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Подготовила: учитель русского языка и литературы Капустина А.Н.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МБОУ «Лицей №6 имени М.А. Булатова»</a:t>
            </a: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6-конечная звезда 2"/>
          <p:cNvSpPr/>
          <p:nvPr/>
        </p:nvSpPr>
        <p:spPr>
          <a:xfrm>
            <a:off x="2667000" y="1981200"/>
            <a:ext cx="4038600" cy="3962400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КАК ИСПРАВИТЬ ПОВТОР В ТЕКСТЕ </a:t>
            </a:r>
            <a:endParaRPr lang="ru-RU" sz="28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0" y="2971800"/>
            <a:ext cx="2971800" cy="37338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Объединить несколько предложений в 1 с </a:t>
            </a:r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ОЧП</a:t>
            </a:r>
            <a:endParaRPr lang="ru-RU" sz="20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2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6-конечная звезда 8"/>
          <p:cNvSpPr/>
          <p:nvPr/>
        </p:nvSpPr>
        <p:spPr>
          <a:xfrm>
            <a:off x="6324600" y="2895600"/>
            <a:ext cx="2971800" cy="41148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Объединить предложения, превратив одно из них в </a:t>
            </a:r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слово</a:t>
            </a:r>
          </a:p>
          <a:p>
            <a:pPr algn="ctr"/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сочетание</a:t>
            </a:r>
            <a:endParaRPr lang="ru-RU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28600" y="118761"/>
            <a:ext cx="868680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«Правила работы в группе»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Слушай, что говорят другие.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Делай выводы об услышанном, задавай вопросы.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Говори спокойно ясно, только по делу.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Анализируй свою деятельность, вовремя корректируй недостатки.</a:t>
            </a:r>
          </a:p>
          <a:p>
            <a:pPr marL="514350" lvl="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Помогай товарищам, если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</a:t>
            </a:r>
          </a:p>
          <a:p>
            <a:pPr lvl="0"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этом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просят.</a:t>
            </a:r>
          </a:p>
          <a:p>
            <a:pPr lvl="0"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  Точно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выполняй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возложенную</a:t>
            </a:r>
          </a:p>
          <a:p>
            <a:pPr lvl="0"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тебя роль.</a:t>
            </a:r>
          </a:p>
          <a:p>
            <a:pPr marL="514350" indent="-514350">
              <a:buFont typeface="+mj-lt"/>
              <a:buAutoNum type="arabicPeriod"/>
            </a:pPr>
            <a:endParaRPr lang="ru-RU" sz="28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72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28600" y="1600200"/>
            <a:ext cx="8458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AutoNum type="arabicPeriod"/>
            </a:pPr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На ферме разводят крольчат. </a:t>
            </a:r>
          </a:p>
          <a:p>
            <a:pPr marL="457200" lvl="0" indent="-457200"/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Крольчата хорошо растут.</a:t>
            </a:r>
          </a:p>
          <a:p>
            <a:pPr marL="457200" lvl="0" indent="-457200"/>
            <a:endParaRPr lang="ru-RU" sz="24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0"/>
            <a:endParaRPr lang="ru-RU" sz="24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2. В клетку к лебедям подселили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длинного фламинго. Сначала 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фламинго вел себя беспокойно, 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но потом освоился.</a:t>
            </a:r>
            <a:endParaRPr lang="ru-RU" sz="24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6-конечная звезда 2"/>
          <p:cNvSpPr/>
          <p:nvPr/>
        </p:nvSpPr>
        <p:spPr>
          <a:xfrm>
            <a:off x="2667000" y="1981200"/>
            <a:ext cx="4038600" cy="3962400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КАК ИСПРАВИТЬ ПОВТОР В ТЕКСТЕ </a:t>
            </a:r>
            <a:endParaRPr lang="ru-RU" sz="28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6-конечная звезда 3"/>
          <p:cNvSpPr/>
          <p:nvPr/>
        </p:nvSpPr>
        <p:spPr>
          <a:xfrm>
            <a:off x="0" y="0"/>
            <a:ext cx="3124200" cy="31242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ЗАМЕНИТЬ</a:t>
            </a:r>
          </a:p>
          <a:p>
            <a:pPr algn="ctr"/>
            <a:r>
              <a:rPr lang="ru-RU" sz="20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МЕСТО-</a:t>
            </a:r>
          </a:p>
          <a:p>
            <a:pPr algn="ctr"/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ИМЕНИЕМ</a:t>
            </a:r>
            <a:endParaRPr lang="ru-RU" sz="20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latin typeface="Bookman Old Style" pitchFamily="18" charset="0"/>
              <a:cs typeface="Aharoni" pitchFamily="2" charset="-79"/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0" y="2971800"/>
            <a:ext cx="2971800" cy="37338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Объединить несколько предложений в 1 с </a:t>
            </a:r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ОЧП</a:t>
            </a:r>
            <a:endParaRPr lang="ru-RU" sz="20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2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6-конечная звезда 8"/>
          <p:cNvSpPr/>
          <p:nvPr/>
        </p:nvSpPr>
        <p:spPr>
          <a:xfrm>
            <a:off x="6324600" y="2895600"/>
            <a:ext cx="2971800" cy="41148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Объединить предложения, превратив одно из них в </a:t>
            </a:r>
            <a:r>
              <a:rPr lang="ru-RU" sz="28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словосо</a:t>
            </a:r>
            <a:r>
              <a:rPr lang="ru-RU" sz="2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-</a:t>
            </a:r>
          </a:p>
          <a:p>
            <a:pPr algn="ctr"/>
            <a:r>
              <a:rPr lang="ru-RU" sz="2800" b="1" dirty="0" err="1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четание</a:t>
            </a:r>
            <a:endParaRPr lang="ru-RU" sz="20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1371600"/>
            <a:ext cx="830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24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0"/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1. Начался разлив. Разлив – тяжелое время для зверей и птиц, живущих на речных островах.</a:t>
            </a:r>
          </a:p>
          <a:p>
            <a:pPr lvl="0"/>
            <a:endParaRPr lang="ru-RU" sz="24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0"/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2. С поля медленно поднимался туман. </a:t>
            </a:r>
          </a:p>
          <a:p>
            <a:pPr lvl="0"/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Белый туман застилал все доступное для глаз. </a:t>
            </a:r>
          </a:p>
          <a:p>
            <a:endParaRPr lang="ru-RU" sz="24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6-конечная звезда 2"/>
          <p:cNvSpPr/>
          <p:nvPr/>
        </p:nvSpPr>
        <p:spPr>
          <a:xfrm>
            <a:off x="2667000" y="1981200"/>
            <a:ext cx="4038600" cy="3962400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КАК ИСПРАВИТЬ ПОВТОР В ТЕКСТЕ </a:t>
            </a:r>
            <a:endParaRPr lang="ru-RU" sz="28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6-конечная звезда 3"/>
          <p:cNvSpPr/>
          <p:nvPr/>
        </p:nvSpPr>
        <p:spPr>
          <a:xfrm>
            <a:off x="0" y="0"/>
            <a:ext cx="3124200" cy="31242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ЗАМЕНИТЬ</a:t>
            </a:r>
          </a:p>
          <a:p>
            <a:pPr algn="ctr"/>
            <a:r>
              <a:rPr lang="ru-RU" sz="20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МЕСТО-</a:t>
            </a:r>
          </a:p>
          <a:p>
            <a:pPr algn="ctr"/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ИМЕНИЕМ</a:t>
            </a:r>
            <a:endParaRPr lang="ru-RU" sz="20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latin typeface="Bookman Old Style" pitchFamily="18" charset="0"/>
              <a:cs typeface="Aharoni" pitchFamily="2" charset="-79"/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0" y="2971800"/>
            <a:ext cx="2971800" cy="37338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Объединить несколько предложений в 1 с </a:t>
            </a:r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ОЧП</a:t>
            </a:r>
            <a:endParaRPr lang="ru-RU" sz="20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2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6-конечная звезда 6"/>
          <p:cNvSpPr/>
          <p:nvPr/>
        </p:nvSpPr>
        <p:spPr>
          <a:xfrm>
            <a:off x="6172200" y="0"/>
            <a:ext cx="3200400" cy="27432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ЗАМЕНИТЬ </a:t>
            </a:r>
            <a:r>
              <a:rPr lang="ru-RU" sz="2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</a:rPr>
              <a:t>СИНОНИМОМ</a:t>
            </a:r>
            <a:endParaRPr lang="ru-RU" sz="20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9" name="6-конечная звезда 8"/>
          <p:cNvSpPr/>
          <p:nvPr/>
        </p:nvSpPr>
        <p:spPr>
          <a:xfrm>
            <a:off x="6324600" y="2895600"/>
            <a:ext cx="2971800" cy="41148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Объединить предложения, превратив одно из них в </a:t>
            </a:r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слово-</a:t>
            </a:r>
          </a:p>
          <a:p>
            <a:pPr algn="ctr"/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сочетание</a:t>
            </a:r>
            <a:endParaRPr lang="ru-RU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2286000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AutoNum type="arabicPeriod"/>
            </a:pPr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На крыше висели ледяные сосульки.</a:t>
            </a:r>
          </a:p>
          <a:p>
            <a:pPr marL="457200" lvl="0" indent="-457200"/>
            <a:endParaRPr lang="ru-RU" sz="24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0"/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2. В детском саду много маленьких малышей.</a:t>
            </a:r>
          </a:p>
          <a:p>
            <a:pPr lvl="0"/>
            <a:endParaRPr lang="ru-RU" sz="24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0"/>
            <a:r>
              <a:rPr lang="ru-RU" sz="2400" b="1" i="1" dirty="0" smtClean="0">
                <a:solidFill>
                  <a:schemeClr val="bg1"/>
                </a:solidFill>
                <a:latin typeface="Bookman Old Style" pitchFamily="18" charset="0"/>
              </a:rPr>
              <a:t>3. Юная молодёжь гуляла до поздней ночи.</a:t>
            </a:r>
          </a:p>
          <a:p>
            <a:pPr lvl="0"/>
            <a:endParaRPr lang="ru-RU" sz="24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0"/>
            <a:endParaRPr lang="ru-RU" sz="24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sz="24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6-конечная звезда 2"/>
          <p:cNvSpPr/>
          <p:nvPr/>
        </p:nvSpPr>
        <p:spPr>
          <a:xfrm>
            <a:off x="2667000" y="1981200"/>
            <a:ext cx="4038600" cy="3962400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КАК ИСПРАВИТЬ ПОВТОР В ТЕКСТЕ </a:t>
            </a:r>
            <a:endParaRPr lang="ru-RU" sz="28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6-конечная звезда 3"/>
          <p:cNvSpPr/>
          <p:nvPr/>
        </p:nvSpPr>
        <p:spPr>
          <a:xfrm>
            <a:off x="0" y="0"/>
            <a:ext cx="3124200" cy="31242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ЗАМЕНИТЬ</a:t>
            </a:r>
          </a:p>
          <a:p>
            <a:pPr algn="ctr"/>
            <a:r>
              <a:rPr lang="ru-RU" sz="20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 </a:t>
            </a:r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МЕСТО-</a:t>
            </a:r>
          </a:p>
          <a:p>
            <a:pPr algn="ctr"/>
            <a:r>
              <a:rPr lang="ru-RU" sz="2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  <a:cs typeface="Aharoni" pitchFamily="2" charset="-79"/>
              </a:rPr>
              <a:t>ИМЕНИЕМ</a:t>
            </a:r>
            <a:endParaRPr lang="ru-RU" sz="20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latin typeface="Bookman Old Style" pitchFamily="18" charset="0"/>
              <a:cs typeface="Aharoni" pitchFamily="2" charset="-79"/>
            </a:endParaRPr>
          </a:p>
        </p:txBody>
      </p:sp>
      <p:sp>
        <p:nvSpPr>
          <p:cNvPr id="5" name="6-конечная звезда 4"/>
          <p:cNvSpPr/>
          <p:nvPr/>
        </p:nvSpPr>
        <p:spPr>
          <a:xfrm>
            <a:off x="6172200" y="2743200"/>
            <a:ext cx="2971800" cy="41148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Объединить предложения, превратив одно из них в </a:t>
            </a:r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слово-</a:t>
            </a:r>
          </a:p>
          <a:p>
            <a:pPr algn="ctr"/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сочетание</a:t>
            </a:r>
            <a:endParaRPr lang="ru-RU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0" y="2971800"/>
            <a:ext cx="2971800" cy="37338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Объединить несколько предложений в 1 с </a:t>
            </a:r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ОЧП</a:t>
            </a:r>
            <a:endParaRPr lang="ru-RU" sz="20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2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6-конечная звезда 6"/>
          <p:cNvSpPr/>
          <p:nvPr/>
        </p:nvSpPr>
        <p:spPr>
          <a:xfrm>
            <a:off x="6172200" y="0"/>
            <a:ext cx="3200400" cy="27432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ЗАМЕНИТЬ </a:t>
            </a:r>
            <a:r>
              <a:rPr lang="ru-RU" sz="2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latin typeface="Bookman Old Style" pitchFamily="18" charset="0"/>
              </a:rPr>
              <a:t>СИНОНИМОМ</a:t>
            </a:r>
            <a:endParaRPr lang="ru-RU" sz="20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8" name="6-конечная звезда 7"/>
          <p:cNvSpPr/>
          <p:nvPr/>
        </p:nvSpPr>
        <p:spPr>
          <a:xfrm>
            <a:off x="3124200" y="-228600"/>
            <a:ext cx="3048000" cy="22098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ИСКЛЮЧИТЬ</a:t>
            </a:r>
            <a:r>
              <a:rPr lang="ru-RU" sz="200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 ЛИШНЕЕ</a:t>
            </a:r>
            <a:endParaRPr lang="ru-RU" sz="2000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304800" y="2286000"/>
            <a:ext cx="7467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Тавтология – </a:t>
            </a:r>
          </a:p>
          <a:p>
            <a:pPr lvl="0" algn="ctr"/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повторение одних и тех же близких по смыслу и звучанию слов.</a:t>
            </a:r>
          </a:p>
          <a:p>
            <a:pPr algn="ctr"/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304800" y="609600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Слово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 –дело великое. Великое потому, что </a:t>
            </a:r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словом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 можно соединить людей, </a:t>
            </a:r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словом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 можно и разъединить их, </a:t>
            </a:r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словом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 можно служить любви, </a:t>
            </a:r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словом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 можно служить вражде и ненависти. Берегись такого </a:t>
            </a:r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слова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, которое разъединяет людей.</a:t>
            </a:r>
          </a:p>
          <a:p>
            <a:pPr algn="r"/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Л.Н. Толстой 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026" name="Picture 2" descr="C:\Users\admin\Desktop\ОТКРЫТЫЙ УРОК\Lev-Tolstoy-Karl-Bul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667000"/>
            <a:ext cx="3968755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633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381000" y="533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23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52400" y="841712"/>
            <a:ext cx="7467600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sz="20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marL="342900" indent="-342900"/>
            <a:endParaRPr lang="ru-RU" sz="20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sz="20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936996"/>
              </p:ext>
            </p:extLst>
          </p:nvPr>
        </p:nvGraphicFramePr>
        <p:xfrm>
          <a:off x="21609" y="0"/>
          <a:ext cx="8969991" cy="652272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731222"/>
                <a:gridCol w="5238769"/>
              </a:tblGrid>
              <a:tr h="2667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создание  </a:t>
                      </a:r>
                      <a:r>
                        <a:rPr lang="ru-RU" sz="3600" b="1" i="1" dirty="0" smtClean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выразитель-</a:t>
                      </a:r>
                      <a:r>
                        <a:rPr lang="ru-RU" sz="3600" b="1" i="1" dirty="0" err="1" smtClean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ности</a:t>
                      </a:r>
                      <a:endParaRPr lang="ru-RU" sz="3200" b="1" i="1" dirty="0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«Слово - дело великое. великое потому, что словом можно соединить людей, словом можно и разъединить их, словом можно служить любви, словом можно служить вражде и ненависти. берегись такого слова, которое разъединяет людей». Л.Н. Толстой.</a:t>
                      </a:r>
                      <a:endParaRPr lang="ru-RU" sz="1600" b="1" i="1" dirty="0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noFill/>
                  </a:tcPr>
                </a:tc>
              </a:tr>
              <a:tr h="1023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придание ясности высказыванию</a:t>
                      </a:r>
                      <a:endParaRPr lang="ru-RU" sz="2800" b="1" i="1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«Придет оно, боль­шое, </a:t>
                      </a:r>
                      <a:endParaRPr lang="ru-RU" sz="2000" b="1" i="1" dirty="0" smtClean="0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как </a:t>
                      </a: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глоток, —</a:t>
                      </a:r>
                      <a:b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</a:b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глоток воды во вре­мя </a:t>
                      </a:r>
                      <a:endParaRPr lang="ru-RU" sz="2000" b="1" i="1" dirty="0" smtClean="0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зноя </a:t>
                      </a: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летнего»</a:t>
                      </a:r>
                      <a:endParaRPr lang="ru-RU" sz="1800" b="1" i="1" dirty="0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Р.И.  Рождественский</a:t>
                      </a:r>
                      <a:endParaRPr lang="ru-RU" sz="1800" b="1" i="1" dirty="0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noFill/>
                  </a:tcPr>
                </a:tc>
              </a:tr>
              <a:tr h="20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функция  нарастания</a:t>
                      </a:r>
                      <a:endParaRPr lang="ru-RU" sz="2800" b="1" i="1" dirty="0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«И скучно и 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грустно,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 </a:t>
                      </a:r>
                      <a:r>
                        <a:rPr lang="ru-RU" sz="24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и некому руку подать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в минуту душевной 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невзгоды</a:t>
                      </a:r>
                      <a:r>
                        <a:rPr lang="ru-RU" sz="24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...»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bg1"/>
                          </a:solidFill>
                          <a:effectLst/>
                          <a:latin typeface="Bookman Old Style" pitchFamily="18" charset="0"/>
                        </a:rPr>
                        <a:t>М.Ю. Лермонтов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/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59034" marR="59034" marT="0" marB="0"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-1905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52400" y="841712"/>
            <a:ext cx="7467600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sz="20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marL="342900" indent="-342900"/>
            <a:endParaRPr lang="ru-RU" sz="20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endParaRPr lang="ru-RU" sz="20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340042"/>
              </p:ext>
            </p:extLst>
          </p:nvPr>
        </p:nvGraphicFramePr>
        <p:xfrm>
          <a:off x="0" y="152400"/>
          <a:ext cx="9144000" cy="67299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7054"/>
                <a:gridCol w="4796946"/>
              </a:tblGrid>
              <a:tr h="2764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ритмическая  функция</a:t>
                      </a:r>
                      <a:endParaRPr lang="ru-RU" sz="28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«Имя твое — птица в руке,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Имя твое — льдинка на языке,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Одно единственное движенье губ,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Имя твое — пять букв»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М.И. Цветаева 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3179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средство  связи предложений в тексте</a:t>
                      </a:r>
                      <a:endParaRPr lang="ru-RU" sz="28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 </a:t>
                      </a:r>
                      <a:endParaRPr lang="ru-RU" sz="28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kern="18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«Обогащение и легкость письменного языка часто идут от разговорного языка. Из разговорного языка можно заимствовать отдельные слова и целые выражения»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kern="18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 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kern="18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Bookman Old Style" pitchFamily="18" charset="0"/>
                        </a:rPr>
                        <a:t>Д.С. Лихачев</a:t>
                      </a:r>
                      <a:endParaRPr lang="ru-RU" sz="20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Bookman Old Style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04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35675" y="0"/>
            <a:ext cx="7696200" cy="1524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81100" y="0"/>
            <a:ext cx="632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Лексический повтор</a:t>
            </a:r>
            <a:r>
              <a:rPr lang="ru-RU" sz="2000" b="1" i="1" dirty="0">
                <a:solidFill>
                  <a:schemeClr val="bg1"/>
                </a:solidFill>
                <a:latin typeface="Bookman Old Style" pitchFamily="18" charset="0"/>
              </a:rPr>
              <a:t> —</a:t>
            </a:r>
          </a:p>
          <a:p>
            <a:pPr algn="ctr"/>
            <a:r>
              <a:rPr lang="ru-RU" sz="2000" b="1" i="1" dirty="0">
                <a:solidFill>
                  <a:schemeClr val="bg1"/>
                </a:solidFill>
                <a:latin typeface="Bookman Old Style" pitchFamily="18" charset="0"/>
              </a:rPr>
              <a:t> стилистическая фигура, заключающаяся в намеренном одного и того же слова либо речевой конструкции.</a:t>
            </a:r>
          </a:p>
          <a:p>
            <a:pPr algn="ctr"/>
            <a:endParaRPr lang="ru-RU" sz="2000" b="1" i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-64826" y="1754326"/>
            <a:ext cx="1905000" cy="1905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ВЫРАЗИ-ТЕЛЬ-НОСТЬ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383775" y="1754326"/>
            <a:ext cx="1981200" cy="1905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ЯСНОСТЬ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81200" y="1777072"/>
            <a:ext cx="2209800" cy="1905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ФУНКЦИЯ НАРАСТА-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НИЯ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553200" y="1777072"/>
            <a:ext cx="2590800" cy="1905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СРЕДСТВО СВЯЗИ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ПРЕДЛОЖЕ-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НИЙ </a:t>
            </a: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71800" y="3811726"/>
            <a:ext cx="1981200" cy="190500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РИТМ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152400" y="304800"/>
            <a:ext cx="8229600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Ана́фора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 — стилистическая фигура, состоящая в повторении языковых элементов: звуков, </a:t>
            </a: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сло́ва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или группы слов в начале каждого параллельного ряда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...</a:t>
            </a:r>
          </a:p>
          <a:p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Эпи́фора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 — стилистическая фигура, художественный приём, заключающийся в повторении конечных языковых единиц (звуков, слов, грамматических форм)...</a:t>
            </a:r>
            <a:r>
              <a:rPr lang="ru-RU" sz="2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90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775" y="-447675"/>
            <a:ext cx="9607550" cy="732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8" t="34850"/>
          <a:stretch/>
        </p:blipFill>
        <p:spPr bwMode="auto">
          <a:xfrm>
            <a:off x="1536355" y="2178908"/>
            <a:ext cx="7523205" cy="4473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9471" y="609600"/>
            <a:ext cx="8765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СТРУКТУРА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СОЧИНЕНИЯ- РАССУЖДЕНИЯ: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519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381000" y="533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0" y="304800"/>
            <a:ext cx="91440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Игорь Григорьевич Милославский:</a:t>
            </a:r>
          </a:p>
          <a:p>
            <a:r>
              <a:rPr lang="ru-RU" sz="3600" b="1" i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endParaRPr lang="ru-RU" sz="3600" b="1" i="1" dirty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i="1" dirty="0">
                <a:solidFill>
                  <a:schemeClr val="bg1"/>
                </a:solidFill>
                <a:latin typeface="Bookman Old Style" pitchFamily="18" charset="0"/>
              </a:rPr>
              <a:t>«Любое повторение</a:t>
            </a:r>
            <a:r>
              <a:rPr lang="ru-RU" sz="3600" b="1" i="1" dirty="0" smtClean="0">
                <a:solidFill>
                  <a:schemeClr val="bg1"/>
                </a:solidFill>
                <a:latin typeface="Bookman Old Style" pitchFamily="18" charset="0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ru-RU" sz="3600" b="1" i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3600" b="1" i="1" dirty="0">
                <a:solidFill>
                  <a:schemeClr val="bg1"/>
                </a:solidFill>
                <a:latin typeface="Bookman Old Style" pitchFamily="18" charset="0"/>
              </a:rPr>
              <a:t>двукратное или многократное, обращает на себя особое внимание читающего».</a:t>
            </a:r>
          </a:p>
          <a:p>
            <a:endParaRPr lang="ru-RU" sz="28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21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12133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28600" y="304800"/>
            <a:ext cx="7239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>
                <a:solidFill>
                  <a:srgbClr val="FFFF00"/>
                </a:solidFill>
                <a:latin typeface="Bookman Old Style" pitchFamily="18" charset="0"/>
              </a:rPr>
              <a:t>1 группа </a:t>
            </a:r>
          </a:p>
          <a:p>
            <a:pPr lvl="0"/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Сделать вывод в сочинении на лингвистическую тему</a:t>
            </a:r>
          </a:p>
          <a:p>
            <a:pPr lvl="0"/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sz="3200" b="1" dirty="0" smtClean="0">
                <a:solidFill>
                  <a:srgbClr val="92D050"/>
                </a:solidFill>
                <a:latin typeface="Bookman Old Style" pitchFamily="18" charset="0"/>
              </a:rPr>
              <a:t>2 </a:t>
            </a:r>
            <a:r>
              <a:rPr lang="ru-RU" sz="3200" b="1" dirty="0">
                <a:solidFill>
                  <a:srgbClr val="92D050"/>
                </a:solidFill>
                <a:latin typeface="Bookman Old Style" pitchFamily="18" charset="0"/>
              </a:rPr>
              <a:t>группа </a:t>
            </a:r>
          </a:p>
          <a:p>
            <a:pPr lvl="0"/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Написать тезис</a:t>
            </a:r>
          </a:p>
          <a:p>
            <a:pPr lvl="0"/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3 </a:t>
            </a:r>
            <a:r>
              <a:rPr lang="ru-RU" sz="3200" b="1" dirty="0">
                <a:solidFill>
                  <a:srgbClr val="FF0000"/>
                </a:solidFill>
                <a:latin typeface="Bookman Old Style" pitchFamily="18" charset="0"/>
              </a:rPr>
              <a:t>группа 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  <a:p>
            <a:pPr lvl="0"/>
            <a:r>
              <a:rPr lang="ru-RU" sz="3200" b="1" dirty="0" smtClean="0">
                <a:solidFill>
                  <a:schemeClr val="bg1"/>
                </a:solidFill>
                <a:latin typeface="Bookman Old Style" pitchFamily="18" charset="0"/>
              </a:rPr>
              <a:t>Подобрать аргументы из текста Д.С. Лихачева</a:t>
            </a:r>
            <a:endParaRPr lang="ru-RU" sz="32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78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-15240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4811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28600" y="31845"/>
            <a:ext cx="89154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lvl="1"/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Сочинение-рассуждение на лингвистическую тему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ДОПОЛНИТЕЛЬНОЕ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</a:p>
          <a:p>
            <a:pPr algn="ctr"/>
            <a:r>
              <a:rPr lang="ru-RU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ЖЕЛАНИЮ на оценку</a:t>
            </a:r>
            <a:endParaRPr lang="ru-RU" sz="2800" b="1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2.* Подобрать пословицы и поговорки с использованием лексических повторов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3.** Подобрать примеры анафоры и эпифоры в лирических произведениях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*** Написать сочинение-рассуждение 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нравственную тему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использованием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лексических повторов</a:t>
            </a:r>
          </a:p>
          <a:p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304800" y="609600"/>
            <a:ext cx="8305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Слово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 –дело великое. Великое потому, что </a:t>
            </a:r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словом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 можно соединить людей, </a:t>
            </a:r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словом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 можно и разъединить их, </a:t>
            </a:r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словом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 можно служить любви, </a:t>
            </a:r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словом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 можно служить вражде и ненависти. Берегись такого </a:t>
            </a:r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слова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, которое разъединяет людей.</a:t>
            </a:r>
          </a:p>
          <a:p>
            <a:pPr algn="r"/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 pitchFamily="18" charset="0"/>
              </a:rPr>
              <a:t>Л.Н. Толстой 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1026" name="Picture 2" descr="C:\Users\admin\Desktop\ОТКРЫТЫЙ УРОК\Lev-Tolstoy-Karl-Bul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667000"/>
            <a:ext cx="3968755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-15240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381000" y="0"/>
            <a:ext cx="8001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«Жизнь – это бесконечное повторение. 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То, что мы недопоняли в первый раз, происходит с нами снова. 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Чуть-чуть по-другому. 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Если мы по-прежнему не понимаем, 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событие возвращается до тех пор, </a:t>
            </a:r>
          </a:p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 мы не усвоим урок окончательно»</a:t>
            </a:r>
          </a:p>
          <a:p>
            <a:endParaRPr lang="ru-RU" sz="3200" b="1" i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 smtClean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i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Б.Вебер</a:t>
            </a:r>
            <a:endParaRPr lang="ru-RU" sz="3200" b="1" i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-15240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209800" y="1600200"/>
            <a:ext cx="396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24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BI\Desktop\2qog3blh7k89as9alksnyzb4suk86ce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099"/>
            <a:ext cx="9144000" cy="690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50" y="259087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 картине мы видим красивую, светлую </a:t>
            </a:r>
            <a:r>
              <a:rPr lang="ru-RU" sz="2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веранду</a:t>
            </a: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центре </a:t>
            </a:r>
            <a:r>
              <a:rPr lang="ru-RU" sz="2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веранды</a:t>
            </a: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стоит небольшой столик с осенним букетом. По периметру </a:t>
            </a:r>
            <a:r>
              <a:rPr lang="ru-RU" sz="2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веранды</a:t>
            </a:r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стоят скамейки, которые очень сочетаются с самой </a:t>
            </a:r>
            <a:r>
              <a:rPr lang="ru-RU" sz="2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верандой</a:t>
            </a:r>
            <a:r>
              <a:rPr lang="ru-RU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04800" y="304800"/>
            <a:ext cx="86106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ПОВТОР</a:t>
            </a:r>
            <a:endParaRPr lang="ru-RU" sz="54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88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Стрелка вверх 3"/>
          <p:cNvSpPr/>
          <p:nvPr/>
        </p:nvSpPr>
        <p:spPr>
          <a:xfrm rot="13763315">
            <a:off x="2118215" y="2002810"/>
            <a:ext cx="392845" cy="1371600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трелка вверх 5"/>
          <p:cNvSpPr/>
          <p:nvPr/>
        </p:nvSpPr>
        <p:spPr>
          <a:xfrm rot="8147666">
            <a:off x="5661610" y="2002809"/>
            <a:ext cx="392845" cy="1371600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284128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Arial Black" pitchFamily="34" charset="0"/>
              </a:rPr>
              <a:t>СРЕДСТВО 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Arial Black" pitchFamily="34" charset="0"/>
              </a:rPr>
              <a:t>ХУДОЖЕСТВЕННОЙ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Arial Black" pitchFamily="34" charset="0"/>
              </a:rPr>
              <a:t> ВЫРАЗИТЕЛЬНОСТИ</a:t>
            </a:r>
            <a:endParaRPr lang="ru-RU" sz="2000" b="1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45990" y="3369985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ОШИБКА</a:t>
            </a:r>
            <a:endParaRPr lang="ru-RU" sz="2400" b="1" i="1" dirty="0">
              <a:ln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0" y="3429000"/>
            <a:ext cx="11430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900" b="1" dirty="0" smtClean="0">
                <a:solidFill>
                  <a:srgbClr val="FF0000"/>
                </a:solidFill>
              </a:rPr>
              <a:t>?</a:t>
            </a:r>
            <a:endParaRPr lang="ru-RU" sz="19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8" grpId="0"/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228600" y="304800"/>
            <a:ext cx="6400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Оцени свою работу:</a:t>
            </a:r>
          </a:p>
          <a:p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«5» - все понял, могу            объяснить другому</a:t>
            </a:r>
          </a:p>
          <a:p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«4» - все понял, но объяснить не смогу</a:t>
            </a:r>
          </a:p>
          <a:p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«3» -  надо повторить, чтобы понять материал полностью</a:t>
            </a:r>
          </a:p>
          <a:p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«2» - ничего не понял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990600" y="1143000"/>
            <a:ext cx="6019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 smtClean="0">
                <a:solidFill>
                  <a:schemeClr val="bg1"/>
                </a:solidFill>
                <a:latin typeface="Bookman Old Style" pitchFamily="18" charset="0"/>
              </a:rPr>
              <a:t>Был  солнечный день.  День был теплый.</a:t>
            </a:r>
          </a:p>
          <a:p>
            <a:pPr lvl="0"/>
            <a:endParaRPr lang="ru-RU" sz="32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0"/>
            <a:endParaRPr lang="ru-RU" sz="3200" b="1" i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 lvl="0"/>
            <a:r>
              <a:rPr lang="ru-RU" sz="3200" b="1" i="1" dirty="0" smtClean="0">
                <a:solidFill>
                  <a:schemeClr val="bg1"/>
                </a:solidFill>
                <a:latin typeface="Bookman Old Style" pitchFamily="18" charset="0"/>
              </a:rPr>
              <a:t>Был теплый и солнечный день</a:t>
            </a:r>
          </a:p>
          <a:p>
            <a:endParaRPr lang="ru-RU" sz="3200" b="1" i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6-конечная звезда 2"/>
          <p:cNvSpPr/>
          <p:nvPr/>
        </p:nvSpPr>
        <p:spPr>
          <a:xfrm>
            <a:off x="2667000" y="1981200"/>
            <a:ext cx="4038600" cy="3962400"/>
          </a:xfrm>
          <a:prstGeom prst="star6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КАК ИСПРАВИТЬ ПОВТОР В ТЕКСТЕ </a:t>
            </a:r>
            <a:endParaRPr lang="ru-RU" sz="28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6-конечная звезда 5"/>
          <p:cNvSpPr/>
          <p:nvPr/>
        </p:nvSpPr>
        <p:spPr>
          <a:xfrm>
            <a:off x="0" y="2971800"/>
            <a:ext cx="2971800" cy="3733800"/>
          </a:xfrm>
          <a:prstGeom prst="star6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Объединить несколько предложений в 1 с </a:t>
            </a:r>
            <a:r>
              <a:rPr lang="ru-RU" sz="2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Bookman Old Style" pitchFamily="18" charset="0"/>
              </a:rPr>
              <a:t>ОЧП</a:t>
            </a:r>
            <a:endParaRPr lang="ru-RU" sz="2000" b="1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Bookman Old Style" pitchFamily="18" charset="0"/>
            </a:endParaRPr>
          </a:p>
          <a:p>
            <a:pPr algn="ctr"/>
            <a:endParaRPr lang="ru-RU" sz="20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ТКРЫТЫЙ УРОК\college_chalk_background1.jpg"/>
          <p:cNvPicPr>
            <a:picLocks noChangeAspect="1" noChangeArrowheads="1"/>
          </p:cNvPicPr>
          <p:nvPr/>
        </p:nvPicPr>
        <p:blipFill>
          <a:blip r:embed="rId2"/>
          <a:srcRect l="78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533400" y="533400"/>
            <a:ext cx="74676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Шар вырвался из моих рук и полетел. Шар был большой, ярко-красный. Скоро он стал еле заметен. </a:t>
            </a:r>
          </a:p>
          <a:p>
            <a:pPr lvl="0"/>
            <a:endParaRPr lang="ru-RU" sz="3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lvl="0"/>
            <a:endParaRPr lang="ru-RU" sz="32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lvl="0"/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Большой ярко-красный шар вырвался из моих руки и полетел. Скоро он стал еле заметен.</a:t>
            </a:r>
          </a:p>
          <a:p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689</Words>
  <Application>Microsoft Office PowerPoint</Application>
  <PresentationFormat>Экран (4:3)</PresentationFormat>
  <Paragraphs>166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FBI</cp:lastModifiedBy>
  <cp:revision>75</cp:revision>
  <dcterms:created xsi:type="dcterms:W3CDTF">2019-03-29T13:59:23Z</dcterms:created>
  <dcterms:modified xsi:type="dcterms:W3CDTF">2024-08-25T14:44:13Z</dcterms:modified>
</cp:coreProperties>
</file>