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A299A-8F60-76E2-FB5D-918E760D2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B0D76-4C6B-9811-FAEF-F4CF976D5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2F65F-A180-C7C4-CFAA-8447147E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959D7-D401-A7EF-8649-E261D667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B166A-7834-CA3E-39BE-BBFCA3CB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5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60ED0-9E0C-B84C-40A0-D63EA294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3F898D-DD5C-43C6-FA7A-E1262B2F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B8874-DA67-BB4F-1698-9394C1BB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32648-4388-6225-07F1-9111ECCE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24C1F-A2B1-3150-D756-3E3D4975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8F0FA9-2254-620B-C7B8-A204B39C7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4695B8-0813-0847-7B45-871630442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DF223-21D9-345B-833A-9069DCBB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1BED0-E233-3132-A674-CA0FF9C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D9DDD-1637-8FAE-D445-F2A3E1E0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3F1D9-59CD-CF4D-04C0-F2EB9007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7A971-5BCB-3930-4970-6D8351B1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786D0-59E5-B3BE-9257-381BB693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32543-F75E-041E-83A3-665B9DCC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7AFB1-6828-B80A-5829-00C9AED3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6397-0C23-E75A-F27C-8A0F6672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7FE9A-ABEE-9729-0535-A19BBDFF9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438FB-EDBD-A9BD-AD66-6EA6236C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66B76-9581-7E0C-562B-29862F94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1F7DEA-E84B-EC38-4073-7A2E2917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66A92-B644-0411-6BCF-740D493B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45680-A780-C45E-F6E0-75729A835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31FC-D055-BB85-D253-02E3F4633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65271-BC86-C948-67FA-033494A3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EE4B7-5256-2785-7803-866CFA03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3AE8B-93CE-4B62-B013-2ABDEB61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3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4C34B-8B79-E40A-75D4-5BAC680D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597567-CC65-5492-A377-50709D0D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C67DB-B18A-87E4-B404-7A02A1C9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02FF65-E2CE-3EC9-B0E9-D37BCFDC5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D12BB2-3C15-AFEB-AC90-07A025D86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BBC05B-92B5-85D9-7C06-0FA0CED8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D4ECD-6D20-F199-A0B8-48E1323F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F92D1B-4511-1B71-1C40-70FF35DA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CC5B3-8F6F-273C-5B1C-3CA610C7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8384A8-4FA6-FBDC-7FCE-B086D0B7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23F9C1-83C3-581D-4E4D-9843C3AE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B622CC-2321-D881-DFAA-40B4BB40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8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4ACF05-F3DF-D5C6-2FF5-DC694B0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C29C33-5701-33D8-2C7D-2CDAFF0B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BC0223-4298-331A-DE3F-3A5CFAB1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6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A32FB-DC81-D46E-DEE0-0DBCE269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E27AC-C968-D8EE-93E8-EFBF6FD6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E04146-89D5-07F0-2B48-B513B01AC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65BDE-03D0-9139-4010-8A09691B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FF1FB-1C17-2BD0-AD79-50909F6F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41784-21AE-98B4-A8BA-B8BC677A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22D3B-BBEF-A751-3397-A27E2E90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DF7997-2578-BDE1-51D8-C23DEBCC0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6CB979-FAE6-6511-27C3-3A8472F9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F22A0-10F1-4809-F6F2-3FEC38F6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1515C-2FDA-DF20-A1FB-7EF2AF39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E18D1-549B-B226-12E3-5947B0C7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2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B41E0-8996-8877-7E10-5902E2E8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3B6D4-8857-3C45-E517-3C9E9641F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9A3F1-7CBB-6FCD-4162-BE8780B22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4F09-754E-4E5D-9A83-B5924C81E75D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BDC64-3180-0F8E-AB0A-76186FC3C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A80E6-22D6-43DC-E304-D58E9825A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96D9-D469-468B-9ED4-A40DD63DE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1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45F1A-C98D-00B6-E22A-C80E521E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C9C37-2900-9B10-5354-C480156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BF549-F144-B62B-4137-42E3C1AC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89"/>
            <a:ext cx="12192000" cy="6668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40F70-FB49-7E11-E452-44D36912FE1E}"/>
              </a:ext>
            </a:extLst>
          </p:cNvPr>
          <p:cNvSpPr txBox="1"/>
          <p:nvPr/>
        </p:nvSpPr>
        <p:spPr>
          <a:xfrm>
            <a:off x="1499250" y="454547"/>
            <a:ext cx="8511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Деление двузначного числа на двузначное способом подбора.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Случаи деления вида 87:29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79B36-6664-289D-7E61-D4D8B1E2A055}"/>
              </a:ext>
            </a:extLst>
          </p:cNvPr>
          <p:cNvSpPr txBox="1"/>
          <p:nvPr/>
        </p:nvSpPr>
        <p:spPr>
          <a:xfrm>
            <a:off x="7722174" y="3966985"/>
            <a:ext cx="3900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Презентацию подготовила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Еленина Ирина Евгеньевна,</a:t>
            </a:r>
          </a:p>
          <a:p>
            <a:r>
              <a:rPr lang="ru-RU" sz="2400" dirty="0">
                <a:solidFill>
                  <a:schemeClr val="bg1"/>
                </a:solidFill>
              </a:rPr>
              <a:t> учитель начальных классов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ГБОУ Школа № 1195</a:t>
            </a:r>
          </a:p>
        </p:txBody>
      </p:sp>
    </p:spTree>
    <p:extLst>
      <p:ext uri="{BB962C8B-B14F-4D97-AF65-F5344CB8AC3E}">
        <p14:creationId xmlns:p14="http://schemas.microsoft.com/office/powerpoint/2010/main" val="156704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930" y="66373"/>
            <a:ext cx="12595860" cy="6887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3F5DE0-BD85-F07A-3737-4DDC86B56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0" y="2445133"/>
            <a:ext cx="2415852" cy="1279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94A6AA-5F3C-551C-1348-EEB8BC7DC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4041">
            <a:off x="5454923" y="2559684"/>
            <a:ext cx="726599" cy="14664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850A95-2B00-8ED7-1D19-33E0EB10D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241">
            <a:off x="7124416" y="2445500"/>
            <a:ext cx="2415852" cy="10910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F45FA1-5332-754D-CCBB-758FFC8558D9}"/>
              </a:ext>
            </a:extLst>
          </p:cNvPr>
          <p:cNvSpPr txBox="1"/>
          <p:nvPr/>
        </p:nvSpPr>
        <p:spPr>
          <a:xfrm>
            <a:off x="503853" y="223882"/>
            <a:ext cx="110381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Как называются компоненты при делении?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64FA1B-863C-BB4B-CFCD-506936F8F287}"/>
              </a:ext>
            </a:extLst>
          </p:cNvPr>
          <p:cNvSpPr txBox="1"/>
          <p:nvPr/>
        </p:nvSpPr>
        <p:spPr>
          <a:xfrm>
            <a:off x="4327037" y="993323"/>
            <a:ext cx="6666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6:2=3</a:t>
            </a:r>
            <a:endParaRPr kumimoji="0" lang="ru-RU" altLang="ru-R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04D095-231B-4BB9-57B2-9C3A600B118A}"/>
              </a:ext>
            </a:extLst>
          </p:cNvPr>
          <p:cNvSpPr txBox="1"/>
          <p:nvPr/>
        </p:nvSpPr>
        <p:spPr>
          <a:xfrm>
            <a:off x="-1478009" y="3525577"/>
            <a:ext cx="62981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делимое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DA4EC-3BC2-1D0E-7C4D-C73247569F5E}"/>
              </a:ext>
            </a:extLst>
          </p:cNvPr>
          <p:cNvSpPr txBox="1"/>
          <p:nvPr/>
        </p:nvSpPr>
        <p:spPr>
          <a:xfrm>
            <a:off x="2392876" y="3945715"/>
            <a:ext cx="6946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делитель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0B04A-5AC4-DA97-EDEF-A8A96C9DB1AA}"/>
              </a:ext>
            </a:extLst>
          </p:cNvPr>
          <p:cNvSpPr txBox="1"/>
          <p:nvPr/>
        </p:nvSpPr>
        <p:spPr>
          <a:xfrm>
            <a:off x="6325804" y="3565111"/>
            <a:ext cx="6946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частное</a:t>
            </a:r>
          </a:p>
        </p:txBody>
      </p:sp>
    </p:spTree>
    <p:extLst>
      <p:ext uri="{BB962C8B-B14F-4D97-AF65-F5344CB8AC3E}">
        <p14:creationId xmlns:p14="http://schemas.microsoft.com/office/powerpoint/2010/main" val="54056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3960B4-87C2-D5A1-A7DB-5B93281BA35E}"/>
              </a:ext>
            </a:extLst>
          </p:cNvPr>
          <p:cNvSpPr txBox="1"/>
          <p:nvPr/>
        </p:nvSpPr>
        <p:spPr>
          <a:xfrm>
            <a:off x="671804" y="1457837"/>
            <a:ext cx="10608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AutoNum type="arabicPeriod"/>
              <a:tabLst/>
              <a:defRPr/>
            </a:pPr>
            <a:r>
              <a:rPr kumimoji="0" lang="ru-RU" alt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Если делитель умножить на частное, то получится делимое.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AutoNum type="arabicPeriod"/>
              <a:tabLst/>
              <a:defRPr/>
            </a:pPr>
            <a:endParaRPr kumimoji="0" lang="ru-RU" altLang="ru-RU" sz="36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AutoNum type="arabicPeriod"/>
              <a:tabLst/>
              <a:defRPr/>
            </a:pPr>
            <a:r>
              <a:rPr kumimoji="0" lang="ru-RU" alt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Если делимое разделить на частное, то получится делитель.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6A0E5-A211-F5F3-7792-AFD65F6B41A6}"/>
              </a:ext>
            </a:extLst>
          </p:cNvPr>
          <p:cNvSpPr txBox="1"/>
          <p:nvPr/>
        </p:nvSpPr>
        <p:spPr>
          <a:xfrm>
            <a:off x="4441372" y="344198"/>
            <a:ext cx="254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Вспомни!</a:t>
            </a:r>
          </a:p>
        </p:txBody>
      </p:sp>
    </p:spTree>
    <p:extLst>
      <p:ext uri="{BB962C8B-B14F-4D97-AF65-F5344CB8AC3E}">
        <p14:creationId xmlns:p14="http://schemas.microsoft.com/office/powerpoint/2010/main" val="1927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60DA6-7F34-819D-0529-2268F20F92A6}"/>
              </a:ext>
            </a:extLst>
          </p:cNvPr>
          <p:cNvSpPr txBox="1"/>
          <p:nvPr/>
        </p:nvSpPr>
        <p:spPr>
          <a:xfrm>
            <a:off x="793102" y="476032"/>
            <a:ext cx="10982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Вычислите и проверьте решение.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9DACD-D008-08CB-A20C-86987D4F8C23}"/>
              </a:ext>
            </a:extLst>
          </p:cNvPr>
          <p:cNvSpPr txBox="1"/>
          <p:nvPr/>
        </p:nvSpPr>
        <p:spPr>
          <a:xfrm>
            <a:off x="1899790" y="2189475"/>
            <a:ext cx="34134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58:2=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Проверка: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6B6D1-EC4B-F9AD-93C7-76C8782B7C0A}"/>
              </a:ext>
            </a:extLst>
          </p:cNvPr>
          <p:cNvSpPr txBox="1"/>
          <p:nvPr/>
        </p:nvSpPr>
        <p:spPr>
          <a:xfrm>
            <a:off x="7213028" y="2316163"/>
            <a:ext cx="34134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96:6=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Проверка:</a:t>
            </a:r>
          </a:p>
        </p:txBody>
      </p:sp>
    </p:spTree>
    <p:extLst>
      <p:ext uri="{BB962C8B-B14F-4D97-AF65-F5344CB8AC3E}">
        <p14:creationId xmlns:p14="http://schemas.microsoft.com/office/powerpoint/2010/main" val="211626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108EA-C8AB-46AA-41E6-A71BD952BF16}"/>
              </a:ext>
            </a:extLst>
          </p:cNvPr>
          <p:cNvSpPr txBox="1"/>
          <p:nvPr/>
        </p:nvSpPr>
        <p:spPr>
          <a:xfrm>
            <a:off x="4921899" y="1029772"/>
            <a:ext cx="6298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Задачи</a:t>
            </a:r>
            <a:endParaRPr lang="ru-RU" sz="4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2AC7F8-E2B3-0431-06C4-7DDA92C2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18" y="1813918"/>
            <a:ext cx="5469293" cy="4279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A7C174-1E90-56E8-7A3F-95C6AA1292B6}"/>
              </a:ext>
            </a:extLst>
          </p:cNvPr>
          <p:cNvSpPr txBox="1"/>
          <p:nvPr/>
        </p:nvSpPr>
        <p:spPr>
          <a:xfrm>
            <a:off x="513961" y="2401839"/>
            <a:ext cx="63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Бельчата в подарок зайчатам</a:t>
            </a:r>
          </a:p>
          <a:p>
            <a:r>
              <a:rPr lang="ru-RU" sz="24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Орехи домой принесли.</a:t>
            </a:r>
          </a:p>
          <a:p>
            <a:r>
              <a:rPr lang="ru-RU" sz="24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 64 орешка 16 сладкоежкам-</a:t>
            </a:r>
          </a:p>
          <a:p>
            <a:r>
              <a:rPr lang="ru-RU" sz="24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Зайчатам, соседям своим.</a:t>
            </a:r>
          </a:p>
          <a:p>
            <a:r>
              <a:rPr lang="ru-RU" sz="24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По сколько каждый из них </a:t>
            </a:r>
          </a:p>
          <a:p>
            <a:r>
              <a:rPr lang="ru-RU" sz="24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Получит орехов лесных?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D1FA5-B452-737E-1073-84C6C129967B}"/>
              </a:ext>
            </a:extLst>
          </p:cNvPr>
          <p:cNvSpPr txBox="1"/>
          <p:nvPr/>
        </p:nvSpPr>
        <p:spPr>
          <a:xfrm>
            <a:off x="881743" y="200301"/>
            <a:ext cx="10193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Тяжело учиться – легко жить.</a:t>
            </a:r>
          </a:p>
        </p:txBody>
      </p:sp>
    </p:spTree>
    <p:extLst>
      <p:ext uri="{BB962C8B-B14F-4D97-AF65-F5344CB8AC3E}">
        <p14:creationId xmlns:p14="http://schemas.microsoft.com/office/powerpoint/2010/main" val="201864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45A0F3-E08C-6731-D0F8-DA551E8B2810}"/>
              </a:ext>
            </a:extLst>
          </p:cNvPr>
          <p:cNvSpPr txBox="1"/>
          <p:nvPr/>
        </p:nvSpPr>
        <p:spPr>
          <a:xfrm>
            <a:off x="867282" y="260847"/>
            <a:ext cx="11728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Не стыдно не знать,</a:t>
            </a:r>
            <a:r>
              <a:rPr lang="ru-RU" altLang="ru-RU" sz="440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стыдно не учиться!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CC560-26F7-FCC1-2BAE-C2DA4AC9773E}"/>
              </a:ext>
            </a:extLst>
          </p:cNvPr>
          <p:cNvSpPr txBox="1"/>
          <p:nvPr/>
        </p:nvSpPr>
        <p:spPr>
          <a:xfrm>
            <a:off x="2651216" y="1972659"/>
            <a:ext cx="637280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Как же разделить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64 : 16</a:t>
            </a:r>
            <a:endParaRPr kumimoji="0" lang="ru-RU" altLang="ru-RU" sz="4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3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EA2758E2-DA92-4D15-26DD-73730E30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4" t="26852" r="1999" b="19441"/>
          <a:stretch>
            <a:fillRect/>
          </a:stretch>
        </p:blipFill>
        <p:spPr bwMode="auto">
          <a:xfrm>
            <a:off x="5620819" y="1143536"/>
            <a:ext cx="626268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5DB168-C480-C465-9260-E32170388763}"/>
              </a:ext>
            </a:extLst>
          </p:cNvPr>
          <p:cNvSpPr txBox="1"/>
          <p:nvPr/>
        </p:nvSpPr>
        <p:spPr>
          <a:xfrm>
            <a:off x="513184" y="1626070"/>
            <a:ext cx="44693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Работаем </a:t>
            </a:r>
            <a:r>
              <a:rPr lang="ru-RU" sz="4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 плану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ru-RU" sz="4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Подбираем.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Умножаем.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Проверяем.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4E1BF-24D0-3269-E4D5-BA2E4A136B9B}"/>
              </a:ext>
            </a:extLst>
          </p:cNvPr>
          <p:cNvSpPr txBox="1"/>
          <p:nvPr/>
        </p:nvSpPr>
        <p:spPr>
          <a:xfrm>
            <a:off x="2946919" y="173662"/>
            <a:ext cx="6372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«Метод проб и ошибок»</a:t>
            </a:r>
          </a:p>
        </p:txBody>
      </p:sp>
    </p:spTree>
    <p:extLst>
      <p:ext uri="{BB962C8B-B14F-4D97-AF65-F5344CB8AC3E}">
        <p14:creationId xmlns:p14="http://schemas.microsoft.com/office/powerpoint/2010/main" val="274679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CD2440-40B2-3A40-85B6-75E1BCAE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20" y="159112"/>
            <a:ext cx="3926164" cy="963251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F8D2297-2B70-5059-5467-709F1FC1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1568502"/>
            <a:ext cx="6531430" cy="37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17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193132"/>
            <a:ext cx="12595860" cy="6887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E77A5-891E-D740-9D14-12977DF1FFFD}"/>
              </a:ext>
            </a:extLst>
          </p:cNvPr>
          <p:cNvSpPr txBox="1"/>
          <p:nvPr/>
        </p:nvSpPr>
        <p:spPr>
          <a:xfrm>
            <a:off x="-752358" y="1623141"/>
            <a:ext cx="62981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dirty="0">
                <a:solidFill>
                  <a:schemeClr val="bg1"/>
                </a:solidFill>
              </a:rPr>
              <a:t>5</a:t>
            </a:r>
            <a:r>
              <a:rPr lang="ru-RU" altLang="ru-RU" sz="6000" dirty="0">
                <a:solidFill>
                  <a:srgbClr val="FFFF00"/>
                </a:solidFill>
              </a:rPr>
              <a:t>7</a:t>
            </a:r>
            <a:r>
              <a:rPr lang="ru-RU" altLang="ru-RU" sz="6000" dirty="0">
                <a:solidFill>
                  <a:schemeClr val="bg1"/>
                </a:solidFill>
              </a:rPr>
              <a:t>:1</a:t>
            </a:r>
            <a:r>
              <a:rPr lang="ru-RU" altLang="ru-RU" sz="6000" dirty="0">
                <a:solidFill>
                  <a:srgbClr val="FF0000"/>
                </a:solidFill>
              </a:rPr>
              <a:t>9</a:t>
            </a:r>
            <a:r>
              <a:rPr lang="ru-RU" altLang="ru-RU" sz="60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A1E40-3462-2B75-E4C2-CFAD7B507E06}"/>
              </a:ext>
            </a:extLst>
          </p:cNvPr>
          <p:cNvSpPr txBox="1"/>
          <p:nvPr/>
        </p:nvSpPr>
        <p:spPr>
          <a:xfrm>
            <a:off x="2905760" y="239169"/>
            <a:ext cx="6380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Маленькая хитрость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EEC09-2504-4FF5-D64F-4AAB8063335D}"/>
              </a:ext>
            </a:extLst>
          </p:cNvPr>
          <p:cNvSpPr txBox="1"/>
          <p:nvPr/>
        </p:nvSpPr>
        <p:spPr>
          <a:xfrm>
            <a:off x="8256270" y="693807"/>
            <a:ext cx="29870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9Х1=9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9Х2=18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Х3=2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9Х4=36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9Х5=45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9Х6=54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9Х7=63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9Х8=72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9Х10=90</a:t>
            </a:r>
          </a:p>
        </p:txBody>
      </p:sp>
    </p:spTree>
    <p:extLst>
      <p:ext uri="{BB962C8B-B14F-4D97-AF65-F5344CB8AC3E}">
        <p14:creationId xmlns:p14="http://schemas.microsoft.com/office/powerpoint/2010/main" val="345813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77C96B-A4E0-8070-7178-F04205A06860}"/>
              </a:ext>
            </a:extLst>
          </p:cNvPr>
          <p:cNvSpPr txBox="1"/>
          <p:nvPr/>
        </p:nvSpPr>
        <p:spPr>
          <a:xfrm>
            <a:off x="-782423" y="655820"/>
            <a:ext cx="6447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dirty="0">
                <a:solidFill>
                  <a:schemeClr val="bg1"/>
                </a:solidFill>
              </a:rPr>
              <a:t>3</a:t>
            </a:r>
            <a:r>
              <a:rPr lang="ru-RU" altLang="ru-RU" sz="6000" dirty="0">
                <a:solidFill>
                  <a:srgbClr val="FFFF00"/>
                </a:solidFill>
              </a:rPr>
              <a:t>2</a:t>
            </a:r>
            <a:r>
              <a:rPr lang="ru-RU" altLang="ru-RU" sz="6000" dirty="0">
                <a:solidFill>
                  <a:schemeClr val="bg1"/>
                </a:solidFill>
              </a:rPr>
              <a:t>:1</a:t>
            </a:r>
            <a:r>
              <a:rPr lang="ru-RU" altLang="ru-RU" sz="6000" dirty="0">
                <a:solidFill>
                  <a:srgbClr val="FF0000"/>
                </a:solidFill>
              </a:rPr>
              <a:t>6</a:t>
            </a:r>
            <a:r>
              <a:rPr lang="ru-RU" altLang="ru-RU" sz="60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3CE63-5D8C-573B-A09E-6090CDC08AFC}"/>
              </a:ext>
            </a:extLst>
          </p:cNvPr>
          <p:cNvSpPr txBox="1"/>
          <p:nvPr/>
        </p:nvSpPr>
        <p:spPr>
          <a:xfrm>
            <a:off x="6828790" y="-14901"/>
            <a:ext cx="6731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6Х1=6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=1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6Х3=18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6Х4=24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6Х5=30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6Х6=36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=4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6Х8=48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6Х9=54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6Х10=60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50C1B6-196F-C9C2-F9DB-C3C890E3402D}"/>
              </a:ext>
            </a:extLst>
          </p:cNvPr>
          <p:cNvSpPr txBox="1"/>
          <p:nvPr/>
        </p:nvSpPr>
        <p:spPr>
          <a:xfrm>
            <a:off x="2872274" y="376516"/>
            <a:ext cx="6447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</a:rPr>
              <a:t>Решите задачу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22C8394-3CC1-4039-7DD8-1314F0A97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3263"/>
              </p:ext>
            </p:extLst>
          </p:nvPr>
        </p:nvGraphicFramePr>
        <p:xfrm>
          <a:off x="2002970" y="1773217"/>
          <a:ext cx="8904515" cy="2859110"/>
        </p:xfrm>
        <a:graphic>
          <a:graphicData uri="http://schemas.openxmlformats.org/drawingml/2006/table">
            <a:tbl>
              <a:tblPr firstRow="1" bandRow="1"/>
              <a:tblGrid>
                <a:gridCol w="2968172">
                  <a:extLst>
                    <a:ext uri="{9D8B030D-6E8A-4147-A177-3AD203B41FA5}">
                      <a16:colId xmlns:a16="http://schemas.microsoft.com/office/drawing/2014/main" val="3978277364"/>
                    </a:ext>
                  </a:extLst>
                </a:gridCol>
                <a:gridCol w="3185483">
                  <a:extLst>
                    <a:ext uri="{9D8B030D-6E8A-4147-A177-3AD203B41FA5}">
                      <a16:colId xmlns:a16="http://schemas.microsoft.com/office/drawing/2014/main" val="552095479"/>
                    </a:ext>
                  </a:extLst>
                </a:gridCol>
                <a:gridCol w="2750860">
                  <a:extLst>
                    <a:ext uri="{9D8B030D-6E8A-4147-A177-3AD203B41FA5}">
                      <a16:colId xmlns:a16="http://schemas.microsoft.com/office/drawing/2014/main" val="4104829324"/>
                    </a:ext>
                  </a:extLst>
                </a:gridCol>
              </a:tblGrid>
              <a:tr h="1578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800" i="1" dirty="0">
                          <a:latin typeface="+mn-lt"/>
                        </a:rPr>
                        <a:t>Количество</a:t>
                      </a:r>
                      <a:r>
                        <a:rPr lang="ru-RU" sz="2800" i="1" baseline="0" dirty="0">
                          <a:latin typeface="+mn-lt"/>
                        </a:rPr>
                        <a:t> м</a:t>
                      </a:r>
                      <a:r>
                        <a:rPr lang="ru-RU" sz="2800" i="1" dirty="0">
                          <a:latin typeface="+mn-lt"/>
                        </a:rPr>
                        <a:t>олока</a:t>
                      </a:r>
                      <a:r>
                        <a:rPr lang="ru-RU" sz="2800" i="1" baseline="0" dirty="0">
                          <a:latin typeface="+mn-lt"/>
                        </a:rPr>
                        <a:t> на 1 кг масла</a:t>
                      </a:r>
                      <a:endParaRPr lang="ru-RU" sz="2800" i="1" dirty="0">
                        <a:latin typeface="+mn-lt"/>
                      </a:endParaRP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800" i="1" dirty="0">
                          <a:latin typeface="+mn-lt"/>
                        </a:rPr>
                        <a:t>Количество кг масла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800" i="1" dirty="0">
                          <a:latin typeface="+mn-lt"/>
                        </a:rPr>
                        <a:t>Количество</a:t>
                      </a:r>
                      <a:r>
                        <a:rPr lang="ru-RU" sz="2800" i="1" baseline="0" dirty="0">
                          <a:latin typeface="+mn-lt"/>
                        </a:rPr>
                        <a:t> (в</a:t>
                      </a:r>
                      <a:r>
                        <a:rPr lang="ru-RU" sz="2800" i="1" dirty="0">
                          <a:latin typeface="+mn-lt"/>
                        </a:rPr>
                        <a:t>сего)</a:t>
                      </a:r>
                      <a:r>
                        <a:rPr lang="ru-RU" sz="2800" i="1" baseline="0" dirty="0">
                          <a:latin typeface="+mn-lt"/>
                        </a:rPr>
                        <a:t> литров м</a:t>
                      </a:r>
                      <a:r>
                        <a:rPr lang="ru-RU" sz="2800" i="1" dirty="0">
                          <a:latin typeface="+mn-lt"/>
                        </a:rPr>
                        <a:t>олока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9385"/>
                  </a:ext>
                </a:extLst>
              </a:tr>
              <a:tr h="6401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3200" b="1" i="1" dirty="0">
                        <a:latin typeface="+mj-lt"/>
                      </a:endParaRPr>
                    </a:p>
                    <a:p>
                      <a:pPr algn="ctr"/>
                      <a:r>
                        <a:rPr lang="ru-RU" sz="3200" i="1" dirty="0">
                          <a:latin typeface="+mj-lt"/>
                        </a:rPr>
                        <a:t>Одинаковое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3200" i="1" dirty="0">
                          <a:latin typeface="+mj-lt"/>
                        </a:rPr>
                        <a:t>2 кг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3200" i="1" dirty="0">
                          <a:latin typeface="+mj-lt"/>
                        </a:rPr>
                        <a:t>50 л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60629"/>
                  </a:ext>
                </a:extLst>
              </a:tr>
              <a:tr h="6401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3200" i="1" dirty="0">
                          <a:latin typeface="+mj-lt"/>
                        </a:rPr>
                        <a:t>?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3200" i="1" dirty="0">
                          <a:latin typeface="+mj-lt"/>
                        </a:rPr>
                        <a:t>75 л</a:t>
                      </a:r>
                    </a:p>
                  </a:txBody>
                  <a:tcPr marT="45704" marB="4570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9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75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5C812D-6EF2-64DE-CAB9-7120CAC5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4" y="76808"/>
            <a:ext cx="2777004" cy="3720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3D6FE-22C7-4FB6-006C-18B884BAACBE}"/>
              </a:ext>
            </a:extLst>
          </p:cNvPr>
          <p:cNvSpPr txBox="1"/>
          <p:nvPr/>
        </p:nvSpPr>
        <p:spPr>
          <a:xfrm>
            <a:off x="3864312" y="2240672"/>
            <a:ext cx="87315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chemeClr val="bg1"/>
                </a:solidFill>
              </a:rPr>
              <a:t>«Математику уже затем учить надо, что она ум в порядок приводит»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chemeClr val="bg1"/>
                </a:solidFill>
              </a:rPr>
              <a:t>                            </a:t>
            </a:r>
            <a:r>
              <a:rPr lang="ru-RU" altLang="ru-RU" sz="4000" i="1" dirty="0" err="1">
                <a:solidFill>
                  <a:schemeClr val="bg1"/>
                </a:solidFill>
              </a:rPr>
              <a:t>М.В.Ломоносов</a:t>
            </a:r>
            <a:endParaRPr lang="ru-RU" altLang="ru-RU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8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48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90DFF-A99C-F613-E185-687D3C5DE6AD}"/>
              </a:ext>
            </a:extLst>
          </p:cNvPr>
          <p:cNvSpPr txBox="1"/>
          <p:nvPr/>
        </p:nvSpPr>
        <p:spPr>
          <a:xfrm>
            <a:off x="223935" y="552452"/>
            <a:ext cx="11840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</a:rPr>
              <a:t>Не говори чему учился, а говори, что узнал!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ACFD0-A476-9EA9-42F7-46B23E8494B2}"/>
              </a:ext>
            </a:extLst>
          </p:cNvPr>
          <p:cNvSpPr txBox="1"/>
          <p:nvPr/>
        </p:nvSpPr>
        <p:spPr>
          <a:xfrm rot="961927">
            <a:off x="2822317" y="2484793"/>
            <a:ext cx="6298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«Метод проб и ошибок»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8D3B8-7AC2-4FA8-77AF-08D08BB16913}"/>
              </a:ext>
            </a:extLst>
          </p:cNvPr>
          <p:cNvSpPr txBox="1"/>
          <p:nvPr/>
        </p:nvSpPr>
        <p:spPr>
          <a:xfrm rot="21295224">
            <a:off x="1816990" y="2570192"/>
            <a:ext cx="63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Маленькая хитрость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403A5-BDAB-7BB7-1B9C-5E0A1E9926D0}"/>
              </a:ext>
            </a:extLst>
          </p:cNvPr>
          <p:cNvSpPr txBox="1"/>
          <p:nvPr/>
        </p:nvSpPr>
        <p:spPr>
          <a:xfrm>
            <a:off x="571325" y="1265623"/>
            <a:ext cx="62981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alt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alt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</a:t>
            </a:r>
            <a:r>
              <a:rPr kumimoji="0" lang="ru-RU" alt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ru-RU" alt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D0E61F-68F6-DB76-E09E-4F40549CF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5" y="1426867"/>
            <a:ext cx="1498121" cy="20040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3A7C3F-A952-4B11-1D10-D80915176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4" t="15380" r="4642" b="5619"/>
          <a:stretch/>
        </p:blipFill>
        <p:spPr>
          <a:xfrm>
            <a:off x="7873572" y="1619618"/>
            <a:ext cx="3880119" cy="21469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5EC702-FFE6-697A-A022-997A80F71205}"/>
              </a:ext>
            </a:extLst>
          </p:cNvPr>
          <p:cNvSpPr txBox="1"/>
          <p:nvPr/>
        </p:nvSpPr>
        <p:spPr>
          <a:xfrm rot="1626898">
            <a:off x="2783983" y="4174365"/>
            <a:ext cx="6298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Знания не даются без старания!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15437-A0F6-5191-3AC4-012048334094}"/>
              </a:ext>
            </a:extLst>
          </p:cNvPr>
          <p:cNvSpPr txBox="1"/>
          <p:nvPr/>
        </p:nvSpPr>
        <p:spPr>
          <a:xfrm>
            <a:off x="2614728" y="5690508"/>
            <a:ext cx="63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Не стыдно не знать, стыдно не учиться!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DF9E93-E2DD-2F21-652D-4B2E3CF83484}"/>
              </a:ext>
            </a:extLst>
          </p:cNvPr>
          <p:cNvSpPr txBox="1"/>
          <p:nvPr/>
        </p:nvSpPr>
        <p:spPr>
          <a:xfrm rot="488996">
            <a:off x="-791466" y="4168308"/>
            <a:ext cx="6298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 терпенья нет ученья!</a:t>
            </a:r>
          </a:p>
        </p:txBody>
      </p:sp>
      <p:pic>
        <p:nvPicPr>
          <p:cNvPr id="1026" name="Picture 2" descr="Орехи">
            <a:extLst>
              <a:ext uri="{FF2B5EF4-FFF2-40B4-BE49-F238E27FC236}">
                <a16:creationId xmlns:a16="http://schemas.microsoft.com/office/drawing/2014/main" id="{9E56C2ED-5794-F439-5249-44DFD1B3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16">
            <a:off x="9125843" y="4051664"/>
            <a:ext cx="2549522" cy="19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CB4AB-5B7E-6DE8-7AF8-90CD88BE07C5}"/>
              </a:ext>
            </a:extLst>
          </p:cNvPr>
          <p:cNvSpPr txBox="1"/>
          <p:nvPr/>
        </p:nvSpPr>
        <p:spPr>
          <a:xfrm>
            <a:off x="3074204" y="522328"/>
            <a:ext cx="6447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Спасибо за работу!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23A53F-9279-A432-C79B-1B7206C2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99" y="2673030"/>
            <a:ext cx="491380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966" y="64929"/>
            <a:ext cx="12937931" cy="707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7C840-148B-AA14-4EFF-1547FC957F7A}"/>
              </a:ext>
            </a:extLst>
          </p:cNvPr>
          <p:cNvSpPr txBox="1"/>
          <p:nvPr/>
        </p:nvSpPr>
        <p:spPr>
          <a:xfrm>
            <a:off x="4264090" y="569167"/>
            <a:ext cx="250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Источники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716BA-319E-D2A6-4FE8-94596E20A93B}"/>
              </a:ext>
            </a:extLst>
          </p:cNvPr>
          <p:cNvSpPr txBox="1"/>
          <p:nvPr/>
        </p:nvSpPr>
        <p:spPr>
          <a:xfrm>
            <a:off x="1062133" y="1482509"/>
            <a:ext cx="100677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	https://sudact.ru/law/prikaz-minprosveshcheniia-rossii-ot-18052023-n-372/federalnaia-obrazovatelnaia-programma-nachalnogo-obshchego/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	Моро М. И., </a:t>
            </a:r>
            <a:r>
              <a:rPr lang="ru-RU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Бантова</a:t>
            </a: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М. А. и др. Математика 3 класс. Учебник для общеобразовательных организаций М.; Просвещение, 2017, C-18.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	Поурочные разработки по математике. 3 класс : пособие для учителя / </a:t>
            </a:r>
            <a:r>
              <a:rPr lang="ru-RU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Т.Н.Ситникова</a:t>
            </a: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И.Ф.Яценко</a:t>
            </a: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– М.:ВАКО, 2022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	https://resh.edu.ru/subject/lesson/5705/conspect/216937/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	https://www.edimdoma.ru/encyclopedia/ingredients/1349-orehi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	https://www.kinopoisk.ru/film/46614/?utm_referrer=www.google.com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7.	https://school.infourok.ru/videouroki/89951b28-bddd-4096-a06e-297bbc5c03c4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8.	https://interneturok.ru/lesson/matematika/3-klass/vnetablichnoe-umnozhenie-i-delenie/priyomy-deleniya-dlya-sluchaev-vida-87-29-i-66-22</a:t>
            </a:r>
          </a:p>
        </p:txBody>
      </p:sp>
    </p:spTree>
    <p:extLst>
      <p:ext uri="{BB962C8B-B14F-4D97-AF65-F5344CB8AC3E}">
        <p14:creationId xmlns:p14="http://schemas.microsoft.com/office/powerpoint/2010/main" val="162114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DCB42-9DA5-960D-7B60-3132F41725FA}"/>
              </a:ext>
            </a:extLst>
          </p:cNvPr>
          <p:cNvSpPr txBox="1"/>
          <p:nvPr/>
        </p:nvSpPr>
        <p:spPr>
          <a:xfrm>
            <a:off x="382555" y="376516"/>
            <a:ext cx="11644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</a:rPr>
              <a:t>Знания не даются без старания!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6158B-2CCE-807A-8A78-8458C7992055}"/>
              </a:ext>
            </a:extLst>
          </p:cNvPr>
          <p:cNvSpPr txBox="1"/>
          <p:nvPr/>
        </p:nvSpPr>
        <p:spPr>
          <a:xfrm>
            <a:off x="2309326" y="1727666"/>
            <a:ext cx="878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Классная работа.                       04.02. ….</a:t>
            </a:r>
          </a:p>
        </p:txBody>
      </p:sp>
    </p:spTree>
    <p:extLst>
      <p:ext uri="{BB962C8B-B14F-4D97-AF65-F5344CB8AC3E}">
        <p14:creationId xmlns:p14="http://schemas.microsoft.com/office/powerpoint/2010/main" val="337271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580" y="-93746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521E5-348E-3BBF-6903-EAB19B3ED218}"/>
              </a:ext>
            </a:extLst>
          </p:cNvPr>
          <p:cNvSpPr txBox="1"/>
          <p:nvPr/>
        </p:nvSpPr>
        <p:spPr>
          <a:xfrm>
            <a:off x="2057400" y="524956"/>
            <a:ext cx="89527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</a:rPr>
              <a:t>Учение и труд к счастью ведут.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BACF-3104-F66F-BAFC-9F045F440B69}"/>
              </a:ext>
            </a:extLst>
          </p:cNvPr>
          <p:cNvSpPr txBox="1"/>
          <p:nvPr/>
        </p:nvSpPr>
        <p:spPr>
          <a:xfrm>
            <a:off x="699796" y="2101465"/>
            <a:ext cx="985312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Найдите лишнее число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6, 12, 42, 18, 34, 54, 24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10, 51, 70, 100, 30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14, 20, 56, 42, 35, 28</a:t>
            </a:r>
          </a:p>
        </p:txBody>
      </p:sp>
    </p:spTree>
    <p:extLst>
      <p:ext uri="{BB962C8B-B14F-4D97-AF65-F5344CB8AC3E}">
        <p14:creationId xmlns:p14="http://schemas.microsoft.com/office/powerpoint/2010/main" val="337716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01DAE-40F1-7846-E3D2-3DF3ADB6D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03" y="-45098"/>
            <a:ext cx="8467465" cy="1121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C77547-D975-B03F-2475-0718BB2354FD}"/>
              </a:ext>
            </a:extLst>
          </p:cNvPr>
          <p:cNvSpPr txBox="1"/>
          <p:nvPr/>
        </p:nvSpPr>
        <p:spPr>
          <a:xfrm>
            <a:off x="340567" y="1510901"/>
            <a:ext cx="107721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Представьте в виде суммы  разрядных слагаемых: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42=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45=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48=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51=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54=</a:t>
            </a:r>
          </a:p>
        </p:txBody>
      </p:sp>
    </p:spTree>
    <p:extLst>
      <p:ext uri="{BB962C8B-B14F-4D97-AF65-F5344CB8AC3E}">
        <p14:creationId xmlns:p14="http://schemas.microsoft.com/office/powerpoint/2010/main" val="388899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38CA4-24A0-32D6-85E7-7251DF6A0113}"/>
              </a:ext>
            </a:extLst>
          </p:cNvPr>
          <p:cNvSpPr txBox="1"/>
          <p:nvPr/>
        </p:nvSpPr>
        <p:spPr>
          <a:xfrm>
            <a:off x="526946" y="1368242"/>
            <a:ext cx="115419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4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Представьте в виде суммы  разрядных слагаемых: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42= 30+12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45= 30+15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48= 30+18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51= 30+21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54= 30+24</a:t>
            </a:r>
            <a:endParaRPr lang="ru-RU" sz="4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BB229D-8C7C-67C0-DEF5-25488A1D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35" y="95806"/>
            <a:ext cx="793768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5A5F2-478E-D100-39AB-341B60D8FB59}"/>
              </a:ext>
            </a:extLst>
          </p:cNvPr>
          <p:cNvSpPr txBox="1"/>
          <p:nvPr/>
        </p:nvSpPr>
        <p:spPr>
          <a:xfrm>
            <a:off x="2010747" y="271416"/>
            <a:ext cx="86572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</a:rPr>
              <a:t>Без терпенья нет ученья!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52E76-295C-B030-6B42-891575B1FC00}"/>
              </a:ext>
            </a:extLst>
          </p:cNvPr>
          <p:cNvSpPr txBox="1"/>
          <p:nvPr/>
        </p:nvSpPr>
        <p:spPr>
          <a:xfrm>
            <a:off x="961053" y="1317341"/>
            <a:ext cx="86261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Найдите значение выражений: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(20+8):2=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(40+8):4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(60+18):3=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(50+35):5=</a:t>
            </a:r>
            <a:endParaRPr lang="ru-RU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6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903B32-58C3-67D4-CF08-2AA9EA59855A}"/>
              </a:ext>
            </a:extLst>
          </p:cNvPr>
          <p:cNvSpPr txBox="1"/>
          <p:nvPr/>
        </p:nvSpPr>
        <p:spPr>
          <a:xfrm>
            <a:off x="653143" y="1617137"/>
            <a:ext cx="88967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Найдите значение выражений: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(20+8):2=14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(40+8):4=12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(60+18):3=26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(50+35):5=17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F1C40-469E-4F4C-AE36-0B3535A477FF}"/>
              </a:ext>
            </a:extLst>
          </p:cNvPr>
          <p:cNvSpPr txBox="1"/>
          <p:nvPr/>
        </p:nvSpPr>
        <p:spPr>
          <a:xfrm>
            <a:off x="3401008" y="215589"/>
            <a:ext cx="6372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 терпенья нет ученья!</a:t>
            </a:r>
          </a:p>
        </p:txBody>
      </p:sp>
    </p:spTree>
    <p:extLst>
      <p:ext uri="{BB962C8B-B14F-4D97-AF65-F5344CB8AC3E}">
        <p14:creationId xmlns:p14="http://schemas.microsoft.com/office/powerpoint/2010/main" val="276728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DF47-149C-D77E-0BAD-11EB8B65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4D6E6-6ED2-774A-3A7F-F486C889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BD232-D030-24F8-A239-1002E90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860" cy="688717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217C715-F4F5-96CA-1FB1-D78F7EF6E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79019"/>
              </p:ext>
            </p:extLst>
          </p:nvPr>
        </p:nvGraphicFramePr>
        <p:xfrm>
          <a:off x="8402097" y="1829332"/>
          <a:ext cx="3068638" cy="2016126"/>
        </p:xfrm>
        <a:graphic>
          <a:graphicData uri="http://schemas.openxmlformats.org/drawingml/2006/table">
            <a:tbl>
              <a:tblPr firstRow="1" firstCol="1" bandRow="1"/>
              <a:tblGrid>
                <a:gridCol w="632844">
                  <a:extLst>
                    <a:ext uri="{9D8B030D-6E8A-4147-A177-3AD203B41FA5}">
                      <a16:colId xmlns:a16="http://schemas.microsoft.com/office/drawing/2014/main" val="383049101"/>
                    </a:ext>
                  </a:extLst>
                </a:gridCol>
                <a:gridCol w="576811">
                  <a:extLst>
                    <a:ext uri="{9D8B030D-6E8A-4147-A177-3AD203B41FA5}">
                      <a16:colId xmlns:a16="http://schemas.microsoft.com/office/drawing/2014/main" val="1687626646"/>
                    </a:ext>
                  </a:extLst>
                </a:gridCol>
                <a:gridCol w="619661">
                  <a:extLst>
                    <a:ext uri="{9D8B030D-6E8A-4147-A177-3AD203B41FA5}">
                      <a16:colId xmlns:a16="http://schemas.microsoft.com/office/drawing/2014/main" val="1013974736"/>
                    </a:ext>
                  </a:extLst>
                </a:gridCol>
                <a:gridCol w="619661">
                  <a:extLst>
                    <a:ext uri="{9D8B030D-6E8A-4147-A177-3AD203B41FA5}">
                      <a16:colId xmlns:a16="http://schemas.microsoft.com/office/drawing/2014/main" val="4206939299"/>
                    </a:ext>
                  </a:extLst>
                </a:gridCol>
                <a:gridCol w="619661">
                  <a:extLst>
                    <a:ext uri="{9D8B030D-6E8A-4147-A177-3AD203B41FA5}">
                      <a16:colId xmlns:a16="http://schemas.microsoft.com/office/drawing/2014/main" val="1320519692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е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л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д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н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28307"/>
                  </a:ext>
                </a:extLst>
              </a:tr>
              <a:tr h="1008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16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17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18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64" marR="6856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80256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223C0D7-5FCB-BBE1-3921-D0A8E21D9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61090"/>
              </p:ext>
            </p:extLst>
          </p:nvPr>
        </p:nvGraphicFramePr>
        <p:xfrm>
          <a:off x="4574603" y="4681537"/>
          <a:ext cx="6821488" cy="668338"/>
        </p:xfrm>
        <a:graphic>
          <a:graphicData uri="http://schemas.openxmlformats.org/drawingml/2006/table">
            <a:tbl>
              <a:tblPr firstRow="1" firstCol="1" bandRow="1"/>
              <a:tblGrid>
                <a:gridCol w="974406">
                  <a:extLst>
                    <a:ext uri="{9D8B030D-6E8A-4147-A177-3AD203B41FA5}">
                      <a16:colId xmlns:a16="http://schemas.microsoft.com/office/drawing/2014/main" val="3698106024"/>
                    </a:ext>
                  </a:extLst>
                </a:gridCol>
                <a:gridCol w="974406">
                  <a:extLst>
                    <a:ext uri="{9D8B030D-6E8A-4147-A177-3AD203B41FA5}">
                      <a16:colId xmlns:a16="http://schemas.microsoft.com/office/drawing/2014/main" val="1810044275"/>
                    </a:ext>
                  </a:extLst>
                </a:gridCol>
                <a:gridCol w="974406">
                  <a:extLst>
                    <a:ext uri="{9D8B030D-6E8A-4147-A177-3AD203B41FA5}">
                      <a16:colId xmlns:a16="http://schemas.microsoft.com/office/drawing/2014/main" val="224163848"/>
                    </a:ext>
                  </a:extLst>
                </a:gridCol>
                <a:gridCol w="974406">
                  <a:extLst>
                    <a:ext uri="{9D8B030D-6E8A-4147-A177-3AD203B41FA5}">
                      <a16:colId xmlns:a16="http://schemas.microsoft.com/office/drawing/2014/main" val="673066653"/>
                    </a:ext>
                  </a:extLst>
                </a:gridCol>
                <a:gridCol w="974406">
                  <a:extLst>
                    <a:ext uri="{9D8B030D-6E8A-4147-A177-3AD203B41FA5}">
                      <a16:colId xmlns:a16="http://schemas.microsoft.com/office/drawing/2014/main" val="3353028344"/>
                    </a:ext>
                  </a:extLst>
                </a:gridCol>
                <a:gridCol w="974406">
                  <a:extLst>
                    <a:ext uri="{9D8B030D-6E8A-4147-A177-3AD203B41FA5}">
                      <a16:colId xmlns:a16="http://schemas.microsoft.com/office/drawing/2014/main" val="3022052696"/>
                    </a:ext>
                  </a:extLst>
                </a:gridCol>
                <a:gridCol w="975052">
                  <a:extLst>
                    <a:ext uri="{9D8B030D-6E8A-4147-A177-3AD203B41FA5}">
                      <a16:colId xmlns:a16="http://schemas.microsoft.com/office/drawing/2014/main" val="475219168"/>
                    </a:ext>
                  </a:extLst>
                </a:gridCol>
              </a:tblGrid>
              <a:tr h="334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16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17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18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14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40067"/>
                  </a:ext>
                </a:extLst>
              </a:tr>
              <a:tr h="334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7" marR="6858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070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727DE9-21F8-23AB-502A-0894C4877B2D}"/>
              </a:ext>
            </a:extLst>
          </p:cNvPr>
          <p:cNvSpPr txBox="1"/>
          <p:nvPr/>
        </p:nvSpPr>
        <p:spPr>
          <a:xfrm>
            <a:off x="398875" y="948670"/>
            <a:ext cx="86970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Найдите значение выражений: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42:3=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45:3=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48:3=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51:3=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54:3=</a:t>
            </a:r>
            <a:endParaRPr lang="ru-RU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8F104-442A-5D38-8C95-ED0E6CB86E7E}"/>
              </a:ext>
            </a:extLst>
          </p:cNvPr>
          <p:cNvSpPr txBox="1"/>
          <p:nvPr/>
        </p:nvSpPr>
        <p:spPr>
          <a:xfrm>
            <a:off x="2797749" y="0"/>
            <a:ext cx="62981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 терпенья нет ученья!</a:t>
            </a:r>
          </a:p>
        </p:txBody>
      </p:sp>
    </p:spTree>
    <p:extLst>
      <p:ext uri="{BB962C8B-B14F-4D97-AF65-F5344CB8AC3E}">
        <p14:creationId xmlns:p14="http://schemas.microsoft.com/office/powerpoint/2010/main" val="2251146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621</Words>
  <Application>Microsoft Office PowerPoint</Application>
  <PresentationFormat>Широкоэкранный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 Еленина</dc:creator>
  <cp:lastModifiedBy>Ирина Еленина</cp:lastModifiedBy>
  <cp:revision>8</cp:revision>
  <dcterms:created xsi:type="dcterms:W3CDTF">2024-08-11T14:45:03Z</dcterms:created>
  <dcterms:modified xsi:type="dcterms:W3CDTF">2024-08-17T10:18:30Z</dcterms:modified>
</cp:coreProperties>
</file>