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63" r:id="rId4"/>
    <p:sldId id="258" r:id="rId5"/>
    <p:sldId id="264" r:id="rId6"/>
    <p:sldId id="271" r:id="rId7"/>
    <p:sldId id="259" r:id="rId8"/>
    <p:sldId id="266" r:id="rId9"/>
    <p:sldId id="267" r:id="rId10"/>
    <p:sldId id="268" r:id="rId11"/>
    <p:sldId id="269" r:id="rId12"/>
    <p:sldId id="270" r:id="rId13"/>
    <p:sldId id="261" r:id="rId14"/>
    <p:sldId id="272" r:id="rId15"/>
    <p:sldId id="273" r:id="rId16"/>
    <p:sldId id="274" r:id="rId17"/>
    <p:sldId id="265" r:id="rId18"/>
    <p:sldId id="26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-704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B6ADB-0A72-41D2-B2E4-0F997F2C4662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5632-9BD2-47D3-91BD-4AE5628680B8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5813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B6ADB-0A72-41D2-B2E4-0F997F2C4662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5632-9BD2-47D3-91BD-4AE5628680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170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B6ADB-0A72-41D2-B2E4-0F997F2C4662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5632-9BD2-47D3-91BD-4AE5628680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8061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B6ADB-0A72-41D2-B2E4-0F997F2C4662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5632-9BD2-47D3-91BD-4AE5628680B8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72595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B6ADB-0A72-41D2-B2E4-0F997F2C4662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5632-9BD2-47D3-91BD-4AE5628680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921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B6ADB-0A72-41D2-B2E4-0F997F2C4662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5632-9BD2-47D3-91BD-4AE5628680B8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93408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B6ADB-0A72-41D2-B2E4-0F997F2C4662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5632-9BD2-47D3-91BD-4AE5628680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2989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B6ADB-0A72-41D2-B2E4-0F997F2C4662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5632-9BD2-47D3-91BD-4AE5628680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679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B6ADB-0A72-41D2-B2E4-0F997F2C4662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5632-9BD2-47D3-91BD-4AE5628680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93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B6ADB-0A72-41D2-B2E4-0F997F2C4662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5632-9BD2-47D3-91BD-4AE5628680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849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B6ADB-0A72-41D2-B2E4-0F997F2C4662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5632-9BD2-47D3-91BD-4AE5628680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529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B6ADB-0A72-41D2-B2E4-0F997F2C4662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5632-9BD2-47D3-91BD-4AE5628680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75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B6ADB-0A72-41D2-B2E4-0F997F2C4662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5632-9BD2-47D3-91BD-4AE5628680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648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B6ADB-0A72-41D2-B2E4-0F997F2C4662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5632-9BD2-47D3-91BD-4AE5628680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185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B6ADB-0A72-41D2-B2E4-0F997F2C4662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5632-9BD2-47D3-91BD-4AE5628680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195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B6ADB-0A72-41D2-B2E4-0F997F2C4662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5632-9BD2-47D3-91BD-4AE5628680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001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B6ADB-0A72-41D2-B2E4-0F997F2C4662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5632-9BD2-47D3-91BD-4AE5628680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098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6BB6ADB-0A72-41D2-B2E4-0F997F2C4662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ECE5632-9BD2-47D3-91BD-4AE5628680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0793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okeaninfo.ru/ispolzovanie-resursov-severnogo-ledovitogo-okeana" TargetMode="External"/><Relationship Id="rId13" Type="http://schemas.openxmlformats.org/officeDocument/2006/relationships/hyperlink" Target="https://ru.wikipedia.org/wiki/%D0%A2%D0%BE%D0%BD%D0%BA%D0%BE%D0%BA%D0%BB%D1%8E%D0%B2%D0%B0%D1%8F_%D0%BA%D0%B0%D0%B9%D1%80%D0%B0" TargetMode="External"/><Relationship Id="rId18" Type="http://schemas.openxmlformats.org/officeDocument/2006/relationships/hyperlink" Target="https://sdelanounas.ru/blogs/149113/" TargetMode="External"/><Relationship Id="rId3" Type="http://schemas.openxmlformats.org/officeDocument/2006/relationships/hyperlink" Target="https://vsegda-pomnim.com/pustyni/11030-zona-arkticheskih-pustyn-96-foto.html" TargetMode="External"/><Relationship Id="rId21" Type="http://schemas.openxmlformats.org/officeDocument/2006/relationships/hyperlink" Target="https://travelask.ru/blog/posts/16104-pochemu-yaytsa-kayry-takoy-strannoy-grushevidnoy-formy" TargetMode="External"/><Relationship Id="rId7" Type="http://schemas.openxmlformats.org/officeDocument/2006/relationships/hyperlink" Target="https://givotniymir.ru/ekologicheskie-problemy-severnogo-ledovitogo-okeana/" TargetMode="External"/><Relationship Id="rId12" Type="http://schemas.openxmlformats.org/officeDocument/2006/relationships/hyperlink" Target="https://gelio.livejournal.com/268223.html" TargetMode="External"/><Relationship Id="rId17" Type="http://schemas.openxmlformats.org/officeDocument/2006/relationships/hyperlink" Target="https://elementy.ru/nauchno-populyarnaya_biblioteka/434886/Yazyk_kosatok_i_ego_dialekty" TargetMode="External"/><Relationship Id="rId2" Type="http://schemas.openxmlformats.org/officeDocument/2006/relationships/hyperlink" Target="https://sudact.ru/law/prikaz-minprosveshcheniia-rossii-ot-18052023-n-372/federalnaia-obrazovatelnaia-programma-nachalnogo-obshchego/" TargetMode="External"/><Relationship Id="rId16" Type="http://schemas.openxmlformats.org/officeDocument/2006/relationships/hyperlink" Target="https://kupidonia.ru/viktoriny/viktorina-po-okruzhajuschemu-miru-zona-arkticheskih-pustyn" TargetMode="External"/><Relationship Id="rId20" Type="http://schemas.openxmlformats.org/officeDocument/2006/relationships/hyperlink" Target="https://geoglob.ru/10-fakts/reserve/zapovednik-vrangelya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nimals.pibig.info/34829-arkticheskie-ryby.html" TargetMode="External"/><Relationship Id="rId11" Type="http://schemas.openxmlformats.org/officeDocument/2006/relationships/hyperlink" Target="https://www.rus-arc.ru/guide/view/ostrov-gukera-skala-rubini/" TargetMode="External"/><Relationship Id="rId5" Type="http://schemas.openxmlformats.org/officeDocument/2006/relationships/hyperlink" Target="https://priroda.club/priroda/14534-rastenija-arkticheskih-pustyn-rossii-52-foto.html" TargetMode="External"/><Relationship Id="rId15" Type="http://schemas.openxmlformats.org/officeDocument/2006/relationships/hyperlink" Target="https://www.den-za-dnem.ru/gal/displayimage.php?pid=5198" TargetMode="External"/><Relationship Id="rId10" Type="http://schemas.openxmlformats.org/officeDocument/2006/relationships/hyperlink" Target="https://rtraveler.ru/photo/122752/" TargetMode="External"/><Relationship Id="rId19" Type="http://schemas.openxmlformats.org/officeDocument/2006/relationships/hyperlink" Target="https://loveopium.ru/texnika/atomnye-ledokoly-novye-pokoriteli-arktiki.html" TargetMode="External"/><Relationship Id="rId4" Type="http://schemas.openxmlformats.org/officeDocument/2006/relationships/hyperlink" Target="https://oir.mobi/684163-severnoe-sijanie-arkticheskih-pustyn.html" TargetMode="External"/><Relationship Id="rId9" Type="http://schemas.openxmlformats.org/officeDocument/2006/relationships/hyperlink" Target="https://sci-nature.ru/wp-content/uploads/2016/03/3.jpg" TargetMode="External"/><Relationship Id="rId14" Type="http://schemas.openxmlformats.org/officeDocument/2006/relationships/hyperlink" Target="https://ecopeterburg.ru/2022/03/29/%D1%85%D0%BE%D0%B7%D1%8F%D0%B9%D0%BA%D0%B0-%D0%B0%D1%80%D0%BA%D1%82%D0%B8%D0%BA%D0%B8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7552D45-069B-4F44-664B-3CDAB77982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1" y="685799"/>
            <a:ext cx="10951061" cy="117099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cs typeface="Arial" panose="020B0604020202020204" pitchFamily="34" charset="0"/>
              </a:rPr>
              <a:t>В царстве льда и снега</a:t>
            </a:r>
            <a:br>
              <a:rPr lang="ru-RU" dirty="0">
                <a:cs typeface="Arial" panose="020B0604020202020204" pitchFamily="34" charset="0"/>
              </a:rPr>
            </a:br>
            <a:r>
              <a:rPr lang="ru-RU" dirty="0">
                <a:cs typeface="Arial" panose="020B0604020202020204" pitchFamily="34" charset="0"/>
              </a:rPr>
              <a:t>Зона арктических пустынь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42975F3-8C06-C609-E758-06BFB9911B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80751" y="4663407"/>
            <a:ext cx="4055739" cy="1947333"/>
          </a:xfrm>
        </p:spPr>
        <p:txBody>
          <a:bodyPr/>
          <a:lstStyle/>
          <a:p>
            <a:r>
              <a:rPr lang="ru-RU" dirty="0">
                <a:solidFill>
                  <a:schemeClr val="tx2">
                    <a:lumMod val="20000"/>
                    <a:lumOff val="80000"/>
                  </a:schemeClr>
                </a:solidFill>
              </a:rPr>
              <a:t>Презентацию подготовила </a:t>
            </a:r>
          </a:p>
          <a:p>
            <a:r>
              <a:rPr lang="ru-RU" dirty="0">
                <a:solidFill>
                  <a:schemeClr val="tx2">
                    <a:lumMod val="20000"/>
                    <a:lumOff val="80000"/>
                  </a:schemeClr>
                </a:solidFill>
              </a:rPr>
              <a:t>Еленина Ирина Евгеньевна, </a:t>
            </a:r>
          </a:p>
          <a:p>
            <a:r>
              <a:rPr lang="ru-RU" dirty="0">
                <a:solidFill>
                  <a:schemeClr val="tx2">
                    <a:lumMod val="20000"/>
                    <a:lumOff val="80000"/>
                  </a:schemeClr>
                </a:solidFill>
              </a:rPr>
              <a:t>учитель начальных классов</a:t>
            </a:r>
          </a:p>
          <a:p>
            <a:r>
              <a:rPr lang="ru-RU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ГБОУ Школа № 1195</a:t>
            </a:r>
          </a:p>
        </p:txBody>
      </p:sp>
    </p:spTree>
    <p:extLst>
      <p:ext uri="{BB962C8B-B14F-4D97-AF65-F5344CB8AC3E}">
        <p14:creationId xmlns:p14="http://schemas.microsoft.com/office/powerpoint/2010/main" val="2788325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D39B1F4-F8DA-9169-245D-0C5BEDBB9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2644"/>
            <a:ext cx="9279294" cy="1507067"/>
          </a:xfrm>
        </p:spPr>
        <p:txBody>
          <a:bodyPr/>
          <a:lstStyle/>
          <a:p>
            <a:pPr algn="ctr"/>
            <a:r>
              <a:rPr lang="ru-RU" dirty="0"/>
              <a:t>кайры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DA98B3A-5C2B-020C-BBBB-8F990ADF077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957" y="1364605"/>
            <a:ext cx="2784824" cy="373368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565955C-B896-DBC5-2188-0BBBC42463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219" y="1400380"/>
            <a:ext cx="6727731" cy="5204976"/>
          </a:xfrm>
          <a:prstGeom prst="rect">
            <a:avLst/>
          </a:prstGeom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829B847D-DD13-CDDD-C8EA-AD5122425F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2058" y="4943093"/>
            <a:ext cx="2246759" cy="15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468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62D87BB-F5A9-37DF-7839-3B2E8EE40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577" y="-227227"/>
            <a:ext cx="11551298" cy="1507067"/>
          </a:xfrm>
        </p:spPr>
        <p:txBody>
          <a:bodyPr/>
          <a:lstStyle/>
          <a:p>
            <a:r>
              <a:rPr lang="ru-RU" dirty="0"/>
              <a:t>Гаги             тупики         чайки           гагарки 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62934E67-63BF-FC9D-8723-9A53642850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714" y="973847"/>
            <a:ext cx="3104854" cy="211694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18FCCA9-0CA2-F453-714C-FF111A8A385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638" y="2762412"/>
            <a:ext cx="2441511" cy="18578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B819B02-DFB1-D71F-BC0E-6696AD466CD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4063" y="3249732"/>
            <a:ext cx="3100812" cy="31008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0B6A7D9-69A7-4623-1D0C-B6E47EF3A56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4536" y="1050806"/>
            <a:ext cx="3104854" cy="310081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69AB752-4260-541E-C5ED-71C41E4A419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424" y="4291867"/>
            <a:ext cx="3104854" cy="232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84FAA49-60AF-3E25-316C-08F3F8A5E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747" y="0"/>
            <a:ext cx="10776824" cy="1507067"/>
          </a:xfrm>
        </p:spPr>
        <p:txBody>
          <a:bodyPr/>
          <a:lstStyle/>
          <a:p>
            <a:pPr algn="ctr"/>
            <a:r>
              <a:rPr lang="ru-RU" dirty="0"/>
              <a:t>Моржи и тюлени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514C5D49-EE11-1BFE-1DE2-46637277A8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8316" y="1059024"/>
            <a:ext cx="5385084" cy="36147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6B2ECB1-C69C-F581-BEB0-DF93B49C4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110" y="4177976"/>
            <a:ext cx="2695575" cy="24955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C6432D5-D803-5034-A127-D8B88930F6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918" y="1162945"/>
            <a:ext cx="5267401" cy="28470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1F0735A-D26B-720D-FB5B-C94EC2937F4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747" y="4177976"/>
            <a:ext cx="3590855" cy="22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4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EB2D571-BE62-48AE-30B4-0CA146683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1069" y="-67734"/>
            <a:ext cx="8534400" cy="1507067"/>
          </a:xfrm>
        </p:spPr>
        <p:txBody>
          <a:bodyPr/>
          <a:lstStyle/>
          <a:p>
            <a:r>
              <a:rPr lang="ru-RU" dirty="0"/>
              <a:t>Белый медведь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D1C0231-615F-72C5-4960-B6859F3552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E001DD5-50DF-D29D-CE2A-732A42E4937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55" y="1484179"/>
            <a:ext cx="6223427" cy="38896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EF16483-F7F4-24B9-69CD-5724B72AC0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8792" y="3528311"/>
            <a:ext cx="4522236" cy="30525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736D112-232B-D121-5212-DC1323A76D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8931" y="373224"/>
            <a:ext cx="3684411" cy="295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74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4714905-C95A-57EA-2D33-5E614D855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498" y="148597"/>
            <a:ext cx="11000792" cy="1507067"/>
          </a:xfrm>
        </p:spPr>
        <p:txBody>
          <a:bodyPr/>
          <a:lstStyle/>
          <a:p>
            <a:pPr algn="ctr"/>
            <a:r>
              <a:rPr lang="ru-RU" dirty="0"/>
              <a:t>косатки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58CEBB6-7D24-ECAC-A195-4A9DA9757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556" y="1322864"/>
            <a:ext cx="8056887" cy="538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190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826AEFB-62C7-3BA0-DDCB-6646FEE3B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241" y="204581"/>
            <a:ext cx="11401229" cy="63966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Занятия людей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3E85DB6-312C-FEDE-7EC2-80666649310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242" y="854622"/>
            <a:ext cx="4634106" cy="308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C4CCED4-FCFA-4EFB-FEEF-40BF8AE8F7F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0653" y="833875"/>
            <a:ext cx="4634106" cy="310874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893BEA5-0D3C-8DB3-B1D2-8498F8CF94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2155" y="3401442"/>
            <a:ext cx="5531400" cy="325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098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89E133-1A36-4D36-4F26-D8AA78EBF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6056" y="372532"/>
            <a:ext cx="8534400" cy="1507067"/>
          </a:xfrm>
        </p:spPr>
        <p:txBody>
          <a:bodyPr/>
          <a:lstStyle/>
          <a:p>
            <a:r>
              <a:rPr lang="ru-RU" dirty="0"/>
              <a:t>Заповедник «остров </a:t>
            </a:r>
            <a:r>
              <a:rPr lang="ru-RU" dirty="0" err="1"/>
              <a:t>врангеля</a:t>
            </a:r>
            <a:r>
              <a:rPr lang="ru-RU" dirty="0"/>
              <a:t>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2173526-5654-65CD-FC7A-5DE7E78D6A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0700" y="3523752"/>
            <a:ext cx="4591980" cy="30603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8C06226-F78B-522B-06CE-197A388B6E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234" y="1519582"/>
            <a:ext cx="4692520" cy="306033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356CF51-2B04-BB96-9FFD-D27E3AC21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787" y="3429000"/>
            <a:ext cx="476250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431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CFA8F69-7154-5522-C93E-85625601B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241" y="-364586"/>
            <a:ext cx="10179664" cy="1507067"/>
          </a:xfrm>
        </p:spPr>
        <p:txBody>
          <a:bodyPr/>
          <a:lstStyle/>
          <a:p>
            <a:pPr algn="ctr"/>
            <a:r>
              <a:rPr lang="ru-RU" dirty="0"/>
              <a:t>Царство льда и снега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CC324D98-EB6E-5AB6-816C-F6410519AA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harpenSoften amount="69000"/>
                    </a14:imgEffect>
                    <a14:imgEffect>
                      <a14:brightnessContrast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56558" y="861385"/>
            <a:ext cx="3471441" cy="45829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5F376B0-8877-B9E2-0BA2-F576CB9E073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3331" y="1417157"/>
            <a:ext cx="6945804" cy="463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731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093AEB6-CBCC-2E6B-5902-2753C71CB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269" y="55637"/>
            <a:ext cx="10030375" cy="56052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Источники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A527FCC-43A4-D30D-4599-655C1CE1A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853" y="933061"/>
            <a:ext cx="11389568" cy="55890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0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https://sudact.ru/law/prikaz-minprosveshcheniia-rossii-ot-18052023-n-372/federalnaia-obrazovatelnaia-programma-nachalnogo-obshchego/</a:t>
            </a:r>
            <a:endParaRPr lang="ru-RU" sz="1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1000" dirty="0">
                <a:solidFill>
                  <a:schemeClr val="tx1"/>
                </a:solidFill>
              </a:rPr>
              <a:t>Я иду на урок в начальную школу: Природоведение. Книга 1 : Книга для учителя. – М.: Издательство «Первое сентября», 2002.</a:t>
            </a:r>
          </a:p>
          <a:p>
            <a:pPr marL="0" indent="0">
              <a:buNone/>
            </a:pPr>
            <a:r>
              <a:rPr lang="ru-RU" sz="1000" dirty="0">
                <a:solidFill>
                  <a:schemeClr val="tx1"/>
                </a:solidFill>
              </a:rPr>
              <a:t>Поурочные разработки по курсу «Окружающий мир» 4 класс : пособие для учителя /Т.Н. Максимова. -  М. : ВАКО, 2021</a:t>
            </a:r>
          </a:p>
          <a:p>
            <a:pPr marL="0" indent="0">
              <a:buNone/>
            </a:pPr>
            <a:r>
              <a:rPr lang="en-US" sz="1000" b="1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https://vsegda-pomnim.com/pustyni/11030-zona-arkticheskih-pustyn-96-foto.html</a:t>
            </a:r>
            <a:endParaRPr lang="ru-RU" sz="1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000" b="1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https://oir.mobi/684163-severnoe-sijanie-arkticheskih-pustyn.html</a:t>
            </a:r>
            <a:endParaRPr lang="ru-RU" sz="1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000" b="1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https://priroda.club/priroda/14534-rastenija-arkticheskih-pustyn-rossii-52-foto.html</a:t>
            </a:r>
            <a:endParaRPr lang="ru-RU" sz="1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000" b="1" dirty="0">
                <a:solidFill>
                  <a:schemeClr val="tx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https://animals.pibig.info/34829-arkticheskie-ryby.html</a:t>
            </a:r>
            <a:endParaRPr lang="ru-RU" sz="1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000" b="1" dirty="0">
                <a:solidFill>
                  <a:schemeClr val="tx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https://givotniymir.ru/ekologicheskie-problemy-severnogo-ledovitogo-okeana/</a:t>
            </a:r>
            <a:endParaRPr lang="ru-RU" sz="1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000" b="1" dirty="0">
                <a:solidFill>
                  <a:schemeClr val="tx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https://okeaninfo.ru/ispolzovanie-resursov-severnogo-ledovitogo-okeana</a:t>
            </a:r>
            <a:endParaRPr lang="ru-RU" sz="1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000" b="1" dirty="0">
                <a:solidFill>
                  <a:schemeClr val="tx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https://sci-nature.ru/wp-content/uploads/2016/03/3.jpg</a:t>
            </a:r>
            <a:endParaRPr lang="ru-RU" sz="1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000" b="1" dirty="0">
                <a:solidFill>
                  <a:schemeClr val="tx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https://rtraveler.ru/photo/122752/</a:t>
            </a:r>
            <a:endParaRPr lang="ru-RU" sz="1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000" b="1" dirty="0">
                <a:solidFill>
                  <a:schemeClr val="tx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https://www.rus-arc.ru/guide/view/ostrov-gukera-skala-rubini/</a:t>
            </a:r>
            <a:endParaRPr lang="ru-RU" sz="1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000" b="1" dirty="0">
                <a:solidFill>
                  <a:schemeClr val="tx1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https://gelio.livejournal.com/268223.html</a:t>
            </a:r>
            <a:endParaRPr lang="ru-RU" sz="1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000" b="1" dirty="0">
                <a:solidFill>
                  <a:schemeClr val="tx1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https://ru.wikipedia.org/wiki/%D0%A2%D0%BE%D0%BD%D0%BA%D0%BE%D0%BA%D0%BB%D1%8E%D0%B2%D0%B0%D1%8F_%D0%BA%D0%B0%D0%B9%D1%80%D0%B0</a:t>
            </a:r>
            <a:endParaRPr lang="ru-RU" sz="1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000" b="1" dirty="0">
                <a:solidFill>
                  <a:schemeClr val="tx1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https://ecopeterburg.ru/2022/03/29/%D1%85%D0%BE%D0%B7%D1%8F%D0%B9%D0%BA%D0%B0-%D0%B0%D1%80%D0%BA%D1%82%D0%B8%D0%BA%D0%B8/</a:t>
            </a:r>
            <a:endParaRPr lang="ru-RU" sz="1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000" b="1" dirty="0">
                <a:solidFill>
                  <a:schemeClr val="tx1"/>
                </a:solidFill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https://www.den-za-dnem.ru/gal/displayimage.php?pid=5198</a:t>
            </a:r>
            <a:endParaRPr lang="ru-RU" sz="1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000" b="1" dirty="0">
                <a:solidFill>
                  <a:schemeClr val="tx1"/>
                </a:solidFill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https://kupidonia.ru/viktoriny/viktorina-po-okruzhajuschemu-miru-zona-arkticheskih-pustyn</a:t>
            </a:r>
            <a:endParaRPr lang="ru-RU" sz="1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000" b="1" dirty="0">
                <a:solidFill>
                  <a:schemeClr val="tx1"/>
                </a:solidFill>
                <a:hlinkClick r:id="rId1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https://elementy.ru/nauchno-populyarnaya_biblioteka/434886/Yazyk_kosatok_i_ego_dialekty</a:t>
            </a:r>
            <a:endParaRPr lang="ru-RU" sz="1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000" b="1" dirty="0">
                <a:solidFill>
                  <a:schemeClr val="tx1"/>
                </a:solidFill>
                <a:hlinkClick r:id="rId1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https://sdelanounas.ru/blogs/149113/</a:t>
            </a:r>
            <a:endParaRPr lang="ru-RU" sz="1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000" b="1" dirty="0">
                <a:solidFill>
                  <a:schemeClr val="tx1"/>
                </a:solidFill>
                <a:hlinkClick r:id="rId1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https://loveopium.ru/texnika/atomnye-ledokoly-novye-pokoriteli-arktiki.html</a:t>
            </a:r>
            <a:endParaRPr lang="ru-RU" sz="1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000" b="1" dirty="0">
                <a:solidFill>
                  <a:schemeClr val="tx1">
                    <a:lumMod val="95000"/>
                  </a:schemeClr>
                </a:solidFill>
                <a:hlinkClick r:id="rId2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https://geoglob.ru/10-fakts/reserve/zapovednik-vrangelya/</a:t>
            </a:r>
            <a:endParaRPr lang="ru-RU" sz="1000" b="1" dirty="0">
              <a:solidFill>
                <a:schemeClr val="tx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ru-RU" sz="1000" b="1" dirty="0">
                <a:solidFill>
                  <a:schemeClr val="tx1">
                    <a:lumMod val="95000"/>
                  </a:schemeClr>
                </a:solidFill>
                <a:effectLst/>
                <a:ea typeface="Calibri" panose="020F0502020204030204" pitchFamily="34" charset="0"/>
                <a:hlinkClick r:id="rId2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https://travelask.ru/blog/posts/16104-pochemu-yaytsa-kayry-takoy-strannoy-grushevidnoy-formy</a:t>
            </a:r>
            <a:endParaRPr lang="ru-RU" sz="1000" b="1" dirty="0">
              <a:solidFill>
                <a:schemeClr val="tx1">
                  <a:lumMod val="95000"/>
                </a:schemeClr>
              </a:solidFill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000" b="1" dirty="0">
                <a:solidFill>
                  <a:schemeClr val="tx1">
                    <a:lumMod val="95000"/>
                  </a:schemeClr>
                </a:solidFill>
              </a:rPr>
              <a:t>http://debri-dv.com/article/26643/byki_ostrova_vrangelya</a:t>
            </a:r>
            <a:endParaRPr lang="ru-RU" sz="1000" b="1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065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E6A9EB-04AA-6B3B-651B-A4A118397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2F0C0D1-E8C1-2CA7-AEFA-B027A9CA00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DFDAA90-D702-1B7E-079C-55ABD11B23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45914"/>
            <a:ext cx="12192000" cy="686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28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D60AF51-FF14-0616-6F7B-C514C263D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6085" y="0"/>
            <a:ext cx="8534400" cy="1507067"/>
          </a:xfrm>
        </p:spPr>
        <p:txBody>
          <a:bodyPr/>
          <a:lstStyle/>
          <a:p>
            <a:pPr algn="ctr"/>
            <a:r>
              <a:rPr lang="ru-RU" dirty="0"/>
              <a:t>Карта природных зон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2BF4023-EAAF-5202-AEE0-33EA1E6FB7A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959" y="1061169"/>
            <a:ext cx="10353706" cy="570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050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2059B87-337F-3AD1-DD17-7273D23A7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506004DF-C556-6E97-2027-5C0B348510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16732"/>
            <a:ext cx="12192000" cy="77407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11FD33B-9855-62D7-4F5F-41459A7DA84F}"/>
              </a:ext>
            </a:extLst>
          </p:cNvPr>
          <p:cNvSpPr txBox="1"/>
          <p:nvPr/>
        </p:nvSpPr>
        <p:spPr>
          <a:xfrm>
            <a:off x="372894" y="273492"/>
            <a:ext cx="118191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Пусто ли в арктической пустыне?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46612C8-8715-A3E9-1E1B-70B69A176A85}"/>
              </a:ext>
            </a:extLst>
          </p:cNvPr>
          <p:cNvSpPr txBox="1"/>
          <p:nvPr/>
        </p:nvSpPr>
        <p:spPr>
          <a:xfrm>
            <a:off x="129703" y="5825138"/>
            <a:ext cx="118191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Пустыня – пустой, пусто, пустышка, пустота</a:t>
            </a:r>
          </a:p>
        </p:txBody>
      </p:sp>
    </p:spTree>
    <p:extLst>
      <p:ext uri="{BB962C8B-B14F-4D97-AF65-F5344CB8AC3E}">
        <p14:creationId xmlns:p14="http://schemas.microsoft.com/office/powerpoint/2010/main" val="329865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C12C190-BA85-DE58-4A3A-6A532BA2F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5616" y="-147627"/>
            <a:ext cx="8534400" cy="1507067"/>
          </a:xfrm>
        </p:spPr>
        <p:txBody>
          <a:bodyPr/>
          <a:lstStyle/>
          <a:p>
            <a:pPr algn="ctr"/>
            <a:r>
              <a:rPr lang="ru-RU" dirty="0"/>
              <a:t>Зима в Арктике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69A6528-FA0F-8E34-C92F-C6438E76DEB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73" y="998064"/>
            <a:ext cx="7634657" cy="46825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AC4A245-A367-A65E-E6A8-2A71658AC340}"/>
              </a:ext>
            </a:extLst>
          </p:cNvPr>
          <p:cNvSpPr txBox="1"/>
          <p:nvPr/>
        </p:nvSpPr>
        <p:spPr>
          <a:xfrm>
            <a:off x="578498" y="2139030"/>
            <a:ext cx="37415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Холодные порывистые ветры гуляют по безмолвным снежным просторам.</a:t>
            </a:r>
          </a:p>
          <a:p>
            <a:r>
              <a:rPr lang="ru-RU" dirty="0"/>
              <a:t> Несколько месяцев полярная ночь. </a:t>
            </a:r>
          </a:p>
          <a:p>
            <a:r>
              <a:rPr lang="ru-RU" dirty="0"/>
              <a:t>Температура опускается до -60 градусов.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AF7A835-2952-B13E-61C3-7A04394B63C6}"/>
              </a:ext>
            </a:extLst>
          </p:cNvPr>
          <p:cNvSpPr txBox="1"/>
          <p:nvPr/>
        </p:nvSpPr>
        <p:spPr>
          <a:xfrm>
            <a:off x="7745538" y="5071337"/>
            <a:ext cx="2266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Северное сияние</a:t>
            </a:r>
          </a:p>
        </p:txBody>
      </p:sp>
    </p:spTree>
    <p:extLst>
      <p:ext uri="{BB962C8B-B14F-4D97-AF65-F5344CB8AC3E}">
        <p14:creationId xmlns:p14="http://schemas.microsoft.com/office/powerpoint/2010/main" val="2694546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B009CD2-FD4D-F456-3F1F-9510229C9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778" y="1189237"/>
            <a:ext cx="3519973" cy="3615267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Лето длится два месяца. В это время наступает полярный день.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Температура воздуха около нуля. Летом вдоль берегов океан освобождается на короткое время ото льда.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F964181-C63F-CAC6-BDF2-6FC5E8ED78DD}"/>
              </a:ext>
            </a:extLst>
          </p:cNvPr>
          <p:cNvSpPr txBox="1"/>
          <p:nvPr/>
        </p:nvSpPr>
        <p:spPr>
          <a:xfrm>
            <a:off x="1756488" y="279226"/>
            <a:ext cx="88710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36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Зона арктических пустынь летом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00C06EF-7608-6951-FF47-9E5B3A1DC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486" y="1350445"/>
            <a:ext cx="7159736" cy="476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99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204A8B6-4C06-93A3-B0B6-2A548C6E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0"/>
            <a:ext cx="11277633" cy="915319"/>
          </a:xfrm>
        </p:spPr>
        <p:txBody>
          <a:bodyPr/>
          <a:lstStyle/>
          <a:p>
            <a:pPr algn="ctr"/>
            <a:r>
              <a:rPr lang="ru-RU" dirty="0"/>
              <a:t>Зона арктических пустынь летом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AC0D14FF-DA57-C02E-841D-796781A5A9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1031" y="3870115"/>
            <a:ext cx="4436631" cy="295479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F717434-2A42-9DBE-8F75-15AA7A8025A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393" y="779265"/>
            <a:ext cx="4316137" cy="28058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9E0ABD2-1B4E-0A40-C3FC-CC40A6131A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3409" y="779264"/>
            <a:ext cx="4351181" cy="28058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E17EE38-543E-B3E2-3EA8-0151000C9D5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393" y="3870115"/>
            <a:ext cx="4351181" cy="29022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D216F4A-BC55-16E2-6C70-1623710006B4}"/>
              </a:ext>
            </a:extLst>
          </p:cNvPr>
          <p:cNvSpPr txBox="1"/>
          <p:nvPr/>
        </p:nvSpPr>
        <p:spPr>
          <a:xfrm>
            <a:off x="4996811" y="2943239"/>
            <a:ext cx="185659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Мхи</a:t>
            </a:r>
          </a:p>
          <a:p>
            <a:r>
              <a:rPr lang="ru-RU" dirty="0"/>
              <a:t>Лишайники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Полярный мак</a:t>
            </a:r>
          </a:p>
          <a:p>
            <a:r>
              <a:rPr lang="ru-RU" dirty="0"/>
              <a:t>Камнеломки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6610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1871977-B219-F1A7-AD44-ABC0F7B2C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-13649"/>
            <a:ext cx="11744131" cy="660401"/>
          </a:xfrm>
        </p:spPr>
        <p:txBody>
          <a:bodyPr/>
          <a:lstStyle/>
          <a:p>
            <a:pPr algn="ctr"/>
            <a:r>
              <a:rPr lang="ru-RU" dirty="0"/>
              <a:t>Животные Арктики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20C87E4-DBCF-0235-0839-5D83BED3885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6277" y="646752"/>
            <a:ext cx="5388172" cy="384640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2AE70F7-505C-0D30-DA4A-AF58C0BB21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5151" y="4577310"/>
            <a:ext cx="2805404" cy="260726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B816F76-A608-B9A6-D3B6-3849518D26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809" y="646752"/>
            <a:ext cx="5761288" cy="325219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CF86A16-307B-7883-E718-A1922262CA6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0727" y="3732245"/>
            <a:ext cx="5001208" cy="312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961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0517699-069E-DE3B-F902-F215E477E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55" y="428516"/>
            <a:ext cx="11495281" cy="1027060"/>
          </a:xfrm>
        </p:spPr>
        <p:txBody>
          <a:bodyPr/>
          <a:lstStyle/>
          <a:p>
            <a:pPr algn="ctr"/>
            <a:r>
              <a:rPr lang="ru-RU" dirty="0"/>
              <a:t>Птичий базар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C010A94-DC68-46ED-E518-586974BAC1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793" y="1352589"/>
            <a:ext cx="5061514" cy="440404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FD5599F-CBF8-444D-3BFB-3A9F21CEBF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9420" y="1404083"/>
            <a:ext cx="4685181" cy="440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338426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754</TotalTime>
  <Words>263</Words>
  <Application>Microsoft Office PowerPoint</Application>
  <PresentationFormat>Произвольный</PresentationFormat>
  <Paragraphs>58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Сектор</vt:lpstr>
      <vt:lpstr>В царстве льда и снега Зона арктических пустынь</vt:lpstr>
      <vt:lpstr>Презентация PowerPoint</vt:lpstr>
      <vt:lpstr>Карта природных зон</vt:lpstr>
      <vt:lpstr>Презентация PowerPoint</vt:lpstr>
      <vt:lpstr>Зима в Арктике</vt:lpstr>
      <vt:lpstr>Презентация PowerPoint</vt:lpstr>
      <vt:lpstr>Зона арктических пустынь летом</vt:lpstr>
      <vt:lpstr>Животные Арктики</vt:lpstr>
      <vt:lpstr>Птичий базар</vt:lpstr>
      <vt:lpstr>кайры</vt:lpstr>
      <vt:lpstr>Гаги             тупики         чайки           гагарки  </vt:lpstr>
      <vt:lpstr>Моржи и тюлени</vt:lpstr>
      <vt:lpstr>Белый медведь</vt:lpstr>
      <vt:lpstr>косатки</vt:lpstr>
      <vt:lpstr>Занятия людей</vt:lpstr>
      <vt:lpstr>Заповедник «остров врангеля»</vt:lpstr>
      <vt:lpstr>Царство льда и снега</vt:lpstr>
      <vt:lpstr>Источники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 царстве льда и снега Зона арктических пустынь</dc:title>
  <dc:creator>Виталий Козин</dc:creator>
  <cp:lastModifiedBy>Надежда</cp:lastModifiedBy>
  <cp:revision>8</cp:revision>
  <dcterms:created xsi:type="dcterms:W3CDTF">2024-08-12T16:57:10Z</dcterms:created>
  <dcterms:modified xsi:type="dcterms:W3CDTF">2024-08-19T10:27:05Z</dcterms:modified>
</cp:coreProperties>
</file>