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65" r:id="rId9"/>
    <p:sldId id="264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A1FD"/>
    <a:srgbClr val="F2C6FE"/>
    <a:srgbClr val="EBA4FE"/>
    <a:srgbClr val="85D6FF"/>
    <a:srgbClr val="61FFFF"/>
    <a:srgbClr val="B28BFF"/>
    <a:srgbClr val="9966FF"/>
    <a:srgbClr val="C2A3FF"/>
    <a:srgbClr val="F5750B"/>
    <a:srgbClr val="F9A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 snapToObjects="1">
      <p:cViewPr>
        <p:scale>
          <a:sx n="81" d="100"/>
          <a:sy n="81" d="100"/>
        </p:scale>
        <p:origin x="1428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6FD35-BFFE-4B77-BAEB-6E7BCBF4C1C4}" type="doc">
      <dgm:prSet loTypeId="urn:microsoft.com/office/officeart/2008/layout/RadialCluster" loCatId="cycle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6FBA5FA-9EF1-40CF-AF86-E29AD3950B73}">
      <dgm:prSet phldrT="[Текст]"/>
      <dgm:spPr/>
      <dgm:t>
        <a:bodyPr/>
        <a:lstStyle/>
        <a:p>
          <a:r>
            <a:rPr lang="ru-RU" dirty="0" smtClean="0"/>
            <a:t>Коммуникация</a:t>
          </a:r>
          <a:endParaRPr lang="ru-RU" dirty="0"/>
        </a:p>
      </dgm:t>
    </dgm:pt>
    <dgm:pt modelId="{D07E625D-C031-4BB9-8124-7329C5FD8479}" type="parTrans" cxnId="{C012A76A-9461-4773-A2EF-53C21EA56792}">
      <dgm:prSet/>
      <dgm:spPr/>
      <dgm:t>
        <a:bodyPr/>
        <a:lstStyle/>
        <a:p>
          <a:endParaRPr lang="ru-RU"/>
        </a:p>
      </dgm:t>
    </dgm:pt>
    <dgm:pt modelId="{ADADD8B7-488D-452A-B296-61FE7187494C}" type="sibTrans" cxnId="{C012A76A-9461-4773-A2EF-53C21EA56792}">
      <dgm:prSet/>
      <dgm:spPr/>
      <dgm:t>
        <a:bodyPr/>
        <a:lstStyle/>
        <a:p>
          <a:endParaRPr lang="ru-RU"/>
        </a:p>
      </dgm:t>
    </dgm:pt>
    <dgm:pt modelId="{9344DC90-41DF-4A5E-81BE-E2A42CD39AC8}">
      <dgm:prSet phldrT="[Текст]"/>
      <dgm:spPr/>
      <dgm:t>
        <a:bodyPr/>
        <a:lstStyle/>
        <a:p>
          <a:r>
            <a:rPr lang="ru-RU" dirty="0" smtClean="0"/>
            <a:t>Вербальная</a:t>
          </a:r>
          <a:endParaRPr lang="ru-RU" dirty="0"/>
        </a:p>
      </dgm:t>
    </dgm:pt>
    <dgm:pt modelId="{67212798-2ACD-45EE-AD44-80D4EFCD7F5A}" type="parTrans" cxnId="{B6FF6979-C708-4253-AA8C-2E7E63501014}">
      <dgm:prSet/>
      <dgm:spPr/>
      <dgm:t>
        <a:bodyPr/>
        <a:lstStyle/>
        <a:p>
          <a:endParaRPr lang="ru-RU"/>
        </a:p>
      </dgm:t>
    </dgm:pt>
    <dgm:pt modelId="{A3593656-77ED-4063-B9AA-DBF699A60766}" type="sibTrans" cxnId="{B6FF6979-C708-4253-AA8C-2E7E63501014}">
      <dgm:prSet/>
      <dgm:spPr/>
      <dgm:t>
        <a:bodyPr/>
        <a:lstStyle/>
        <a:p>
          <a:endParaRPr lang="ru-RU"/>
        </a:p>
      </dgm:t>
    </dgm:pt>
    <dgm:pt modelId="{FE0E7235-39C3-4912-98B6-1C9E1F64BBCC}">
      <dgm:prSet phldrT="[Текст]"/>
      <dgm:spPr/>
      <dgm:t>
        <a:bodyPr/>
        <a:lstStyle/>
        <a:p>
          <a:r>
            <a:rPr lang="ru-RU" dirty="0" smtClean="0"/>
            <a:t>Невербальная</a:t>
          </a:r>
          <a:endParaRPr lang="ru-RU" dirty="0"/>
        </a:p>
      </dgm:t>
    </dgm:pt>
    <dgm:pt modelId="{686ED62A-BAAE-45D9-9C9F-1DC970FFE76A}" type="parTrans" cxnId="{4D40E611-DF18-4B56-A6B5-3012DE2BB48B}">
      <dgm:prSet/>
      <dgm:spPr/>
      <dgm:t>
        <a:bodyPr/>
        <a:lstStyle/>
        <a:p>
          <a:endParaRPr lang="ru-RU"/>
        </a:p>
      </dgm:t>
    </dgm:pt>
    <dgm:pt modelId="{E4B36BD2-060F-4E14-9D0C-FE3AC8FA2E3A}" type="sibTrans" cxnId="{4D40E611-DF18-4B56-A6B5-3012DE2BB48B}">
      <dgm:prSet/>
      <dgm:spPr/>
      <dgm:t>
        <a:bodyPr/>
        <a:lstStyle/>
        <a:p>
          <a:endParaRPr lang="ru-RU"/>
        </a:p>
      </dgm:t>
    </dgm:pt>
    <dgm:pt modelId="{86AE3411-DAAA-4D54-90B9-D62D4239219E}">
      <dgm:prSet phldrT="[Текст]"/>
      <dgm:spPr/>
      <dgm:t>
        <a:bodyPr/>
        <a:lstStyle/>
        <a:p>
          <a:r>
            <a:rPr lang="ru-RU" dirty="0" err="1" smtClean="0"/>
            <a:t>Паравербальная</a:t>
          </a:r>
          <a:endParaRPr lang="ru-RU" dirty="0"/>
        </a:p>
      </dgm:t>
    </dgm:pt>
    <dgm:pt modelId="{EE56DEFC-73A0-4B2A-9E12-D08DE7F92D21}" type="parTrans" cxnId="{098B60D0-D155-45E0-B329-D163158CE674}">
      <dgm:prSet/>
      <dgm:spPr/>
      <dgm:t>
        <a:bodyPr/>
        <a:lstStyle/>
        <a:p>
          <a:endParaRPr lang="ru-RU"/>
        </a:p>
      </dgm:t>
    </dgm:pt>
    <dgm:pt modelId="{6637A0D9-5A39-4130-9DCE-BB596D937BB1}" type="sibTrans" cxnId="{098B60D0-D155-45E0-B329-D163158CE674}">
      <dgm:prSet/>
      <dgm:spPr/>
      <dgm:t>
        <a:bodyPr/>
        <a:lstStyle/>
        <a:p>
          <a:endParaRPr lang="ru-RU"/>
        </a:p>
      </dgm:t>
    </dgm:pt>
    <dgm:pt modelId="{A7D52373-E9C7-4BA0-A1F5-FE271268B7DE}" type="pres">
      <dgm:prSet presAssocID="{2416FD35-BFFE-4B77-BAEB-6E7BCBF4C1C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86BDAC4-296D-4232-99E2-1B62C7C02C01}" type="pres">
      <dgm:prSet presAssocID="{66FBA5FA-9EF1-40CF-AF86-E29AD3950B73}" presName="singleCycle" presStyleCnt="0"/>
      <dgm:spPr/>
    </dgm:pt>
    <dgm:pt modelId="{B358E344-D85D-4555-B145-53A236E71251}" type="pres">
      <dgm:prSet presAssocID="{66FBA5FA-9EF1-40CF-AF86-E29AD3950B73}" presName="singleCenter" presStyleLbl="node1" presStyleIdx="0" presStyleCnt="4" custScaleX="273816" custLinFactNeighborX="-584" custLinFactNeighborY="-1227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93D79A0A-CFF7-461A-B131-83D489D73CF0}" type="pres">
      <dgm:prSet presAssocID="{67212798-2ACD-45EE-AD44-80D4EFCD7F5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0C0081CF-BC8C-4BB7-A504-3678131D5738}" type="pres">
      <dgm:prSet presAssocID="{9344DC90-41DF-4A5E-81BE-E2A42CD39AC8}" presName="text0" presStyleLbl="node1" presStyleIdx="1" presStyleCnt="4" custScaleX="263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E4047-FF23-4081-B80C-F1CC9AB34E8A}" type="pres">
      <dgm:prSet presAssocID="{686ED62A-BAAE-45D9-9C9F-1DC970FFE76A}" presName="Name56" presStyleLbl="parChTrans1D2" presStyleIdx="1" presStyleCnt="3"/>
      <dgm:spPr/>
      <dgm:t>
        <a:bodyPr/>
        <a:lstStyle/>
        <a:p>
          <a:endParaRPr lang="ru-RU"/>
        </a:p>
      </dgm:t>
    </dgm:pt>
    <dgm:pt modelId="{72049892-3090-4313-9450-71BC57D33EBB}" type="pres">
      <dgm:prSet presAssocID="{FE0E7235-39C3-4912-98B6-1C9E1F64BBCC}" presName="text0" presStyleLbl="node1" presStyleIdx="2" presStyleCnt="4" custScaleX="337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4125A-018D-436F-93EF-888F94FA31B2}" type="pres">
      <dgm:prSet presAssocID="{EE56DEFC-73A0-4B2A-9E12-D08DE7F92D21}" presName="Name56" presStyleLbl="parChTrans1D2" presStyleIdx="2" presStyleCnt="3"/>
      <dgm:spPr/>
      <dgm:t>
        <a:bodyPr/>
        <a:lstStyle/>
        <a:p>
          <a:endParaRPr lang="ru-RU"/>
        </a:p>
      </dgm:t>
    </dgm:pt>
    <dgm:pt modelId="{F71A3C0E-9CC5-48B3-848C-7C992BEFB2F5}" type="pres">
      <dgm:prSet presAssocID="{86AE3411-DAAA-4D54-90B9-D62D4239219E}" presName="text0" presStyleLbl="node1" presStyleIdx="3" presStyleCnt="4" custScaleX="408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2DDB88-E194-44BF-899B-4CB78720B1CC}" type="presOf" srcId="{67212798-2ACD-45EE-AD44-80D4EFCD7F5A}" destId="{93D79A0A-CFF7-461A-B131-83D489D73CF0}" srcOrd="0" destOrd="0" presId="urn:microsoft.com/office/officeart/2008/layout/RadialCluster"/>
    <dgm:cxn modelId="{2FA219BA-A551-4536-880F-1EB757A7A743}" type="presOf" srcId="{86AE3411-DAAA-4D54-90B9-D62D4239219E}" destId="{F71A3C0E-9CC5-48B3-848C-7C992BEFB2F5}" srcOrd="0" destOrd="0" presId="urn:microsoft.com/office/officeart/2008/layout/RadialCluster"/>
    <dgm:cxn modelId="{4D40E611-DF18-4B56-A6B5-3012DE2BB48B}" srcId="{66FBA5FA-9EF1-40CF-AF86-E29AD3950B73}" destId="{FE0E7235-39C3-4912-98B6-1C9E1F64BBCC}" srcOrd="1" destOrd="0" parTransId="{686ED62A-BAAE-45D9-9C9F-1DC970FFE76A}" sibTransId="{E4B36BD2-060F-4E14-9D0C-FE3AC8FA2E3A}"/>
    <dgm:cxn modelId="{2A3D4E04-DD4F-4324-8AC9-7C52357F1357}" type="presOf" srcId="{2416FD35-BFFE-4B77-BAEB-6E7BCBF4C1C4}" destId="{A7D52373-E9C7-4BA0-A1F5-FE271268B7DE}" srcOrd="0" destOrd="0" presId="urn:microsoft.com/office/officeart/2008/layout/RadialCluster"/>
    <dgm:cxn modelId="{B6FF6979-C708-4253-AA8C-2E7E63501014}" srcId="{66FBA5FA-9EF1-40CF-AF86-E29AD3950B73}" destId="{9344DC90-41DF-4A5E-81BE-E2A42CD39AC8}" srcOrd="0" destOrd="0" parTransId="{67212798-2ACD-45EE-AD44-80D4EFCD7F5A}" sibTransId="{A3593656-77ED-4063-B9AA-DBF699A60766}"/>
    <dgm:cxn modelId="{31FA01D6-5C11-4F37-8CB3-23075EBAD847}" type="presOf" srcId="{686ED62A-BAAE-45D9-9C9F-1DC970FFE76A}" destId="{149E4047-FF23-4081-B80C-F1CC9AB34E8A}" srcOrd="0" destOrd="0" presId="urn:microsoft.com/office/officeart/2008/layout/RadialCluster"/>
    <dgm:cxn modelId="{1E1F3FAE-CB1A-4DF4-865B-FB450660147D}" type="presOf" srcId="{EE56DEFC-73A0-4B2A-9E12-D08DE7F92D21}" destId="{45C4125A-018D-436F-93EF-888F94FA31B2}" srcOrd="0" destOrd="0" presId="urn:microsoft.com/office/officeart/2008/layout/RadialCluster"/>
    <dgm:cxn modelId="{BC75419B-C601-4A9C-A9DD-5B575B659E91}" type="presOf" srcId="{66FBA5FA-9EF1-40CF-AF86-E29AD3950B73}" destId="{B358E344-D85D-4555-B145-53A236E71251}" srcOrd="0" destOrd="0" presId="urn:microsoft.com/office/officeart/2008/layout/RadialCluster"/>
    <dgm:cxn modelId="{098B60D0-D155-45E0-B329-D163158CE674}" srcId="{66FBA5FA-9EF1-40CF-AF86-E29AD3950B73}" destId="{86AE3411-DAAA-4D54-90B9-D62D4239219E}" srcOrd="2" destOrd="0" parTransId="{EE56DEFC-73A0-4B2A-9E12-D08DE7F92D21}" sibTransId="{6637A0D9-5A39-4130-9DCE-BB596D937BB1}"/>
    <dgm:cxn modelId="{B32F7709-E3C0-402D-A790-1582174297AC}" type="presOf" srcId="{9344DC90-41DF-4A5E-81BE-E2A42CD39AC8}" destId="{0C0081CF-BC8C-4BB7-A504-3678131D5738}" srcOrd="0" destOrd="0" presId="urn:microsoft.com/office/officeart/2008/layout/RadialCluster"/>
    <dgm:cxn modelId="{C012A76A-9461-4773-A2EF-53C21EA56792}" srcId="{2416FD35-BFFE-4B77-BAEB-6E7BCBF4C1C4}" destId="{66FBA5FA-9EF1-40CF-AF86-E29AD3950B73}" srcOrd="0" destOrd="0" parTransId="{D07E625D-C031-4BB9-8124-7329C5FD8479}" sibTransId="{ADADD8B7-488D-452A-B296-61FE7187494C}"/>
    <dgm:cxn modelId="{4A0EB368-0B91-4962-AA41-54EC901587FF}" type="presOf" srcId="{FE0E7235-39C3-4912-98B6-1C9E1F64BBCC}" destId="{72049892-3090-4313-9450-71BC57D33EBB}" srcOrd="0" destOrd="0" presId="urn:microsoft.com/office/officeart/2008/layout/RadialCluster"/>
    <dgm:cxn modelId="{07FE7D30-461D-4CDD-AA13-4A3743C4D330}" type="presParOf" srcId="{A7D52373-E9C7-4BA0-A1F5-FE271268B7DE}" destId="{486BDAC4-296D-4232-99E2-1B62C7C02C01}" srcOrd="0" destOrd="0" presId="urn:microsoft.com/office/officeart/2008/layout/RadialCluster"/>
    <dgm:cxn modelId="{5886FDBE-C86A-4330-969D-1EC374DDE7B7}" type="presParOf" srcId="{486BDAC4-296D-4232-99E2-1B62C7C02C01}" destId="{B358E344-D85D-4555-B145-53A236E71251}" srcOrd="0" destOrd="0" presId="urn:microsoft.com/office/officeart/2008/layout/RadialCluster"/>
    <dgm:cxn modelId="{F58D8C60-87A7-4D63-958D-CE8A4E87EA66}" type="presParOf" srcId="{486BDAC4-296D-4232-99E2-1B62C7C02C01}" destId="{93D79A0A-CFF7-461A-B131-83D489D73CF0}" srcOrd="1" destOrd="0" presId="urn:microsoft.com/office/officeart/2008/layout/RadialCluster"/>
    <dgm:cxn modelId="{FC4E6D2F-8D92-41A7-8F6F-FF625501DACB}" type="presParOf" srcId="{486BDAC4-296D-4232-99E2-1B62C7C02C01}" destId="{0C0081CF-BC8C-4BB7-A504-3678131D5738}" srcOrd="2" destOrd="0" presId="urn:microsoft.com/office/officeart/2008/layout/RadialCluster"/>
    <dgm:cxn modelId="{EE2A8B73-A2D5-4B12-8EF5-882935B71A42}" type="presParOf" srcId="{486BDAC4-296D-4232-99E2-1B62C7C02C01}" destId="{149E4047-FF23-4081-B80C-F1CC9AB34E8A}" srcOrd="3" destOrd="0" presId="urn:microsoft.com/office/officeart/2008/layout/RadialCluster"/>
    <dgm:cxn modelId="{1A2F8521-84BA-48E0-8B19-0EA53210938A}" type="presParOf" srcId="{486BDAC4-296D-4232-99E2-1B62C7C02C01}" destId="{72049892-3090-4313-9450-71BC57D33EBB}" srcOrd="4" destOrd="0" presId="urn:microsoft.com/office/officeart/2008/layout/RadialCluster"/>
    <dgm:cxn modelId="{255FE150-8C3A-45F8-8463-1DC8971A20AA}" type="presParOf" srcId="{486BDAC4-296D-4232-99E2-1B62C7C02C01}" destId="{45C4125A-018D-436F-93EF-888F94FA31B2}" srcOrd="5" destOrd="0" presId="urn:microsoft.com/office/officeart/2008/layout/RadialCluster"/>
    <dgm:cxn modelId="{6B2A9671-1861-4AA7-B9C4-7AEE3BEF6350}" type="presParOf" srcId="{486BDAC4-296D-4232-99E2-1B62C7C02C01}" destId="{F71A3C0E-9CC5-48B3-848C-7C992BEFB2F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8E344-D85D-4555-B145-53A236E71251}">
      <dsp:nvSpPr>
        <dsp:cNvPr id="0" name=""/>
        <dsp:cNvSpPr/>
      </dsp:nvSpPr>
      <dsp:spPr>
        <a:xfrm>
          <a:off x="3431019" y="1803718"/>
          <a:ext cx="4208265" cy="15368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Коммуникация</a:t>
          </a:r>
          <a:endParaRPr lang="ru-RU" sz="3500" kern="1200" dirty="0"/>
        </a:p>
      </dsp:txBody>
      <dsp:txXfrm>
        <a:off x="3506044" y="1878743"/>
        <a:ext cx="4058215" cy="1386845"/>
      </dsp:txXfrm>
    </dsp:sp>
    <dsp:sp modelId="{93D79A0A-CFF7-461A-B131-83D489D73CF0}">
      <dsp:nvSpPr>
        <dsp:cNvPr id="0" name=""/>
        <dsp:cNvSpPr/>
      </dsp:nvSpPr>
      <dsp:spPr>
        <a:xfrm rot="16253212">
          <a:off x="5301676" y="1554519"/>
          <a:ext cx="4984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845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081CF-BC8C-4BB7-A504-3678131D5738}">
      <dsp:nvSpPr>
        <dsp:cNvPr id="0" name=""/>
        <dsp:cNvSpPr/>
      </dsp:nvSpPr>
      <dsp:spPr>
        <a:xfrm>
          <a:off x="4203929" y="275600"/>
          <a:ext cx="2717606" cy="102971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Вербальная</a:t>
          </a:r>
          <a:endParaRPr lang="ru-RU" sz="3500" kern="1200" dirty="0"/>
        </a:p>
      </dsp:txBody>
      <dsp:txXfrm>
        <a:off x="4254196" y="325867"/>
        <a:ext cx="2617072" cy="929185"/>
      </dsp:txXfrm>
    </dsp:sp>
    <dsp:sp modelId="{149E4047-FF23-4081-B80C-F1CC9AB34E8A}">
      <dsp:nvSpPr>
        <dsp:cNvPr id="0" name=""/>
        <dsp:cNvSpPr/>
      </dsp:nvSpPr>
      <dsp:spPr>
        <a:xfrm rot="2420577">
          <a:off x="6352273" y="3579139"/>
          <a:ext cx="7369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6915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49892-3090-4313-9450-71BC57D33EBB}">
      <dsp:nvSpPr>
        <dsp:cNvPr id="0" name=""/>
        <dsp:cNvSpPr/>
      </dsp:nvSpPr>
      <dsp:spPr>
        <a:xfrm>
          <a:off x="5869628" y="3817664"/>
          <a:ext cx="3476231" cy="102971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Невербальная</a:t>
          </a:r>
          <a:endParaRPr lang="ru-RU" sz="3500" kern="1200" dirty="0"/>
        </a:p>
      </dsp:txBody>
      <dsp:txXfrm>
        <a:off x="5919895" y="3867931"/>
        <a:ext cx="3375697" cy="929185"/>
      </dsp:txXfrm>
    </dsp:sp>
    <dsp:sp modelId="{45C4125A-018D-436F-93EF-888F94FA31B2}">
      <dsp:nvSpPr>
        <dsp:cNvPr id="0" name=""/>
        <dsp:cNvSpPr/>
      </dsp:nvSpPr>
      <dsp:spPr>
        <a:xfrm rot="8333573">
          <a:off x="4018333" y="3579139"/>
          <a:ext cx="7255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58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A3C0E-9CC5-48B3-848C-7C992BEFB2F5}">
      <dsp:nvSpPr>
        <dsp:cNvPr id="0" name=""/>
        <dsp:cNvSpPr/>
      </dsp:nvSpPr>
      <dsp:spPr>
        <a:xfrm>
          <a:off x="1415923" y="3817664"/>
          <a:ext cx="4203595" cy="10297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/>
            <a:t>Паравербальная</a:t>
          </a:r>
          <a:endParaRPr lang="ru-RU" sz="3500" kern="1200" dirty="0"/>
        </a:p>
      </dsp:txBody>
      <dsp:txXfrm>
        <a:off x="1466190" y="3867931"/>
        <a:ext cx="4103061" cy="929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647D55-0A47-7A40-B643-886596632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0FCC2D-8230-3D48-983F-D7E773ED5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4F581A-CEB7-7A4D-981C-A15CE446C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4C2C-5C91-454B-A30B-CAB0B9159B47}" type="datetimeFigureOut">
              <a:rPr lang="x-none" smtClean="0"/>
              <a:t>05.07.2024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4E0973-CD50-4B40-A8A6-19E01020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D18BBF-3C14-8242-9AFC-0A598DF8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3B47-FA2A-B54A-90D6-FF2ED8E7855B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07B47BC-5400-694F-A579-FBB0340579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2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150974-4AC3-6F4F-BF6D-5C70400B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BFA0AE5-38F6-784D-AC9D-DB7EB31DB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76FD8E-1F05-0D4D-AC38-EAE09CB7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4C2C-5C91-454B-A30B-CAB0B9159B47}" type="datetimeFigureOut">
              <a:rPr lang="x-none" smtClean="0"/>
              <a:t>05.07.2024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2B2E4C-A716-9940-988E-B1AD2545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08D070-3AC3-1546-9A90-7B860694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3B47-FA2A-B54A-90D6-FF2ED8E7855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959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6053066-E9F5-FE45-ADD5-1B91ED994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6C36B1F-901C-AA4F-84F0-361FC28E6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8289A6-19BB-3C43-B163-4239250C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4C2C-5C91-454B-A30B-CAB0B9159B47}" type="datetimeFigureOut">
              <a:rPr lang="x-none" smtClean="0"/>
              <a:t>05.07.2024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1AD465-B485-054C-BB13-8186C3E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0A7677-8677-E240-AE33-B79DD8D8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3B47-FA2A-B54A-90D6-FF2ED8E7855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987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B05AC5-1FE4-D341-9412-E2862881B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F8749D-9923-EA49-92A1-F4B9F1672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C59B8B-B8F3-ED4D-BC3B-7A398EC5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4C2C-5C91-454B-A30B-CAB0B9159B47}" type="datetimeFigureOut">
              <a:rPr lang="x-none" smtClean="0"/>
              <a:t>05.07.2024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A41BD5-E02D-7248-8865-643F31B4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B85041-B801-CF40-B97C-989A5CB4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3B47-FA2A-B54A-90D6-FF2ED8E7855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110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5823B7-C3F3-134B-B184-2653E86A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D3685E-A276-4B49-BFFB-DFED98C58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24C37D-F941-8A43-87A6-E19A7CF9E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4C2C-5C91-454B-A30B-CAB0B9159B47}" type="datetimeFigureOut">
              <a:rPr lang="x-none" smtClean="0"/>
              <a:t>05.07.2024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6AB47C-BB1B-234A-A906-F255DD75D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80394A-C59A-9145-844B-45044DA23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3B47-FA2A-B54A-90D6-FF2ED8E7855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902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BE655E-AEC4-944E-BEB3-B7AE78EC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320862-5114-914C-B211-1BA205557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C911ECA-2E39-5E46-ADD2-B6F89531B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0BC266-3199-E04E-BD41-9F83F3B54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4C2C-5C91-454B-A30B-CAB0B9159B47}" type="datetimeFigureOut">
              <a:rPr lang="x-none" smtClean="0"/>
              <a:t>05.07.2024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CE21DA-2B49-454D-A2A7-AE43967E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034EDF-B361-7648-A715-BE843FA0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3B47-FA2A-B54A-90D6-FF2ED8E7855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458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A62A9F-67D7-D743-BFB8-A3636C33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5886CA-45E7-D649-AB0E-EAD37A8FE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820202-5A78-3F46-A2CA-C0A652387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F18510-F240-ED48-8477-15395007F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D77A0B-A426-A940-8738-4CC87E3D6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9D58339-A4CC-C248-AE9A-EBD5B742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4C2C-5C91-454B-A30B-CAB0B9159B47}" type="datetimeFigureOut">
              <a:rPr lang="x-none" smtClean="0"/>
              <a:t>05.07.2024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A4A5964-358B-B943-B1F7-24187ADC2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90CAA3E-0F35-0D43-91EF-F627EE01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3B47-FA2A-B54A-90D6-FF2ED8E7855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893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570AEE-169C-EC4F-BA2B-0ACB5181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53E75B0-677B-C14F-9B7A-B44CA92B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4C2C-5C91-454B-A30B-CAB0B9159B47}" type="datetimeFigureOut">
              <a:rPr lang="x-none" smtClean="0"/>
              <a:t>05.07.2024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A2CF1D7-F7C8-A542-8105-052FEF41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EFB74F2-3AEF-F24F-ABDB-C74DED1A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3B47-FA2A-B54A-90D6-FF2ED8E7855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31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5AC4F7D-B417-9D4D-AF0A-5BC179EC1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4C2C-5C91-454B-A30B-CAB0B9159B47}" type="datetimeFigureOut">
              <a:rPr lang="x-none" smtClean="0"/>
              <a:t>05.07.2024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B1A7B76-017D-6844-B755-947EF1AB4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C731B49-EB1B-7E42-8BA0-5D18EAEE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3B47-FA2A-B54A-90D6-FF2ED8E7855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968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85ED95-6E82-A346-BFDA-4D25CC48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08911F-4FC7-F249-97C1-13C5D3743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CB0DB5-64E9-8642-89AD-AF8F68410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2A32D9-3B49-9F4C-A5E7-0446FD9C5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4C2C-5C91-454B-A30B-CAB0B9159B47}" type="datetimeFigureOut">
              <a:rPr lang="x-none" smtClean="0"/>
              <a:t>05.07.2024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AA5F7C-E2CF-FE48-AE81-8D170D05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C7A129-7918-D043-A856-0DA74BCC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3B47-FA2A-B54A-90D6-FF2ED8E7855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427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26473F-F894-2B49-9668-E06B8502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37B9EC7-6B08-2849-BF08-4474C4C80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5FF71B5-E236-A14E-B2E3-54129DD9A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27AA8C-9930-8148-B25B-B10092ADB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4C2C-5C91-454B-A30B-CAB0B9159B47}" type="datetimeFigureOut">
              <a:rPr lang="x-none" smtClean="0"/>
              <a:t>05.07.2024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2F7407-C412-F14D-94A0-58B3B1288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D43950-E205-D04C-9DCA-EB53FA2E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3B47-FA2A-B54A-90D6-FF2ED8E7855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044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FA182E3-9D38-CA4C-B78B-1E7766DA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6CE6AD3-A901-AB46-9F4F-1897CF938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DC389B-66D3-F148-A247-0BDDBB1FE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24C2C-5C91-454B-A30B-CAB0B9159B47}" type="datetimeFigureOut">
              <a:rPr lang="x-none" smtClean="0"/>
              <a:t>05.07.2024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A23205-DF26-3647-98A1-756E3A539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D9CC2D-137C-FA40-9B2F-21F2E77B9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3B47-FA2A-B54A-90D6-FF2ED8E7855B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51C711B-3272-3F4B-BF9D-907AE213134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6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4.jpg" Type="http://schemas.openxmlformats.org/officeDocument/2006/relationships/image"/><Relationship Id="rId4" Target="../media/hdphoto4.wdp" Type="http://schemas.microsoft.com/office/2007/relationships/hdphoto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 ?><Relationships xmlns="http://schemas.openxmlformats.org/package/2006/relationships"><Relationship Id="rId3" Target="../media/image8.jp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EC550E-D1E8-3745-BBC3-8AA6AE5E8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350" y="3426173"/>
            <a:ext cx="6752188" cy="23876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57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звезды становятся ближе...</a:t>
            </a:r>
            <a:endParaRPr lang="x-none" b="1" dirty="0">
              <a:solidFill>
                <a:srgbClr val="F575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31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Фазы коммуникации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969" y="1591163"/>
            <a:ext cx="10744200" cy="4351338"/>
          </a:xfrm>
        </p:spPr>
        <p:txBody>
          <a:bodyPr>
            <a:normAutofit/>
          </a:bodyPr>
          <a:lstStyle/>
          <a:p>
            <a:pPr>
              <a:buClr>
                <a:srgbClr val="5D2884"/>
              </a:buClr>
              <a:buBlip>
                <a:blip r:embed="rId2"/>
              </a:buBlip>
            </a:pPr>
            <a:r>
              <a:rPr lang="ru-RU" sz="3000" b="1" dirty="0" err="1" smtClean="0"/>
              <a:t>докоммуникативная</a:t>
            </a:r>
            <a:r>
              <a:rPr lang="ru-RU" sz="3000" b="1" dirty="0" smtClean="0"/>
              <a:t> фаза</a:t>
            </a:r>
            <a:r>
              <a:rPr lang="ru-RU" sz="3000" dirty="0" smtClean="0"/>
              <a:t>, </a:t>
            </a:r>
            <a:r>
              <a:rPr lang="ru-RU" sz="3000" dirty="0"/>
              <a:t>в которой происходит формирование целей и потребностей в обмене информацией и намечаются способы их реализации; </a:t>
            </a:r>
          </a:p>
          <a:p>
            <a:pPr>
              <a:buClr>
                <a:srgbClr val="5D2884"/>
              </a:buClr>
              <a:buBlip>
                <a:blip r:embed="rId2"/>
              </a:buBlip>
            </a:pPr>
            <a:r>
              <a:rPr lang="ru-RU" sz="3000" b="1" dirty="0" smtClean="0"/>
              <a:t>собственно коммуникация</a:t>
            </a:r>
            <a:r>
              <a:rPr lang="ru-RU" sz="3000" dirty="0" smtClean="0"/>
              <a:t>, включающая </a:t>
            </a:r>
            <a:r>
              <a:rPr lang="ru-RU" sz="3000" dirty="0"/>
              <a:t>создание, передачу и прием сообщения; </a:t>
            </a:r>
          </a:p>
          <a:p>
            <a:pPr>
              <a:buClr>
                <a:srgbClr val="5D2884"/>
              </a:buClr>
              <a:buBlip>
                <a:blip r:embed="rId2"/>
              </a:buBlip>
            </a:pPr>
            <a:r>
              <a:rPr lang="ru-RU" sz="3000" b="1" dirty="0" err="1" smtClean="0"/>
              <a:t>послекоммуникативная</a:t>
            </a:r>
            <a:r>
              <a:rPr lang="ru-RU" sz="3000" b="1" dirty="0" smtClean="0"/>
              <a:t> фаза</a:t>
            </a:r>
            <a:r>
              <a:rPr lang="ru-RU" sz="3000" dirty="0" smtClean="0"/>
              <a:t>, </a:t>
            </a:r>
            <a:r>
              <a:rPr lang="ru-RU" sz="3000" dirty="0"/>
              <a:t>когда проявляются последствия (эффекты) коммуникации и создается обратная связь. </a:t>
            </a:r>
          </a:p>
        </p:txBody>
      </p:sp>
    </p:spTree>
    <p:extLst>
      <p:ext uri="{BB962C8B-B14F-4D97-AF65-F5344CB8AC3E}">
        <p14:creationId xmlns:p14="http://schemas.microsoft.com/office/powerpoint/2010/main" val="36935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54" y="365125"/>
            <a:ext cx="11072446" cy="1325563"/>
          </a:xfrm>
        </p:spPr>
        <p:txBody>
          <a:bodyPr>
            <a:normAutofit/>
          </a:bodyPr>
          <a:lstStyle/>
          <a:p>
            <a:r>
              <a:rPr lang="ru-RU" sz="3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«Конструктор коммуникации»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278" y="1485655"/>
            <a:ext cx="99001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800" dirty="0" smtClean="0"/>
              <a:t>1) Кто</a:t>
            </a:r>
            <a:r>
              <a:rPr lang="ru-RU" sz="3800" dirty="0"/>
              <a:t>? (передает сообщение) – коммуникатор</a:t>
            </a:r>
          </a:p>
          <a:p>
            <a:pPr marL="0" indent="0">
              <a:buNone/>
            </a:pPr>
            <a:r>
              <a:rPr lang="ru-RU" sz="3800" dirty="0"/>
              <a:t>2) Что? (передается) – сообщение</a:t>
            </a:r>
          </a:p>
          <a:p>
            <a:pPr marL="0" indent="0">
              <a:buNone/>
            </a:pPr>
            <a:r>
              <a:rPr lang="ru-RU" sz="3800" dirty="0"/>
              <a:t>3) Как? (осуществляется передача) – канал</a:t>
            </a:r>
          </a:p>
          <a:p>
            <a:pPr marL="0" indent="0">
              <a:buNone/>
            </a:pPr>
            <a:r>
              <a:rPr lang="ru-RU" sz="3800" dirty="0"/>
              <a:t>4) Кому? (направлено сообщение) – аудитория</a:t>
            </a:r>
          </a:p>
          <a:p>
            <a:pPr marL="0" indent="0">
              <a:buNone/>
            </a:pPr>
            <a:r>
              <a:rPr lang="ru-RU" sz="3800" dirty="0"/>
              <a:t>5) С каким эффектом? – эффективность</a:t>
            </a:r>
            <a:r>
              <a:rPr lang="ru-RU" sz="3800" dirty="0" smtClean="0"/>
              <a:t>.</a:t>
            </a:r>
            <a:endParaRPr lang="ru-RU" sz="3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9157" r="25783" b="8834"/>
          <a:stretch/>
        </p:blipFill>
        <p:spPr>
          <a:xfrm rot="445580">
            <a:off x="10045653" y="1052513"/>
            <a:ext cx="1933938" cy="3412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854">
            <a:off x="8794243" y="231562"/>
            <a:ext cx="1258594" cy="123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7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58" y="107218"/>
            <a:ext cx="1561727" cy="5062659"/>
          </a:xfrm>
        </p:spPr>
        <p:txBody>
          <a:bodyPr vert="vert270"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 Black" pitchFamily="34" charset="0"/>
              </a:rPr>
              <a:t>«Коммуникативные круги</a:t>
            </a:r>
            <a:r>
              <a:rPr lang="ru-RU" sz="3200" b="1" dirty="0" smtClean="0">
                <a:solidFill>
                  <a:srgbClr val="7030A0"/>
                </a:solidFill>
                <a:latin typeface="Arial Black" pitchFamily="34" charset="0"/>
              </a:rPr>
              <a:t>»</a:t>
            </a:r>
            <a:endParaRPr lang="ru-RU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99386" y="514913"/>
            <a:ext cx="48832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Задание 1. </a:t>
            </a:r>
            <a:r>
              <a:rPr lang="ru-RU" sz="2400" dirty="0"/>
              <a:t>Попросите маму испечь блины.</a:t>
            </a:r>
          </a:p>
          <a:p>
            <a:r>
              <a:rPr lang="ru-RU" sz="2400" b="1" i="1" dirty="0"/>
              <a:t>Задание 2. </a:t>
            </a:r>
            <a:r>
              <a:rPr lang="ru-RU" sz="2400" dirty="0"/>
              <a:t>Обратитесь к незнакомому взрослому.</a:t>
            </a:r>
          </a:p>
          <a:p>
            <a:r>
              <a:rPr lang="ru-RU" sz="2400" b="1" i="1" dirty="0"/>
              <a:t>Задание 3. </a:t>
            </a:r>
            <a:r>
              <a:rPr lang="ru-RU" sz="2400" dirty="0"/>
              <a:t>Успокойте плачущего малыша.</a:t>
            </a:r>
          </a:p>
          <a:p>
            <a:r>
              <a:rPr lang="ru-RU" sz="2400" b="1" i="1" dirty="0"/>
              <a:t>Задание 4</a:t>
            </a:r>
            <a:r>
              <a:rPr lang="ru-RU" sz="2400" b="1" i="1" dirty="0" smtClean="0"/>
              <a:t>. </a:t>
            </a:r>
            <a:r>
              <a:rPr lang="ru-RU" sz="2400" dirty="0" smtClean="0"/>
              <a:t>Предложите </a:t>
            </a:r>
            <a:r>
              <a:rPr lang="ru-RU" sz="2400" dirty="0"/>
              <a:t>однокласснику поиграть в игру.</a:t>
            </a:r>
          </a:p>
          <a:p>
            <a:r>
              <a:rPr lang="ru-RU" sz="2400" b="1" i="1" dirty="0"/>
              <a:t>Задание 5</a:t>
            </a:r>
            <a:r>
              <a:rPr lang="ru-RU" sz="2400" b="1" i="1" dirty="0" smtClean="0"/>
              <a:t>. </a:t>
            </a:r>
            <a:r>
              <a:rPr lang="ru-RU" sz="2400" dirty="0" smtClean="0"/>
              <a:t>Незнакомый </a:t>
            </a:r>
            <a:r>
              <a:rPr lang="ru-RU" sz="2400" dirty="0"/>
              <a:t>человек в автобусе наступил вам на ногу.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47139" y="4979075"/>
            <a:ext cx="7115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 игры: 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/>
              <a:t>1) С участником в какой ролевой позиции было легко наладить коммуникацию?</a:t>
            </a:r>
          </a:p>
          <a:p>
            <a:r>
              <a:rPr lang="ru-RU" sz="2000" dirty="0"/>
              <a:t>2) С участником в какой ролевой позиции было сложно наладить коммуникацию?</a:t>
            </a:r>
          </a:p>
          <a:p>
            <a:r>
              <a:rPr lang="ru-RU" sz="2000" dirty="0"/>
              <a:t>3) Какие средства коммуникации вы использовали успешно?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4467">
            <a:off x="7187992" y="4233258"/>
            <a:ext cx="1123730" cy="1103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68" y="107218"/>
            <a:ext cx="5360565" cy="55467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38" y="673147"/>
            <a:ext cx="4267200" cy="44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653"/>
            <a:ext cx="10515600" cy="100904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+mn-lt"/>
              </a:rPr>
              <a:t>Правила </a:t>
            </a:r>
            <a:r>
              <a:rPr lang="ru-RU" b="1" dirty="0">
                <a:solidFill>
                  <a:srgbClr val="7030A0"/>
                </a:solidFill>
                <a:latin typeface="+mn-lt"/>
              </a:rPr>
              <a:t>хорошего слушания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847" y="937847"/>
            <a:ext cx="11922368" cy="45826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1. Полностью сконцентрируй свое внимание на собеседнике.</a:t>
            </a:r>
          </a:p>
          <a:p>
            <a:pPr marL="0" indent="0">
              <a:buNone/>
            </a:pPr>
            <a:r>
              <a:rPr lang="ru-RU" dirty="0"/>
              <a:t>2. Обращай внимание не только на слова, но и на позу, мимику, жестикуляцию.</a:t>
            </a:r>
          </a:p>
          <a:p>
            <a:pPr marL="0" indent="0">
              <a:buNone/>
            </a:pPr>
            <a:r>
              <a:rPr lang="ru-RU" dirty="0"/>
              <a:t>3. Проверяй, правильно ли ты понял слова собеседника.</a:t>
            </a:r>
          </a:p>
          <a:p>
            <a:pPr marL="0" indent="0">
              <a:buNone/>
            </a:pPr>
            <a:r>
              <a:rPr lang="ru-RU" dirty="0"/>
              <a:t>4. Спокойно реагируй на все, что говорит собеседник. Никаких личных оценок и замечаний к сказанному.</a:t>
            </a:r>
          </a:p>
          <a:p>
            <a:pPr marL="0" indent="0">
              <a:buNone/>
            </a:pPr>
            <a:r>
              <a:rPr lang="ru-RU" dirty="0"/>
              <a:t>5. Не устраивай расспросы. Строить предложения в утвердительной форме.</a:t>
            </a:r>
          </a:p>
          <a:p>
            <a:pPr marL="0" indent="0">
              <a:buNone/>
            </a:pPr>
            <a:r>
              <a:rPr lang="ru-RU" dirty="0"/>
              <a:t>6. Делай паузу. Давай собеседнику время подумать.</a:t>
            </a:r>
          </a:p>
          <a:p>
            <a:pPr marL="0" indent="0">
              <a:buNone/>
            </a:pPr>
            <a:r>
              <a:rPr lang="ru-RU" dirty="0"/>
              <a:t>7. Не бойся делать ошибочные предположения насчет испытываемых собеседником чувств. Если что не так, собеседник поправит тебя.</a:t>
            </a:r>
          </a:p>
          <a:p>
            <a:pPr marL="0" indent="0">
              <a:buNone/>
            </a:pPr>
            <a:r>
              <a:rPr lang="ru-RU" dirty="0"/>
              <a:t>8. Зрительный контакт: глаза собеседников находятся на одном уровне</a:t>
            </a:r>
          </a:p>
          <a:p>
            <a:pPr marL="0" indent="0">
              <a:buNone/>
            </a:pPr>
            <a:r>
              <a:rPr lang="ru-RU" dirty="0"/>
              <a:t>9. Если ты понимаешь, что собеседник не настроен на разговоры и откровенность, то оставь его в покое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9157" r="25783" b="8834"/>
          <a:stretch/>
        </p:blipFill>
        <p:spPr>
          <a:xfrm rot="262154">
            <a:off x="10570123" y="793475"/>
            <a:ext cx="1461371" cy="257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771956"/>
              </p:ext>
            </p:extLst>
          </p:nvPr>
        </p:nvGraphicFramePr>
        <p:xfrm>
          <a:off x="187570" y="199292"/>
          <a:ext cx="10761784" cy="5122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5" r:dm="rId2" r:lo="rId3" r:qs="rId4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" r="370"/>
          <a:stretch/>
        </p:blipFill>
        <p:spPr>
          <a:xfrm>
            <a:off x="375139" y="2787982"/>
            <a:ext cx="1735016" cy="19334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r="10231"/>
          <a:stretch/>
        </p:blipFill>
        <p:spPr>
          <a:xfrm>
            <a:off x="9202615" y="4540173"/>
            <a:ext cx="2344617" cy="19097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/>
          <a:stretch/>
        </p:blipFill>
        <p:spPr>
          <a:xfrm>
            <a:off x="1718195" y="357554"/>
            <a:ext cx="2091805" cy="191086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510955" y="375250"/>
            <a:ext cx="3505200" cy="1938992"/>
          </a:xfrm>
          <a:prstGeom prst="rect">
            <a:avLst/>
          </a:prstGeom>
          <a:solidFill>
            <a:srgbClr val="F2C6FE"/>
          </a:solidFill>
        </p:spPr>
        <p:txBody>
          <a:bodyPr wrap="square">
            <a:spAutoFit/>
          </a:bodyPr>
          <a:lstStyle/>
          <a:p>
            <a:r>
              <a:rPr dirty="0" lang="ru-RU" sz="2000"/>
              <a:t>В</a:t>
            </a:r>
            <a:r>
              <a:rPr dirty="0" lang="ru-RU" smtClean="0" sz="2000"/>
              <a:t>ербальная</a:t>
            </a:r>
            <a:r>
              <a:rPr dirty="0" lang="ru-RU" sz="2000"/>
              <a:t>, словесная информация в общении составляет </a:t>
            </a:r>
            <a:r>
              <a:rPr dirty="0" lang="ru-RU" smtClean="0" sz="2000"/>
              <a:t>1/6</a:t>
            </a:r>
          </a:p>
          <a:p>
            <a:r>
              <a:rPr dirty="0" lang="ru-RU" sz="2000"/>
              <a:t>Я</a:t>
            </a:r>
            <a:r>
              <a:rPr dirty="0" lang="ru-RU" smtClean="0" sz="2000"/>
              <a:t>зык </a:t>
            </a:r>
            <a:r>
              <a:rPr dirty="0" lang="ru-RU" sz="2000"/>
              <a:t>поз, интонаций, дыхания и ритма - несловесная информация – 5/6.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29599" y="2474966"/>
            <a:ext cx="3786555" cy="1477328"/>
          </a:xfrm>
          <a:prstGeom prst="rect">
            <a:avLst/>
          </a:prstGeom>
          <a:solidFill>
            <a:srgbClr val="F2C6FE"/>
          </a:solidFill>
        </p:spPr>
        <p:txBody>
          <a:bodyPr wrap="square">
            <a:spAutoFit/>
          </a:bodyPr>
          <a:lstStyle/>
          <a:p>
            <a:r>
              <a:rPr dirty="0" lang="ru-RU" smtClean="0"/>
              <a:t>55</a:t>
            </a:r>
            <a:r>
              <a:rPr dirty="0" lang="ru-RU"/>
              <a:t>% – это Язык Тела (позы, движения, </a:t>
            </a:r>
            <a:r>
              <a:rPr dirty="0" lang="ru-RU" smtClean="0"/>
              <a:t>мимика)</a:t>
            </a:r>
          </a:p>
          <a:p>
            <a:r>
              <a:rPr dirty="0" lang="ru-RU"/>
              <a:t>О</a:t>
            </a:r>
            <a:r>
              <a:rPr dirty="0" lang="ru-RU" smtClean="0"/>
              <a:t>коло</a:t>
            </a:r>
            <a:r>
              <a:rPr dirty="0" lang="ru-RU"/>
              <a:t> 38% – </a:t>
            </a:r>
            <a:r>
              <a:rPr dirty="0" lang="ru-RU" smtClean="0"/>
              <a:t>голос</a:t>
            </a:r>
            <a:r>
              <a:rPr dirty="0" lang="ru-RU"/>
              <a:t> (тон, интонации, ритм, </a:t>
            </a:r>
            <a:r>
              <a:rPr dirty="0" lang="ru-RU" smtClean="0"/>
              <a:t>тембр)</a:t>
            </a:r>
          </a:p>
          <a:p>
            <a:r>
              <a:rPr dirty="0" lang="ru-RU" smtClean="0"/>
              <a:t>Около </a:t>
            </a:r>
            <a:r>
              <a:rPr dirty="0" lang="ru-RU"/>
              <a:t>7% собственно </a:t>
            </a:r>
            <a:r>
              <a:rPr dirty="0" lang="ru-RU" smtClean="0"/>
              <a:t>слова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335129274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693" y="43717"/>
            <a:ext cx="10515600" cy="1325563"/>
          </a:xfrm>
        </p:spPr>
        <p:txBody>
          <a:bodyPr>
            <a:normAutofit/>
          </a:bodyPr>
          <a:lstStyle/>
          <a:p>
            <a:r>
              <a:rPr b="1" dirty="0" lang="ru-RU" smtClean="0" sz="6000"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Проблема?</a:t>
            </a:r>
            <a:endParaRPr b="1" dirty="0" lang="ru-RU" sz="6000">
              <a:solidFill>
                <a:srgbClr val="7030A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9477" y="799075"/>
            <a:ext cx="6175129" cy="5320371"/>
          </a:xfrm>
        </p:spPr>
        <p:txBody>
          <a:bodyPr/>
          <a:lstStyle/>
          <a:p>
            <a:pPr indent="0" marL="0">
              <a:buNone/>
            </a:pPr>
            <a:r>
              <a:rPr dirty="0" lang="ru-RU"/>
              <a:t>В космосе нет звуков из-за отсутствия воздуха. Поэтому даже мощные галактические взрывы происходят в полной тишине. Работать космонавтам в таких условиях очень трудно: всего несколько минут в звуковом вакууме вызывают у неподготовленных людей панические атаки и сильные слуховые галлюцинации. Поэтому космические психологи готовят космонавтов к этому </a:t>
            </a:r>
            <a:r>
              <a:rPr dirty="0" lang="ru-RU" smtClean="0"/>
              <a:t>испытанию.</a:t>
            </a:r>
            <a:endParaRPr dirty="0"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/>
          <a:stretch/>
        </p:blipFill>
        <p:spPr>
          <a:xfrm>
            <a:off x="238432" y="1244112"/>
            <a:ext cx="5438261" cy="36092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0062" y="5485620"/>
            <a:ext cx="8824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 sz="3200"/>
              <a:t>Как </a:t>
            </a:r>
            <a:r>
              <a:rPr b="1" dirty="0" lang="ru-RU" sz="3200"/>
              <a:t>можно общаться в среде, где не распространяется звук?</a:t>
            </a:r>
            <a:endParaRPr dirty="0" lang="ru-RU" sz="32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854">
            <a:off x="9931191" y="5260064"/>
            <a:ext cx="1123730" cy="11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5615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1681" y="574433"/>
            <a:ext cx="6402750" cy="521567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«командир» </a:t>
            </a:r>
            <a:r>
              <a:rPr lang="ru-RU" dirty="0"/>
              <a:t>– (выполняется одним игроком – рука подносится ко лбу);</a:t>
            </a:r>
          </a:p>
          <a:p>
            <a:r>
              <a:rPr lang="ru-RU" b="1" dirty="0"/>
              <a:t>«стыковка» </a:t>
            </a:r>
            <a:r>
              <a:rPr lang="ru-RU" dirty="0"/>
              <a:t>– (2 человека берутся за руки);</a:t>
            </a:r>
          </a:p>
          <a:p>
            <a:r>
              <a:rPr lang="ru-RU" b="1" dirty="0"/>
              <a:t>«капсула» </a:t>
            </a:r>
            <a:r>
              <a:rPr lang="ru-RU" dirty="0"/>
              <a:t>– (3 игрока обхватывают друг друга за плечи);</a:t>
            </a:r>
          </a:p>
          <a:p>
            <a:r>
              <a:rPr lang="ru-RU" b="1" dirty="0"/>
              <a:t>«ракета» </a:t>
            </a:r>
            <a:r>
              <a:rPr lang="ru-RU" dirty="0"/>
              <a:t>– (4 игрока становятся друг за другом, руками имитируя движение корабля в космосе);</a:t>
            </a:r>
          </a:p>
          <a:p>
            <a:r>
              <a:rPr lang="ru-RU" b="1" dirty="0"/>
              <a:t>«космические пираты» </a:t>
            </a:r>
            <a:r>
              <a:rPr lang="ru-RU" dirty="0"/>
              <a:t>(2-3 чел.) – игроки свободно перемещаются в пространстве и берут в плен тех, кто не точно выполняет задания.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495665"/>
            <a:ext cx="5378942" cy="34667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7797">
            <a:off x="1074807" y="2769590"/>
            <a:ext cx="2240562" cy="28481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2821" y="551027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Рефлексия:</a:t>
            </a:r>
            <a:r>
              <a:rPr lang="ru-RU" dirty="0"/>
              <a:t> </a:t>
            </a:r>
          </a:p>
          <a:p>
            <a:r>
              <a:rPr lang="ru-RU" dirty="0"/>
              <a:t>1) Что в этом упражнении для вас было самым сложным? </a:t>
            </a:r>
          </a:p>
          <a:p>
            <a:r>
              <a:rPr lang="ru-RU" dirty="0"/>
              <a:t>2) Что вас удивило при выполнении этого упражнения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854">
            <a:off x="7229493" y="5555225"/>
            <a:ext cx="1123730" cy="11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9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630" y="25156"/>
            <a:ext cx="7766538" cy="1325563"/>
          </a:xfrm>
        </p:spPr>
        <p:txBody>
          <a:bodyPr/>
          <a:lstStyle/>
          <a:p>
            <a:r>
              <a:rPr b="1" dirty="0" lang="ru-RU">
                <a:solidFill>
                  <a:srgbClr val="7030A0"/>
                </a:solidFill>
                <a:latin typeface="+mn-lt"/>
              </a:rPr>
              <a:t>«Замороженный</a:t>
            </a:r>
            <a:r>
              <a:rPr b="1" dirty="0" lang="ru-RU" smtClean="0">
                <a:solidFill>
                  <a:srgbClr val="7030A0"/>
                </a:solidFill>
                <a:latin typeface="+mn-lt"/>
              </a:rPr>
              <a:t>»</a:t>
            </a:r>
            <a:endParaRPr dirty="0" lang="ru-RU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92" y="704786"/>
            <a:ext cx="7532076" cy="52274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" r="182"/>
          <a:stretch/>
        </p:blipFill>
        <p:spPr>
          <a:xfrm flipH="1" rot="1190122">
            <a:off x="892023" y="410308"/>
            <a:ext cx="2976592" cy="46708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854">
            <a:off x="2996992" y="335279"/>
            <a:ext cx="1123730" cy="11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0516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983" y="1115402"/>
            <a:ext cx="4853355" cy="4218598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«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Зажги звезду»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/>
          <a:stretch/>
        </p:blipFill>
        <p:spPr>
          <a:xfrm>
            <a:off x="5725925" y="237026"/>
            <a:ext cx="3619723" cy="270546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901" y="826407"/>
            <a:ext cx="2191003" cy="31769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/>
          <a:stretch/>
        </p:blipFill>
        <p:spPr>
          <a:xfrm rot="12647089">
            <a:off x="5995205" y="2966776"/>
            <a:ext cx="3354787" cy="23554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1815">
            <a:off x="249116" y="481309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9363077"/>
              </p:ext>
            </p:extLst>
          </p:nvPr>
        </p:nvGraphicFramePr>
        <p:xfrm>
          <a:off x="586154" y="441325"/>
          <a:ext cx="10914184" cy="2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7092"/>
                <a:gridCol w="5457092"/>
              </a:tblGrid>
              <a:tr h="42858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Что способствует эффективной коммуникации 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9A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Что мешает коммуникации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9A1FD"/>
                    </a:solidFill>
                  </a:tcPr>
                </a:tc>
              </a:tr>
              <a:tr h="4285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85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2C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2C6FE"/>
                    </a:solidFill>
                  </a:tcPr>
                </a:tc>
              </a:tr>
              <a:tr h="4285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85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2C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2C6FE"/>
                    </a:solidFill>
                  </a:tcPr>
                </a:tc>
              </a:tr>
              <a:tr h="4285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75139" y="3305907"/>
            <a:ext cx="11453446" cy="2672862"/>
          </a:xfrm>
          <a:solidFill>
            <a:srgbClr val="E9A1FD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Т</a:t>
            </a:r>
            <a:r>
              <a:rPr lang="ru-RU" dirty="0" smtClean="0"/>
              <a:t>ерпение</a:t>
            </a:r>
            <a:r>
              <a:rPr lang="ru-RU" dirty="0"/>
              <a:t>, </a:t>
            </a:r>
            <a:r>
              <a:rPr lang="ru-RU" dirty="0" err="1"/>
              <a:t>демонстративность</a:t>
            </a:r>
            <a:r>
              <a:rPr lang="ru-RU" dirty="0"/>
              <a:t>, инициативность, чувство юмора, непонимание, уважение мнения других, игнорирование, эгоизм, доброжелательность, умение владеть собой, нетерпимость, выражение пренебрежения, раздражительность, умение слушать собеседника, равнодушие, понимание и принятие, чуткость, любознательность, гуманизм, немотивированная агрессивность, искренность, инициативность, авторитарность, вспыльчивость, бесцеремонность, вежливость, безынициативность, заносчивость, грубость, демонстрация превосходства, обаяние, категоричность, негибкость, резкость, скрытность, уход от зрительного контакта, </a:t>
            </a:r>
            <a:r>
              <a:rPr lang="ru-RU" dirty="0" err="1"/>
              <a:t>эмпатийность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69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4080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Давайте познакомимся!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895791">
            <a:off x="5404339" y="2523025"/>
            <a:ext cx="2555629" cy="2599957"/>
          </a:xfrm>
          <a:ln w="12700">
            <a:solidFill>
              <a:schemeClr val="tx1"/>
            </a:solidFill>
            <a:prstDash val="dashDot"/>
          </a:ln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  <a:prstDash val="sysDot"/>
                </a:ln>
              </a:rPr>
              <a:t>Л </a:t>
            </a:r>
          </a:p>
          <a:p>
            <a:pPr marL="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  <a:prstDash val="sysDot"/>
                </a:ln>
              </a:rPr>
              <a:t>А </a:t>
            </a:r>
          </a:p>
          <a:p>
            <a:pPr marL="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  <a:prstDash val="sysDot"/>
                </a:ln>
              </a:rPr>
              <a:t>Н </a:t>
            </a:r>
          </a:p>
          <a:p>
            <a:pPr marL="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  <a:prstDash val="sysDot"/>
                </a:ln>
              </a:rPr>
              <a:t>А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 rot="21010205">
            <a:off x="2464778" y="2077550"/>
            <a:ext cx="2573215" cy="2599957"/>
          </a:xfrm>
          <a:prstGeom prst="rect">
            <a:avLst/>
          </a:prstGeom>
          <a:ln w="12700">
            <a:solidFill>
              <a:schemeClr val="tx1"/>
            </a:solidFill>
            <a:prstDash val="lgDash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С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9157" r="25783" b="8834"/>
          <a:stretch/>
        </p:blipFill>
        <p:spPr>
          <a:xfrm rot="445580">
            <a:off x="9261231" y="888259"/>
            <a:ext cx="2261262" cy="398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7014" y="365125"/>
            <a:ext cx="8856785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7030A0"/>
                </a:solidFill>
                <a:latin typeface="+mn-lt"/>
              </a:rPr>
              <a:t>«Пожелание по имени»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1677" y="1743564"/>
            <a:ext cx="5181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активность, аккуратность, благородство, вежливость, внимательность, взаимовыручка, взаимопомощь, гибкость, гуманизм, деликатность, доброжелательность, душевность, жизнерадостность, заботливый, зрительный контакт, искренность, инициативность, инициативность, красноречивость, красота, любознательность, мягкость,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9062" y="1690688"/>
            <a:ext cx="5181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обаяние, </a:t>
            </a:r>
            <a:r>
              <a:rPr lang="ru-RU" dirty="0" smtClean="0"/>
              <a:t>обязательность</a:t>
            </a:r>
            <a:r>
              <a:rPr lang="ru-RU" dirty="0"/>
              <a:t>, отважность, понимание, правдивость, приветливость, принятие, простота, терпение, уважение мнения других, умение владеть собой, умение слушать собеседника, упорство, храбрость, целеустремленность, чувство юмора, чуткость, щедрость, </a:t>
            </a:r>
            <a:r>
              <a:rPr lang="ru-RU" dirty="0" err="1"/>
              <a:t>эмпатийность</a:t>
            </a:r>
            <a:r>
              <a:rPr lang="ru-RU" dirty="0"/>
              <a:t>, энергичность, яркость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0376">
            <a:off x="521677" y="219931"/>
            <a:ext cx="1861384" cy="15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+mn-lt"/>
              </a:rPr>
              <a:t>«Лестница коммуникативных умений»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4612" y="6109900"/>
            <a:ext cx="6741269" cy="707886"/>
          </a:xfrm>
          <a:prstGeom prst="rect">
            <a:avLst/>
          </a:prstGeom>
          <a:solidFill>
            <a:srgbClr val="E9A1FD"/>
          </a:solidFill>
        </p:spPr>
        <p:txBody>
          <a:bodyPr wrap="none">
            <a:spAutoFit/>
          </a:bodyPr>
          <a:lstStyle/>
          <a:p>
            <a:r>
              <a:rPr lang="ru-RU" sz="4000" b="1" dirty="0"/>
              <a:t>Заполнение листа рефлексии</a:t>
            </a:r>
            <a:endParaRPr lang="ru-RU" sz="4000" dirty="0"/>
          </a:p>
        </p:txBody>
      </p:sp>
      <p:pic>
        <p:nvPicPr>
          <p:cNvPr id="2050" name="Picture 2" descr="png-clipart-blue-ladder-of-success-ladder-success-thumbnail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lum bright="-2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5" r="17705" b="3855"/>
          <a:stretch/>
        </p:blipFill>
        <p:spPr bwMode="auto">
          <a:xfrm rot="21320787">
            <a:off x="2028092" y="1333499"/>
            <a:ext cx="3634154" cy="396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96" y="1690688"/>
            <a:ext cx="45434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66" y="1690688"/>
            <a:ext cx="2695575" cy="16954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854">
            <a:off x="9785121" y="5314409"/>
            <a:ext cx="1123730" cy="11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723" y="96074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занятии</a:t>
            </a:r>
            <a:endParaRPr lang="ru-RU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49780"/>
            <a:ext cx="8174670" cy="435133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4800" dirty="0" smtClean="0"/>
              <a:t>Я хочу узнать…</a:t>
            </a:r>
          </a:p>
          <a:p>
            <a:pPr>
              <a:buBlip>
                <a:blip r:embed="rId2"/>
              </a:buBlip>
            </a:pPr>
            <a:r>
              <a:rPr lang="ru-RU" sz="4800" dirty="0" smtClean="0"/>
              <a:t>Я хочу попробовать…</a:t>
            </a:r>
          </a:p>
          <a:p>
            <a:pPr>
              <a:buBlip>
                <a:blip r:embed="rId2"/>
              </a:buBlip>
            </a:pPr>
            <a:r>
              <a:rPr lang="ru-RU" sz="4800" dirty="0" smtClean="0"/>
              <a:t>Я хочу научиться…</a:t>
            </a:r>
          </a:p>
          <a:p>
            <a:pPr>
              <a:buBlip>
                <a:blip r:embed="rId2"/>
              </a:buBlip>
            </a:pPr>
            <a:r>
              <a:rPr lang="ru-RU" sz="4800" dirty="0" smtClean="0"/>
              <a:t>Я буду…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9157" r="25783" b="8834"/>
          <a:stretch/>
        </p:blipFill>
        <p:spPr>
          <a:xfrm rot="445580">
            <a:off x="9261231" y="888259"/>
            <a:ext cx="2261262" cy="39898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854">
            <a:off x="7033512" y="1036203"/>
            <a:ext cx="1836838" cy="15035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9042">
            <a:off x="7258970" y="1274051"/>
            <a:ext cx="1385923" cy="113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развиты мои коммуникативные способности?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5046" y="1852246"/>
            <a:ext cx="9958754" cy="4195764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Инструкция: </a:t>
            </a:r>
            <a:r>
              <a:rPr lang="ru-RU" sz="3200" i="1" dirty="0"/>
              <a:t>На 10 вопросов следует дать ответы</a:t>
            </a:r>
            <a:r>
              <a:rPr lang="ru-RU" sz="3200" i="1" dirty="0" smtClean="0"/>
              <a:t>:</a:t>
            </a:r>
            <a:endParaRPr lang="ru-RU" sz="3200" dirty="0" smtClean="0"/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ru-RU" sz="3200" dirty="0" smtClean="0"/>
              <a:t>«</a:t>
            </a:r>
            <a:r>
              <a:rPr lang="ru-RU" sz="3200" dirty="0"/>
              <a:t>почти всегда»; </a:t>
            </a:r>
            <a:endParaRPr lang="ru-RU" sz="3200" dirty="0" smtClean="0"/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ru-RU" sz="3200" dirty="0" smtClean="0"/>
              <a:t>«</a:t>
            </a:r>
            <a:r>
              <a:rPr lang="ru-RU" sz="3200" dirty="0"/>
              <a:t>в большинстве случаев»; </a:t>
            </a:r>
            <a:endParaRPr lang="ru-RU" sz="3200" dirty="0" smtClean="0"/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ru-RU" sz="3200" dirty="0" smtClean="0"/>
              <a:t>«</a:t>
            </a:r>
            <a:r>
              <a:rPr lang="ru-RU" sz="3200" dirty="0"/>
              <a:t>иногда»; «редко»; </a:t>
            </a:r>
            <a:endParaRPr lang="ru-RU" sz="3200" dirty="0" smtClean="0"/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ru-RU" sz="3200" dirty="0" smtClean="0"/>
              <a:t>«</a:t>
            </a:r>
            <a:r>
              <a:rPr lang="ru-RU" sz="3200" dirty="0"/>
              <a:t>почти никогда</a:t>
            </a:r>
            <a:r>
              <a:rPr lang="ru-RU" sz="3200" dirty="0" smtClean="0"/>
              <a:t>».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495" y="3440723"/>
            <a:ext cx="2181225" cy="2095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854">
            <a:off x="10204781" y="261514"/>
            <a:ext cx="1489878" cy="14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46" y="208695"/>
            <a:ext cx="11177954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 и проанализируй результат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4979"/>
            <a:ext cx="9993923" cy="435133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/>
              <a:t>90-100 </a:t>
            </a:r>
            <a:r>
              <a:rPr lang="ru-RU" b="1" dirty="0"/>
              <a:t>баллов </a:t>
            </a:r>
            <a:r>
              <a:rPr lang="ru-RU" dirty="0"/>
              <a:t>– высокий уровень развития коммуникативных способностей.</a:t>
            </a:r>
          </a:p>
          <a:p>
            <a:pPr>
              <a:buBlip>
                <a:blip r:embed="rId2"/>
              </a:buBlip>
            </a:pPr>
            <a:r>
              <a:rPr lang="ru-RU" b="1" dirty="0"/>
              <a:t>89 – 70 баллов </a:t>
            </a:r>
            <a:r>
              <a:rPr lang="ru-RU" dirty="0"/>
              <a:t>– достаточный уровень развития коммуникативных способностей.</a:t>
            </a:r>
          </a:p>
          <a:p>
            <a:pPr>
              <a:buBlip>
                <a:blip r:embed="rId2"/>
              </a:buBlip>
            </a:pPr>
            <a:r>
              <a:rPr lang="ru-RU" b="1" dirty="0"/>
              <a:t>69 – 36 баллов </a:t>
            </a:r>
            <a:r>
              <a:rPr lang="ru-RU" dirty="0"/>
              <a:t>– средний уровень развития коммуникативных способностей.</a:t>
            </a:r>
          </a:p>
          <a:p>
            <a:pPr>
              <a:buBlip>
                <a:blip r:embed="rId2"/>
              </a:buBlip>
            </a:pPr>
            <a:r>
              <a:rPr lang="ru-RU" b="1" dirty="0"/>
              <a:t>35-20 баллов </a:t>
            </a:r>
            <a:r>
              <a:rPr lang="ru-RU" dirty="0"/>
              <a:t>– вам необходимо развивать коммуникативные способности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4" t="35577" r="38371" b="50626"/>
          <a:stretch/>
        </p:blipFill>
        <p:spPr bwMode="auto">
          <a:xfrm>
            <a:off x="8464062" y="459643"/>
            <a:ext cx="3516923" cy="88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1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1" y="239424"/>
            <a:ext cx="11570677" cy="1979490"/>
          </a:xfrm>
        </p:spPr>
        <p:txBody>
          <a:bodyPr>
            <a:noAutofit/>
          </a:bodyPr>
          <a:lstStyle/>
          <a:p>
            <a:r>
              <a:rPr b="1" dirty="0" lang="ru-RU" sz="3600"/>
              <a:t>В</a:t>
            </a:r>
            <a:r>
              <a:rPr b="1" dirty="0" lang="ru-RU" smtClean="0" sz="3600"/>
              <a:t> </a:t>
            </a:r>
            <a:r>
              <a:rPr b="1" dirty="0" lang="ru-RU" sz="3600"/>
              <a:t>июле 1975 года при реализации советско-американской программы «Союз» – «Аполлон» было положено начало международному сотрудничеству в области пилотируемых космических полетов. </a:t>
            </a:r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49" y="1699846"/>
            <a:ext cx="4365109" cy="3249777"/>
          </a:xfrm>
        </p:spPr>
      </p:pic>
      <p:sp>
        <p:nvSpPr>
          <p:cNvPr id="5" name="Прямоугольник 4"/>
          <p:cNvSpPr/>
          <p:nvPr/>
        </p:nvSpPr>
        <p:spPr>
          <a:xfrm>
            <a:off x="445477" y="3061634"/>
            <a:ext cx="68111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2200"/>
              <a:t>Советские космонавты и американские астронавты наладили эффективную </a:t>
            </a:r>
            <a:r>
              <a:rPr dirty="0" lang="ru-RU" smtClean="0" sz="2200"/>
              <a:t>коммуникацию – будучи </a:t>
            </a:r>
            <a:r>
              <a:rPr dirty="0" lang="ru-RU" sz="2200"/>
              <a:t>носителями разных языков, они создали смешанный язык общения и прозвали его «</a:t>
            </a:r>
            <a:r>
              <a:rPr dirty="0" err="1" lang="ru-RU" sz="2200"/>
              <a:t>Рустон</a:t>
            </a:r>
            <a:r>
              <a:rPr dirty="0" lang="ru-RU" sz="2200"/>
              <a:t>» (Русский + Хьюстон).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477" y="2461469"/>
            <a:ext cx="6623538" cy="461665"/>
          </a:xfrm>
          <a:prstGeom prst="rect">
            <a:avLst/>
          </a:prstGeom>
          <a:solidFill>
            <a:srgbClr val="EBA4FE"/>
          </a:solidFill>
        </p:spPr>
        <p:txBody>
          <a:bodyPr wrap="square">
            <a:spAutoFit/>
          </a:bodyPr>
          <a:lstStyle/>
          <a:p>
            <a:pPr algn="ctr" lvl="0"/>
            <a:r>
              <a:rPr dirty="0" lang="ru-RU" sz="2400">
                <a:solidFill>
                  <a:prstClr val="black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dirty="0" lang="ru-RU" smtClean="0" sz="2400">
                <a:solidFill>
                  <a:prstClr val="black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рограмму </a:t>
            </a:r>
            <a:r>
              <a:rPr dirty="0" lang="ru-RU" sz="2400">
                <a:solidFill>
                  <a:prstClr val="black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прозвали «Рукопожатие в космосе».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94585" y="4893971"/>
            <a:ext cx="55567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2000"/>
              <a:t>Э</a:t>
            </a:r>
            <a:r>
              <a:rPr dirty="0" lang="ru-RU" smtClean="0" sz="2000"/>
              <a:t>кипаж </a:t>
            </a:r>
            <a:r>
              <a:rPr dirty="0" lang="ru-RU" sz="2000"/>
              <a:t>корабля «</a:t>
            </a:r>
            <a:r>
              <a:rPr dirty="0" lang="ru-RU" smtClean="0" sz="2000"/>
              <a:t>Союз-19»: Алексей </a:t>
            </a:r>
            <a:r>
              <a:rPr dirty="0" lang="ru-RU" sz="2000"/>
              <a:t>Леонов и Валерий </a:t>
            </a:r>
            <a:r>
              <a:rPr dirty="0" err="1" lang="ru-RU" sz="2000"/>
              <a:t>Кубасов</a:t>
            </a:r>
            <a:r>
              <a:rPr dirty="0" lang="ru-RU" sz="2000"/>
              <a:t>. </a:t>
            </a:r>
            <a:endParaRPr dirty="0" lang="ru-RU" smtClean="0" sz="2000"/>
          </a:p>
          <a:p>
            <a:r>
              <a:rPr dirty="0" lang="ru-RU" smtClean="0" sz="2000"/>
              <a:t>Участники </a:t>
            </a:r>
            <a:r>
              <a:rPr dirty="0" lang="ru-RU" sz="2000"/>
              <a:t>программы </a:t>
            </a:r>
            <a:r>
              <a:rPr dirty="0" lang="ru-RU" smtClean="0" sz="2000"/>
              <a:t>из США: </a:t>
            </a:r>
            <a:r>
              <a:rPr dirty="0" lang="ru-RU" sz="2000"/>
              <a:t>Томас Стаффорд, </a:t>
            </a:r>
            <a:endParaRPr dirty="0" lang="ru-RU" smtClean="0" sz="2000"/>
          </a:p>
          <a:p>
            <a:r>
              <a:rPr dirty="0" err="1" lang="ru-RU" smtClean="0" sz="2000"/>
              <a:t>Вэнс</a:t>
            </a:r>
            <a:r>
              <a:rPr dirty="0" lang="ru-RU" smtClean="0" sz="2000"/>
              <a:t> </a:t>
            </a:r>
            <a:r>
              <a:rPr dirty="0" err="1" lang="ru-RU" sz="2000"/>
              <a:t>Бранд</a:t>
            </a:r>
            <a:r>
              <a:rPr dirty="0" lang="ru-RU" sz="2000"/>
              <a:t> и Дональд </a:t>
            </a:r>
            <a:r>
              <a:rPr dirty="0" err="1" lang="ru-RU" sz="2000"/>
              <a:t>Слейтон</a:t>
            </a:r>
            <a:r>
              <a:rPr dirty="0" lang="ru-RU" sz="200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" l="204" r="2"/>
          <a:stretch/>
        </p:blipFill>
        <p:spPr>
          <a:xfrm rot="21255636">
            <a:off x="1945054" y="4590101"/>
            <a:ext cx="3132015" cy="193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2397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938" y="60325"/>
            <a:ext cx="10673862" cy="1325563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 такое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коммуникация?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662" y="1090785"/>
            <a:ext cx="9700846" cy="882406"/>
          </a:xfrm>
          <a:solidFill>
            <a:srgbClr val="EBA4FE"/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Коммуникация</a:t>
            </a:r>
            <a:r>
              <a:rPr lang="ru-RU" dirty="0"/>
              <a:t> –</a:t>
            </a:r>
            <a:r>
              <a:rPr lang="ru-RU" b="1" dirty="0"/>
              <a:t> </a:t>
            </a:r>
            <a:r>
              <a:rPr lang="ru-RU" dirty="0"/>
              <a:t>процесс общения, взаимодействия, обмена информацией между </a:t>
            </a:r>
            <a:r>
              <a:rPr lang="ru-RU" dirty="0" smtClean="0"/>
              <a:t>людьми.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0308" y="2096405"/>
            <a:ext cx="11078307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Коммуникация</a:t>
            </a:r>
            <a:r>
              <a:rPr lang="ru-RU" sz="2800" dirty="0" smtClean="0"/>
              <a:t> – тип взаимодействия между людьми, предполагающий информационный обмен.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7539" y="3157466"/>
            <a:ext cx="11347938" cy="1815882"/>
          </a:xfrm>
          <a:prstGeom prst="rect">
            <a:avLst/>
          </a:prstGeom>
          <a:solidFill>
            <a:srgbClr val="B28BFF"/>
          </a:solidFill>
        </p:spPr>
        <p:txBody>
          <a:bodyPr wrap="square">
            <a:spAutoFit/>
          </a:bodyPr>
          <a:lstStyle/>
          <a:p>
            <a:r>
              <a:rPr lang="ru-RU" sz="2800" b="1" dirty="0"/>
              <a:t>Коммуникация</a:t>
            </a:r>
            <a:r>
              <a:rPr lang="ru-RU" sz="2800" dirty="0"/>
              <a:t> – общение, передача информации от человека к человеку, специфическая форма взаимодействия людей в процессах их познавательно-трудовой деятельности, осуществляющаяся главным образом при помощи языка (реже при помощи других знаковых систем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0615" y="5079667"/>
            <a:ext cx="11054862" cy="1384995"/>
          </a:xfrm>
          <a:prstGeom prst="rect">
            <a:avLst/>
          </a:prstGeom>
          <a:solidFill>
            <a:srgbClr val="85D6FF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Коммуникация – </a:t>
            </a:r>
            <a:r>
              <a:rPr lang="ru-RU" sz="2800" dirty="0" smtClean="0"/>
              <a:t> </a:t>
            </a:r>
            <a:r>
              <a:rPr lang="ru-RU" sz="2800" dirty="0"/>
              <a:t>обмен информацией между сложными динамическими системами и их частями, которые в состоянии принимать информацию, накапливать ее, </a:t>
            </a:r>
            <a:r>
              <a:rPr lang="ru-RU" sz="2800" dirty="0" smtClean="0"/>
              <a:t>преобразовывать. 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854">
            <a:off x="10445744" y="234746"/>
            <a:ext cx="1489878" cy="14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lang="ru-RU" smtClean="0" sz="4000"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 Black"/>
              </a:rPr>
              <a:t>Основные особенности</a:t>
            </a:r>
            <a:endParaRPr b="1" dirty="0" lang="ru-RU" sz="4000">
              <a:solidFill>
                <a:srgbClr val="7030A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34" typeface="Arial Black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353" y="1690688"/>
            <a:ext cx="7848600" cy="2930769"/>
          </a:xfrm>
        </p:spPr>
        <p:txBody>
          <a:bodyPr/>
          <a:lstStyle/>
          <a:p>
            <a:pPr indent="-514350" marL="514350">
              <a:buAutoNum type="arabicParenR"/>
            </a:pPr>
            <a:r>
              <a:rPr b="1" dirty="0" lang="ru-RU" smtClean="0" sz="4000"/>
              <a:t>форма </a:t>
            </a:r>
            <a:r>
              <a:rPr b="1" dirty="0" lang="ru-RU" sz="4000"/>
              <a:t>взаимодействия людей; </a:t>
            </a:r>
            <a:endParaRPr b="1" dirty="0" lang="ru-RU" smtClean="0" sz="4000"/>
          </a:p>
          <a:p>
            <a:pPr indent="0" marL="0">
              <a:buNone/>
            </a:pPr>
            <a:r>
              <a:rPr b="1" dirty="0" lang="ru-RU" smtClean="0" sz="4000"/>
              <a:t>2</a:t>
            </a:r>
            <a:r>
              <a:rPr b="1" dirty="0" lang="ru-RU" sz="4000"/>
              <a:t>) процесс общения; </a:t>
            </a:r>
            <a:endParaRPr b="1" dirty="0" lang="ru-RU" smtClean="0" sz="4000"/>
          </a:p>
          <a:p>
            <a:pPr indent="0" marL="0">
              <a:buNone/>
            </a:pPr>
            <a:r>
              <a:rPr b="1" dirty="0" lang="ru-RU" smtClean="0" sz="4000"/>
              <a:t>3</a:t>
            </a:r>
            <a:r>
              <a:rPr b="1" dirty="0" lang="ru-RU" sz="4000"/>
              <a:t>) передача информации</a:t>
            </a:r>
            <a:r>
              <a:rPr b="1" dirty="0" lang="ru-RU" smtClean="0" sz="4000"/>
              <a:t>.</a:t>
            </a:r>
            <a:endParaRPr b="1" dirty="0" lang="ru-RU" sz="40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" l="14" r="87" t="26"/>
          <a:stretch/>
        </p:blipFill>
        <p:spPr>
          <a:xfrm>
            <a:off x="6980013" y="2455985"/>
            <a:ext cx="4796898" cy="2567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76" y="3877408"/>
            <a:ext cx="3437793" cy="229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02165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Из чего состоит коммуникация?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294" y="1718208"/>
            <a:ext cx="5890844" cy="343803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Аристотель в «Риторике» заметил, что любое общение предполагает три элемента: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говорящего</a:t>
            </a:r>
            <a:r>
              <a:rPr lang="ru-RU" dirty="0"/>
              <a:t>,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производимое </a:t>
            </a:r>
            <a:r>
              <a:rPr lang="ru-RU" dirty="0"/>
              <a:t>им сообщение,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того</a:t>
            </a:r>
            <a:r>
              <a:rPr lang="ru-RU" dirty="0"/>
              <a:t>, кому это сообщение предназначено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09" y="1718208"/>
            <a:ext cx="5205774" cy="346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891</Words>
  <Application>Microsoft Office PowerPoint</Application>
  <PresentationFormat>Произвольный</PresentationFormat>
  <Paragraphs>106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И звезды становятся ближе...</vt:lpstr>
      <vt:lpstr>Давайте познакомимся!</vt:lpstr>
      <vt:lpstr>На занятии</vt:lpstr>
      <vt:lpstr>Как развиты мои коммуникативные способности?</vt:lpstr>
      <vt:lpstr>Оцени и проанализируй результат</vt:lpstr>
      <vt:lpstr>В июле 1975 года при реализации советско-американской программы «Союз» – «Аполлон» было положено начало международному сотрудничеству в области пилотируемых космических полетов. </vt:lpstr>
      <vt:lpstr>Что такое коммуникация?</vt:lpstr>
      <vt:lpstr>Основные особенности</vt:lpstr>
      <vt:lpstr>Из чего состоит коммуникация?</vt:lpstr>
      <vt:lpstr>Фазы коммуникации</vt:lpstr>
      <vt:lpstr>«Конструктор коммуникации» </vt:lpstr>
      <vt:lpstr>«Коммуникативные круги»</vt:lpstr>
      <vt:lpstr>Правила хорошего слушания</vt:lpstr>
      <vt:lpstr>Презентация PowerPoint</vt:lpstr>
      <vt:lpstr>Проблема?</vt:lpstr>
      <vt:lpstr>Презентация PowerPoint</vt:lpstr>
      <vt:lpstr>«Замороженный»</vt:lpstr>
      <vt:lpstr>«Зажги звезду»</vt:lpstr>
      <vt:lpstr>Презентация PowerPoint</vt:lpstr>
      <vt:lpstr>«Пожелание по имени» </vt:lpstr>
      <vt:lpstr>«Лестница коммуникативных умений»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Svetlana</cp:lastModifiedBy>
  <cp:revision>35</cp:revision>
  <dcterms:created xsi:type="dcterms:W3CDTF">2022-01-31T14:19:28Z</dcterms:created>
  <dcterms:modified xsi:type="dcterms:W3CDTF">2024-07-05T09:07:55Z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1594575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