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24"/>
  </p:notesMasterIdLst>
  <p:sldIdLst>
    <p:sldId id="257" r:id="rId2"/>
    <p:sldId id="274" r:id="rId3"/>
    <p:sldId id="277" r:id="rId4"/>
    <p:sldId id="276" r:id="rId5"/>
    <p:sldId id="275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1" r:id="rId17"/>
    <p:sldId id="272" r:id="rId18"/>
    <p:sldId id="280" r:id="rId19"/>
    <p:sldId id="279" r:id="rId20"/>
    <p:sldId id="282" r:id="rId21"/>
    <p:sldId id="281" r:id="rId22"/>
    <p:sldId id="283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49" autoAdjust="0"/>
  </p:normalViewPr>
  <p:slideViewPr>
    <p:cSldViewPr>
      <p:cViewPr>
        <p:scale>
          <a:sx n="100" d="100"/>
          <a:sy n="100" d="100"/>
        </p:scale>
        <p:origin x="-1908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BD9EDE-39A6-4724-8170-A9BA7B875A41}" type="datetimeFigureOut">
              <a:rPr lang="ru-RU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ED72FE-6077-4389-B5FF-982FB9FD4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8C9F7-8878-415A-95F1-2F70A31FDB1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01F7D4-2BE0-4754-B2F2-962AA05DB9F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C5D729-D0AB-4A2B-9A1A-05B0854FA9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AF595-28DA-4661-845B-05ED02E2706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F586EA-64CC-4ADB-A0F9-6CC8045CC59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50C2D-1D4D-4AEE-BBD7-79882CE0699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B9CA-B08C-4D19-9E76-E5CB2C6FDF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85E6B-C10D-4A38-A568-62AB22C5FD2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80597-E50B-4A91-9347-C740AEBC307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CCF9DB-38F8-4765-A4A2-A8397197341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B6BDA8-8182-4BC0-85BE-B3C0516E779B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E84C8953-411A-427D-9D52-1E388D4A0D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050685-921B-47C0-BACC-01282B029361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C666E2-F350-4B64-B7B9-5F58D8BF9D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69FADD-A8FF-400D-BED4-76AC2F850FA7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2A9B12-A048-401C-A29D-887D145B5B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D39812-D1D7-4BE1-997F-B3456587A8E1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B384EE7-4588-44F3-95C8-54A8FEA12D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F1E791-C67F-450E-8B33-236A5691D7EB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960582-447B-4763-88C7-1DD2B476A9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0A9E2-2498-4FCB-8A1B-CD74227959D4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75195-E8D2-48F0-8947-E2DDD58AF8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C7E2BF-38BB-4466-9205-AE00A3E23C78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E38CF777-8CF8-4F5D-901A-5488250631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04A418-097E-49A5-A64F-457087F57C20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EB487-9B66-4419-B73F-3A9A1472A9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B67F10-3BDF-4D83-AA0F-F4814ED68219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4D9EA-C890-4369-B07E-9AE9DC859A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BB18D3-4ACD-4B87-BE9F-0F80EE182DC0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DE739-FFED-4EA4-B494-9EB2292976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CDD627-E59A-4AFB-9A1A-C66DB7608243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F0399-D87D-4A38-B8E1-51318072B0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A847940-A42B-4107-A54C-B66E0A6DD042}" type="datetimeFigureOut">
              <a:rPr lang="ru-RU" smtClean="0"/>
              <a:pPr>
                <a:defRPr/>
              </a:pPr>
              <a:t>17-07-2024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67AC5EE-7552-42AD-B558-B5578CF134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 spd="slow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477616"/>
            <a:ext cx="8076732" cy="167146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all" spc="0" normalizeH="0" baseline="0" noProof="0" dirty="0" smtClean="0">
                <a:ln w="28575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Andalus" pitchFamily="2" charset="-78"/>
              </a:rPr>
              <a:t>Изготовление </a:t>
            </a:r>
            <a:br>
              <a:rPr kumimoji="0" lang="ru-RU" sz="4800" b="0" i="1" u="none" strike="noStrike" kern="1200" cap="all" spc="0" normalizeH="0" baseline="0" noProof="0" dirty="0" smtClean="0">
                <a:ln w="28575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Andalus" pitchFamily="2" charset="-78"/>
              </a:rPr>
            </a:br>
            <a:r>
              <a:rPr kumimoji="0" lang="ru-RU" sz="4800" b="0" i="1" u="none" strike="noStrike" kern="1200" cap="all" spc="0" normalizeH="0" baseline="0" noProof="0" dirty="0" smtClean="0">
                <a:ln w="28575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Andalus" pitchFamily="2" charset="-78"/>
              </a:rPr>
              <a:t>аппликации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all" spc="0" normalizeH="0" baseline="0" noProof="0" dirty="0" smtClean="0">
                <a:ln w="28575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Andalus" pitchFamily="2" charset="-78"/>
              </a:rPr>
              <a:t>«полевой цветок» </a:t>
            </a:r>
            <a:br>
              <a:rPr kumimoji="0" lang="ru-RU" sz="4800" b="0" i="1" u="none" strike="noStrike" kern="1200" cap="all" spc="0" normalizeH="0" baseline="0" noProof="0" dirty="0" smtClean="0">
                <a:ln w="28575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Andalus" pitchFamily="2" charset="-78"/>
              </a:rPr>
            </a:br>
            <a:r>
              <a:rPr kumimoji="0" lang="ru-RU" sz="4800" b="0" i="1" u="none" strike="noStrike" kern="1200" cap="all" spc="0" normalizeH="0" baseline="0" noProof="0" dirty="0" smtClean="0">
                <a:ln w="28575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Andalus" pitchFamily="2" charset="-78"/>
              </a:rPr>
              <a:t>из круп и соли</a:t>
            </a:r>
            <a:endParaRPr kumimoji="0" lang="ru-RU" sz="4800" b="0" i="1" u="none" strike="noStrike" kern="1200" cap="all" spc="0" normalizeH="0" baseline="0" noProof="0" dirty="0">
              <a:ln w="28575">
                <a:solidFill>
                  <a:srgbClr val="C00000"/>
                </a:solidFill>
              </a:ln>
              <a:solidFill>
                <a:srgbClr val="0000FF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Andalus" pitchFamily="2" charset="-7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620688"/>
            <a:ext cx="40829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МБОУ «СОШ с.Ивановка»</a:t>
            </a:r>
            <a:endParaRPr lang="ru-RU" sz="2400" b="1" cap="none" spc="0" dirty="0">
              <a:ln w="11430">
                <a:solidFill>
                  <a:srgbClr val="C00000"/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9482" y="5661248"/>
            <a:ext cx="46067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Учитель начальных классов</a:t>
            </a:r>
          </a:p>
          <a:p>
            <a:pPr algn="ctr"/>
            <a:r>
              <a:rPr lang="ru-RU" sz="24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Коркишко Елена Николаевна</a:t>
            </a:r>
            <a:endParaRPr lang="ru-RU" sz="2400" b="1" cap="none" spc="0" dirty="0">
              <a:ln w="11430">
                <a:solidFill>
                  <a:srgbClr val="C000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 descr="IMG_3466.JPG"/>
          <p:cNvPicPr>
            <a:picLocks noChangeAspect="1"/>
          </p:cNvPicPr>
          <p:nvPr/>
        </p:nvPicPr>
        <p:blipFill>
          <a:blip r:embed="rId3" cstate="print"/>
          <a:srcRect l="8694" t="7237" r="11957" b="14482"/>
          <a:stretch>
            <a:fillRect/>
          </a:stretch>
        </p:blipFill>
        <p:spPr>
          <a:xfrm rot="437914">
            <a:off x="249122" y="1453077"/>
            <a:ext cx="1855642" cy="137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3" descr="69d5f927db18afb0fbce4be98e2bf16d_jpg.jpg"/>
          <p:cNvPicPr>
            <a:picLocks noChangeAspect="1" noChangeArrowheads="1"/>
          </p:cNvPicPr>
          <p:nvPr/>
        </p:nvPicPr>
        <p:blipFill>
          <a:blip r:embed="rId4" cstate="print"/>
          <a:srcRect t="2531" r="2001" b="51064"/>
          <a:stretch>
            <a:fillRect/>
          </a:stretch>
        </p:blipFill>
        <p:spPr bwMode="auto">
          <a:xfrm rot="21142817">
            <a:off x="433758" y="4133161"/>
            <a:ext cx="1522297" cy="2010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3" descr="obrazec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2848" r="5166" b="52533"/>
          <a:stretch>
            <a:fillRect/>
          </a:stretch>
        </p:blipFill>
        <p:spPr>
          <a:xfrm rot="20934579">
            <a:off x="6998174" y="1498250"/>
            <a:ext cx="177721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3" descr="selezen.jpg"/>
          <p:cNvPicPr>
            <a:picLocks noChangeAspect="1" noChangeArrowheads="1"/>
          </p:cNvPicPr>
          <p:nvPr/>
        </p:nvPicPr>
        <p:blipFill>
          <a:blip r:embed="rId6" cstate="print"/>
          <a:srcRect l="4997" r="6259" b="50468"/>
          <a:stretch>
            <a:fillRect/>
          </a:stretch>
        </p:blipFill>
        <p:spPr>
          <a:xfrm rot="357397">
            <a:off x="7219000" y="4236699"/>
            <a:ext cx="1397191" cy="186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/>
              <a:t>Шаг 5. </a:t>
            </a:r>
            <a:r>
              <a:rPr lang="ru-RU" sz="2800" dirty="0" smtClean="0"/>
              <a:t>После высыхания клея лишнюю крупу аккуратно смахнуть. </a:t>
            </a:r>
          </a:p>
        </p:txBody>
      </p:sp>
      <p:pic>
        <p:nvPicPr>
          <p:cNvPr id="5" name="Рисунок 4" descr="IMG_34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812" y="1340769"/>
            <a:ext cx="7274596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68313" y="44624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/>
              <a:t>Шаг 6. </a:t>
            </a:r>
            <a:r>
              <a:rPr lang="ru-RU" sz="2800" dirty="0" smtClean="0"/>
              <a:t>Некоторые элементы (брюшко и др.) выполняем рисом. </a:t>
            </a:r>
          </a:p>
        </p:txBody>
      </p:sp>
      <p:pic>
        <p:nvPicPr>
          <p:cNvPr id="4" name="Рисунок 3" descr="IMG_34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24744"/>
            <a:ext cx="7948850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68313" y="271804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5400" dirty="0" smtClean="0">
                <a:solidFill>
                  <a:srgbClr val="C00000"/>
                </a:solidFill>
              </a:rPr>
              <a:t>После </a:t>
            </a:r>
            <a:br>
              <a:rPr lang="ru-RU" sz="5400" dirty="0" smtClean="0">
                <a:solidFill>
                  <a:srgbClr val="C00000"/>
                </a:solidFill>
              </a:rPr>
            </a:br>
            <a:r>
              <a:rPr lang="ru-RU" sz="5400" dirty="0" smtClean="0">
                <a:solidFill>
                  <a:srgbClr val="C00000"/>
                </a:solidFill>
              </a:rPr>
              <a:t>каждого этапа необходима </a:t>
            </a:r>
            <a:br>
              <a:rPr lang="ru-RU" sz="5400" dirty="0" smtClean="0">
                <a:solidFill>
                  <a:srgbClr val="C00000"/>
                </a:solidFill>
              </a:rPr>
            </a:br>
            <a:r>
              <a:rPr lang="ru-RU" sz="5400" dirty="0" smtClean="0">
                <a:solidFill>
                  <a:srgbClr val="C00000"/>
                </a:solidFill>
              </a:rPr>
              <a:t>просушка </a:t>
            </a:r>
            <a:br>
              <a:rPr lang="ru-RU" sz="5400" dirty="0" smtClean="0">
                <a:solidFill>
                  <a:srgbClr val="C00000"/>
                </a:solidFill>
              </a:rPr>
            </a:br>
            <a:r>
              <a:rPr lang="ru-RU" sz="5400" dirty="0" smtClean="0">
                <a:solidFill>
                  <a:srgbClr val="C00000"/>
                </a:solidFill>
              </a:rPr>
              <a:t>аппликации! 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44624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/>
              <a:t>Шаг 7. </a:t>
            </a:r>
            <a:r>
              <a:rPr lang="ru-RU" sz="2800" dirty="0" smtClean="0"/>
              <a:t>Туловище выполняем пшеном, глазик маком. </a:t>
            </a:r>
          </a:p>
        </p:txBody>
      </p:sp>
      <p:pic>
        <p:nvPicPr>
          <p:cNvPr id="4" name="Рисунок 3" descr="IMG_3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179200"/>
            <a:ext cx="7225959" cy="5418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39750" y="53752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/>
              <a:t>Шаг 8. </a:t>
            </a:r>
            <a:r>
              <a:rPr lang="ru-RU" sz="2800" dirty="0" smtClean="0"/>
              <a:t>Фон – перловая крупа. </a:t>
            </a:r>
          </a:p>
        </p:txBody>
      </p:sp>
      <p:pic>
        <p:nvPicPr>
          <p:cNvPr id="4" name="Рисунок 3" descr="IMG_3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052736"/>
            <a:ext cx="7416823" cy="5564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11188" y="44624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/>
              <a:t>Шаг 9. </a:t>
            </a:r>
            <a:r>
              <a:rPr lang="ru-RU" sz="2800" dirty="0" smtClean="0"/>
              <a:t>Рамочку оформляем маком. </a:t>
            </a:r>
          </a:p>
        </p:txBody>
      </p:sp>
      <p:pic>
        <p:nvPicPr>
          <p:cNvPr id="4" name="Рисунок 3" descr="IMG_3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24744"/>
            <a:ext cx="7394593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518401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 smtClean="0"/>
              <a:t>Выполняем аппликацию «полевой цветок» </a:t>
            </a:r>
            <a:br>
              <a:rPr lang="ru-RU" sz="2400" dirty="0" smtClean="0"/>
            </a:br>
            <a:r>
              <a:rPr lang="ru-RU" sz="2400" dirty="0" smtClean="0"/>
              <a:t>по образцу аппликации «китенок»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9925" t="26467" r="30307" b="23834"/>
          <a:stretch>
            <a:fillRect/>
          </a:stretch>
        </p:blipFill>
        <p:spPr bwMode="auto">
          <a:xfrm>
            <a:off x="2843808" y="1049885"/>
            <a:ext cx="3384376" cy="237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eran_03.jpg"/>
          <p:cNvPicPr>
            <a:picLocks noChangeAspect="1"/>
          </p:cNvPicPr>
          <p:nvPr/>
        </p:nvPicPr>
        <p:blipFill>
          <a:blip r:embed="rId4" cstate="print"/>
          <a:srcRect l="14120" r="12927"/>
          <a:stretch>
            <a:fillRect/>
          </a:stretch>
        </p:blipFill>
        <p:spPr>
          <a:xfrm>
            <a:off x="683568" y="3356992"/>
            <a:ext cx="2952328" cy="303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Nezabudka_golubaya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4186" y="3356992"/>
            <a:ext cx="3392270" cy="305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518401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i="1" dirty="0" smtClean="0"/>
              <a:t>Шаг 1. </a:t>
            </a:r>
            <a:r>
              <a:rPr lang="ru-RU" sz="2400" dirty="0" smtClean="0"/>
              <a:t>снимаем размеры </a:t>
            </a:r>
            <a:br>
              <a:rPr lang="ru-RU" sz="2400" dirty="0" smtClean="0"/>
            </a:br>
            <a:r>
              <a:rPr lang="ru-RU" sz="2400" dirty="0" smtClean="0"/>
              <a:t>внутренней части коробки из-под конфет </a:t>
            </a:r>
          </a:p>
        </p:txBody>
      </p:sp>
      <p:pic>
        <p:nvPicPr>
          <p:cNvPr id="4" name="Рисунок 3" descr="P2230255.JPG"/>
          <p:cNvPicPr>
            <a:picLocks noChangeAspect="1"/>
          </p:cNvPicPr>
          <p:nvPr/>
        </p:nvPicPr>
        <p:blipFill>
          <a:blip r:embed="rId3" cstate="print"/>
          <a:srcRect l="15350" t="2751" r="25588" b="13251"/>
          <a:stretch>
            <a:fillRect/>
          </a:stretch>
        </p:blipFill>
        <p:spPr>
          <a:xfrm>
            <a:off x="1979712" y="1196751"/>
            <a:ext cx="5220580" cy="5568619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518401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i="1" dirty="0" smtClean="0"/>
              <a:t>Шаг 3. </a:t>
            </a:r>
            <a:r>
              <a:rPr lang="ru-RU" sz="2400" dirty="0" smtClean="0"/>
              <a:t>приклеиваем готовый эскиз цветка </a:t>
            </a:r>
            <a:br>
              <a:rPr lang="ru-RU" sz="2400" dirty="0" smtClean="0"/>
            </a:br>
            <a:r>
              <a:rPr lang="ru-RU" sz="2400" dirty="0" smtClean="0"/>
              <a:t>в коробку из-под конфет </a:t>
            </a:r>
          </a:p>
        </p:txBody>
      </p:sp>
      <p:pic>
        <p:nvPicPr>
          <p:cNvPr id="4" name="Рисунок 3" descr="P2230259.JPG"/>
          <p:cNvPicPr>
            <a:picLocks noChangeAspect="1"/>
          </p:cNvPicPr>
          <p:nvPr/>
        </p:nvPicPr>
        <p:blipFill>
          <a:blip r:embed="rId3" cstate="print"/>
          <a:srcRect l="20863" t="1701" r="27163" b="11151"/>
          <a:stretch>
            <a:fillRect/>
          </a:stretch>
        </p:blipFill>
        <p:spPr>
          <a:xfrm>
            <a:off x="2338017" y="1124744"/>
            <a:ext cx="4466231" cy="5616624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518401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i="1" dirty="0" smtClean="0"/>
              <a:t>Шаг 4-12. </a:t>
            </a:r>
            <a:r>
              <a:rPr lang="ru-RU" sz="2400" dirty="0" smtClean="0"/>
              <a:t>выполняем алгоритм, идентичный алгоритму создания аппликации «китенок». </a:t>
            </a:r>
          </a:p>
        </p:txBody>
      </p:sp>
      <p:pic>
        <p:nvPicPr>
          <p:cNvPr id="4" name="Рисунок 3" descr="P2230261.JPG"/>
          <p:cNvPicPr>
            <a:picLocks noChangeAspect="1"/>
          </p:cNvPicPr>
          <p:nvPr/>
        </p:nvPicPr>
        <p:blipFill>
          <a:blip r:embed="rId3" cstate="print"/>
          <a:srcRect l="20863" t="1701" r="21650" b="1701"/>
          <a:stretch>
            <a:fillRect/>
          </a:stretch>
        </p:blipFill>
        <p:spPr>
          <a:xfrm>
            <a:off x="2483768" y="1659379"/>
            <a:ext cx="4032448" cy="508198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27784" y="1124744"/>
            <a:ext cx="3802385" cy="56693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Н  а  </a:t>
            </a:r>
            <a:r>
              <a:rPr kumimoji="0" lang="ru-RU" sz="2400" b="1" i="1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</a:t>
            </a: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2400" b="1" i="1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</a:t>
            </a:r>
            <a:r>
              <a:rPr kumimoji="0" lang="ru-RU" sz="24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и  м  е  р:</a:t>
            </a:r>
            <a:endParaRPr kumimoji="0" lang="ru-RU" sz="24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0081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 smtClean="0"/>
              <a:t>Представляем </a:t>
            </a:r>
            <a:br>
              <a:rPr lang="ru-RU" sz="2400" dirty="0" smtClean="0"/>
            </a:br>
            <a:r>
              <a:rPr lang="ru-RU" sz="2400" dirty="0" smtClean="0"/>
              <a:t>некоторые образцы аппликаций из круп</a:t>
            </a:r>
          </a:p>
        </p:txBody>
      </p:sp>
      <p:pic>
        <p:nvPicPr>
          <p:cNvPr id="4" name="Рисунок 3" descr="IMG_3466.JPG"/>
          <p:cNvPicPr>
            <a:picLocks noChangeAspect="1"/>
          </p:cNvPicPr>
          <p:nvPr/>
        </p:nvPicPr>
        <p:blipFill>
          <a:blip r:embed="rId3" cstate="print"/>
          <a:srcRect l="10944" t="7237" r="18277" b="14482"/>
          <a:stretch>
            <a:fillRect/>
          </a:stretch>
        </p:blipFill>
        <p:spPr>
          <a:xfrm>
            <a:off x="251520" y="2101147"/>
            <a:ext cx="4248472" cy="3523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obraze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2848" r="5166" b="52533"/>
          <a:stretch>
            <a:fillRect/>
          </a:stretch>
        </p:blipFill>
        <p:spPr>
          <a:xfrm>
            <a:off x="4716016" y="2109792"/>
            <a:ext cx="4143552" cy="347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18401" cy="590465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/>
              <a:t>Как </a:t>
            </a:r>
            <a:r>
              <a:rPr lang="en-US" sz="2400" b="1" i="1" dirty="0" smtClean="0"/>
              <a:t>   </a:t>
            </a:r>
            <a:r>
              <a:rPr lang="ru-RU" sz="2400" b="1" i="1" dirty="0" smtClean="0"/>
              <a:t>окрасить</a:t>
            </a:r>
            <a:r>
              <a:rPr lang="en-US" sz="2400" b="1" i="1" dirty="0" smtClean="0"/>
              <a:t>   </a:t>
            </a:r>
            <a:r>
              <a:rPr lang="ru-RU" sz="2400" b="1" i="1" dirty="0" smtClean="0"/>
              <a:t> соль</a:t>
            </a:r>
            <a:r>
              <a:rPr lang="en-US" sz="2400" b="1" i="1" dirty="0" smtClean="0"/>
              <a:t>?</a:t>
            </a:r>
            <a:br>
              <a:rPr lang="en-US" sz="2400" b="1" i="1" dirty="0" smtClean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ru-RU" sz="2200" dirty="0" smtClean="0"/>
              <a:t>1. Нужное количество соли пересыпаем в целлофановый пакетик.</a:t>
            </a:r>
            <a:r>
              <a:rPr lang="en-US" sz="2200" b="1" i="1" dirty="0" smtClean="0"/>
              <a:t/>
            </a:r>
            <a:br>
              <a:rPr lang="en-US" sz="2200" b="1" i="1" dirty="0" smtClean="0"/>
            </a:br>
            <a:r>
              <a:rPr lang="ru-RU" sz="2200" dirty="0" smtClean="0"/>
              <a:t>2. Подготовим краски. Если у вас акварель или гуашь, возьмите отдельную емкость. Смешайте в ней краски и воду. Учтите: чем больше жидкости, тем менее яркой получится соль. Удобнее всего работать с подсохшей, почти израсходованной гуашью. Налейте немного воды в баночку с краской и размешайте до полного растворения.</a:t>
            </a:r>
            <a:br>
              <a:rPr lang="ru-RU" sz="2200" dirty="0" smtClean="0"/>
            </a:br>
            <a:r>
              <a:rPr lang="ru-RU" sz="2200" dirty="0" smtClean="0"/>
              <a:t>3. Пигментированную жидкость перелейте в пакет с солью. Чтобы краска равномерно распределилась, используйте кисточку или чайную ложечку.</a:t>
            </a:r>
            <a:br>
              <a:rPr lang="ru-RU" sz="2200" dirty="0" smtClean="0"/>
            </a:br>
            <a:r>
              <a:rPr lang="ru-RU" sz="2200" dirty="0" smtClean="0"/>
              <a:t>4. Пакет завяжите и хорошенько помните, чтобы цветная вода охватила все частички.</a:t>
            </a:r>
            <a:br>
              <a:rPr lang="ru-RU" sz="2200" dirty="0" smtClean="0"/>
            </a:br>
            <a:r>
              <a:rPr lang="ru-RU" sz="2200" dirty="0" smtClean="0"/>
              <a:t>5. Цветные кристаллики пересыпьте в другую емкость.</a:t>
            </a:r>
            <a:br>
              <a:rPr lang="ru-RU" sz="2200" dirty="0" smtClean="0"/>
            </a:br>
            <a:r>
              <a:rPr lang="ru-RU" sz="2200" dirty="0" smtClean="0"/>
              <a:t>5. Мало знать, как покрасить соль гуашью или акварелью. Полученную смесь теперь нужно высушить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27784" y="1124744"/>
            <a:ext cx="3802385" cy="56693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30063" y="2574032"/>
            <a:ext cx="8518401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2068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+mj-lt"/>
              </a:rPr>
              <a:t>		</a:t>
            </a:r>
            <a:r>
              <a:rPr lang="ru-RU" sz="2400" b="1" i="1" dirty="0" smtClean="0">
                <a:latin typeface="+mj-lt"/>
              </a:rPr>
              <a:t>Как окрасить рис</a:t>
            </a:r>
            <a:r>
              <a:rPr lang="en-US" sz="2400" b="1" i="1" dirty="0" smtClean="0">
                <a:latin typeface="+mj-lt"/>
              </a:rPr>
              <a:t>?</a:t>
            </a:r>
            <a:endParaRPr lang="ru-RU" sz="2400" b="1" i="1" dirty="0" smtClean="0">
              <a:latin typeface="+mj-lt"/>
            </a:endParaRPr>
          </a:p>
          <a:p>
            <a:endParaRPr lang="ru-RU" sz="2400" b="1" i="1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 </a:t>
            </a:r>
            <a:endParaRPr lang="ru-RU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43840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Когда цветной крупы необходимо много и разных цветов, то можно использовать водный раствор.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1.Возьмите глубокую емкость, наполните ее необходимым количеством крупы, залейте ее водой (а лучше насыщенным солевым раствором) и добавьте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гуашь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столько, чтобы цвет получился насыщенным, оставьте крупу примерно на половину суток.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2.Далее слейте воду, а крупу оставьте сушиться на плоской поверхности, разместив тонким слоем, чтобы она хорошо просохла.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30063" y="2574032"/>
            <a:ext cx="8518401" cy="1143000"/>
          </a:xfrm>
        </p:spPr>
        <p:txBody>
          <a:bodyPr>
            <a:noAutofit/>
          </a:bodyPr>
          <a:lstStyle/>
          <a:p>
            <a:pPr algn="ctr"/>
            <a:r>
              <a:rPr lang="ru-RU" sz="5400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Готовую работу </a:t>
            </a:r>
            <a:br>
              <a:rPr lang="ru-RU" sz="5400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желанию </a:t>
            </a:r>
            <a:br>
              <a:rPr lang="ru-RU" sz="5400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раскрасить</a:t>
            </a:r>
            <a:br>
              <a:rPr lang="ru-RU" sz="5400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покрыть лаком.</a:t>
            </a:r>
            <a:r>
              <a:rPr lang="ru-RU" sz="54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 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0081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 smtClean="0"/>
              <a:t>Представляем </a:t>
            </a:r>
            <a:br>
              <a:rPr lang="ru-RU" sz="2400" dirty="0" smtClean="0"/>
            </a:br>
            <a:r>
              <a:rPr lang="ru-RU" sz="2400" dirty="0" smtClean="0"/>
              <a:t>некоторые образцы аппликаций из круп</a:t>
            </a:r>
          </a:p>
        </p:txBody>
      </p:sp>
      <p:pic>
        <p:nvPicPr>
          <p:cNvPr id="3" name="Содержимое 3" descr="69d5f927db18afb0fbce4be98e2bf16d_jpg.jpg"/>
          <p:cNvPicPr>
            <a:picLocks noChangeAspect="1" noChangeArrowheads="1"/>
          </p:cNvPicPr>
          <p:nvPr/>
        </p:nvPicPr>
        <p:blipFill>
          <a:blip r:embed="rId3" cstate="print"/>
          <a:srcRect t="2531" r="2001" b="51064"/>
          <a:stretch>
            <a:fillRect/>
          </a:stretch>
        </p:blipFill>
        <p:spPr bwMode="auto">
          <a:xfrm>
            <a:off x="467544" y="1222919"/>
            <a:ext cx="3960440" cy="523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selezen.jpg"/>
          <p:cNvPicPr>
            <a:picLocks noChangeAspect="1" noChangeArrowheads="1"/>
          </p:cNvPicPr>
          <p:nvPr/>
        </p:nvPicPr>
        <p:blipFill>
          <a:blip r:embed="rId4" cstate="print"/>
          <a:srcRect l="4997" r="6259" b="50468"/>
          <a:stretch>
            <a:fillRect/>
          </a:stretch>
        </p:blipFill>
        <p:spPr>
          <a:xfrm>
            <a:off x="4848289" y="1250913"/>
            <a:ext cx="3900175" cy="520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0081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 smtClean="0"/>
              <a:t>Представляем </a:t>
            </a:r>
            <a:br>
              <a:rPr lang="ru-RU" sz="2400" dirty="0" smtClean="0"/>
            </a:br>
            <a:r>
              <a:rPr lang="ru-RU" sz="2400" dirty="0" smtClean="0"/>
              <a:t>некоторые образцы аппликаций из круп</a:t>
            </a:r>
          </a:p>
        </p:txBody>
      </p:sp>
      <p:pic>
        <p:nvPicPr>
          <p:cNvPr id="3" name="Содержимое 3" descr="cherepah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630" t="3514" r="10243" b="54312"/>
          <a:stretch>
            <a:fillRect/>
          </a:stretch>
        </p:blipFill>
        <p:spPr>
          <a:xfrm>
            <a:off x="107504" y="2132856"/>
            <a:ext cx="444704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112.jpg"/>
          <p:cNvPicPr>
            <a:picLocks noChangeAspect="1" noChangeArrowheads="1"/>
          </p:cNvPicPr>
          <p:nvPr/>
        </p:nvPicPr>
        <p:blipFill>
          <a:blip r:embed="rId4" cstate="print"/>
          <a:srcRect l="3466" b="50175"/>
          <a:stretch>
            <a:fillRect/>
          </a:stretch>
        </p:blipFill>
        <p:spPr>
          <a:xfrm>
            <a:off x="4644008" y="2119874"/>
            <a:ext cx="4392488" cy="3469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24936" cy="10081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 smtClean="0"/>
              <a:t>Представляем </a:t>
            </a:r>
            <a:br>
              <a:rPr lang="ru-RU" sz="2400" dirty="0" smtClean="0"/>
            </a:br>
            <a:r>
              <a:rPr lang="ru-RU" sz="2400" dirty="0" smtClean="0"/>
              <a:t>некоторые образцы аппликаций из круп</a:t>
            </a:r>
          </a:p>
        </p:txBody>
      </p:sp>
      <p:pic>
        <p:nvPicPr>
          <p:cNvPr id="3" name="Содержимое 3" descr="buket_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561" t="3654" r="10894" b="76027"/>
          <a:stretch>
            <a:fillRect/>
          </a:stretch>
        </p:blipFill>
        <p:spPr>
          <a:xfrm>
            <a:off x="2789802" y="1052736"/>
            <a:ext cx="351039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buket_2.jpg"/>
          <p:cNvPicPr>
            <a:picLocks noChangeAspect="1" noChangeArrowheads="1"/>
          </p:cNvPicPr>
          <p:nvPr/>
        </p:nvPicPr>
        <p:blipFill>
          <a:blip r:embed="rId3" cstate="print"/>
          <a:srcRect l="8934" t="31662" r="61538" b="49703"/>
          <a:stretch>
            <a:fillRect/>
          </a:stretch>
        </p:blipFill>
        <p:spPr>
          <a:xfrm>
            <a:off x="611560" y="3573016"/>
            <a:ext cx="318781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buket_2.jpg"/>
          <p:cNvPicPr>
            <a:picLocks noChangeAspect="1" noChangeArrowheads="1"/>
          </p:cNvPicPr>
          <p:nvPr/>
        </p:nvPicPr>
        <p:blipFill>
          <a:blip r:embed="rId3" cstate="print"/>
          <a:srcRect l="39252" t="26592" r="32305" b="54202"/>
          <a:stretch>
            <a:fillRect/>
          </a:stretch>
        </p:blipFill>
        <p:spPr>
          <a:xfrm>
            <a:off x="5267011" y="3501008"/>
            <a:ext cx="3121413" cy="316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18401" cy="99898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i="1" dirty="0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пример создания аппликации из круп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1000" b="1" i="1" dirty="0" smtClean="0"/>
              <a:t> 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>шаг 1. </a:t>
            </a:r>
            <a:r>
              <a:rPr lang="ru-RU" sz="2400" dirty="0" smtClean="0"/>
              <a:t>Наносим рисунок на лист бумаги или фанеры. </a:t>
            </a:r>
          </a:p>
        </p:txBody>
      </p:sp>
      <p:pic>
        <p:nvPicPr>
          <p:cNvPr id="4" name="Рисунок 3" descr="IMG_34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7386261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i="1" dirty="0" smtClean="0"/>
              <a:t>Шаг 2. </a:t>
            </a:r>
            <a:r>
              <a:rPr lang="ru-RU" sz="2400" dirty="0" smtClean="0"/>
              <a:t>Заготавливаем необходимые крупы. </a:t>
            </a:r>
          </a:p>
        </p:txBody>
      </p:sp>
      <p:pic>
        <p:nvPicPr>
          <p:cNvPr id="4" name="Рисунок 3" descr="P2230238.JPG"/>
          <p:cNvPicPr>
            <a:picLocks noChangeAspect="1"/>
          </p:cNvPicPr>
          <p:nvPr/>
        </p:nvPicPr>
        <p:blipFill>
          <a:blip r:embed="rId3" cstate="print"/>
          <a:srcRect l="17713" t="29000" r="54967" b="27950"/>
          <a:stretch>
            <a:fillRect/>
          </a:stretch>
        </p:blipFill>
        <p:spPr>
          <a:xfrm>
            <a:off x="827583" y="1196752"/>
            <a:ext cx="792089" cy="936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17524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Соль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(фиолетовая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 descr="P2230239.JPG"/>
          <p:cNvPicPr>
            <a:picLocks noChangeAspect="1"/>
          </p:cNvPicPr>
          <p:nvPr/>
        </p:nvPicPr>
        <p:blipFill>
          <a:blip r:embed="rId4" cstate="print"/>
          <a:srcRect l="18500" t="47900" r="59450" b="19550"/>
          <a:stretch>
            <a:fillRect/>
          </a:stretch>
        </p:blipFill>
        <p:spPr>
          <a:xfrm>
            <a:off x="4367590" y="1268760"/>
            <a:ext cx="780474" cy="864096"/>
          </a:xfrm>
          <a:prstGeom prst="rect">
            <a:avLst/>
          </a:prstGeom>
        </p:spPr>
      </p:pic>
      <p:pic>
        <p:nvPicPr>
          <p:cNvPr id="8" name="Рисунок 7" descr="P2230238.JPG"/>
          <p:cNvPicPr>
            <a:picLocks noChangeAspect="1"/>
          </p:cNvPicPr>
          <p:nvPr/>
        </p:nvPicPr>
        <p:blipFill>
          <a:blip r:embed="rId3" cstate="print"/>
          <a:srcRect l="54967" t="29000" r="19288" b="27950"/>
          <a:stretch>
            <a:fillRect/>
          </a:stretch>
        </p:blipFill>
        <p:spPr>
          <a:xfrm>
            <a:off x="2673447" y="1268760"/>
            <a:ext cx="746425" cy="936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1761" y="2175247"/>
            <a:ext cx="13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Соль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(синяя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7944" y="213285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Соль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(розовая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Рисунок 10" descr="P2230240.JPG"/>
          <p:cNvPicPr>
            <a:picLocks noChangeAspect="1"/>
          </p:cNvPicPr>
          <p:nvPr/>
        </p:nvPicPr>
        <p:blipFill>
          <a:blip r:embed="rId5" cstate="print"/>
          <a:srcRect l="53150" t="47900" r="23225" b="18500"/>
          <a:stretch>
            <a:fillRect/>
          </a:stretch>
        </p:blipFill>
        <p:spPr>
          <a:xfrm>
            <a:off x="3203848" y="3068960"/>
            <a:ext cx="810090" cy="864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7824" y="400506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Пшено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(обычное)</a:t>
            </a:r>
          </a:p>
        </p:txBody>
      </p:sp>
      <p:pic>
        <p:nvPicPr>
          <p:cNvPr id="13" name="Рисунок 12" descr="P2230241.JPG"/>
          <p:cNvPicPr>
            <a:picLocks noChangeAspect="1"/>
          </p:cNvPicPr>
          <p:nvPr/>
        </p:nvPicPr>
        <p:blipFill>
          <a:blip r:embed="rId6" cstate="print"/>
          <a:srcRect l="22438" t="42650" r="58437" b="26900"/>
          <a:stretch>
            <a:fillRect/>
          </a:stretch>
        </p:blipFill>
        <p:spPr>
          <a:xfrm>
            <a:off x="4932040" y="3068960"/>
            <a:ext cx="720080" cy="859860"/>
          </a:xfrm>
          <a:prstGeom prst="rect">
            <a:avLst/>
          </a:prstGeom>
        </p:spPr>
      </p:pic>
      <p:pic>
        <p:nvPicPr>
          <p:cNvPr id="14" name="Рисунок 13" descr="P2230241.JPG"/>
          <p:cNvPicPr>
            <a:picLocks noChangeAspect="1"/>
          </p:cNvPicPr>
          <p:nvPr/>
        </p:nvPicPr>
        <p:blipFill>
          <a:blip r:embed="rId6" cstate="print"/>
          <a:srcRect l="56862" t="42650" r="24013" b="26900"/>
          <a:stretch>
            <a:fillRect/>
          </a:stretch>
        </p:blipFill>
        <p:spPr>
          <a:xfrm>
            <a:off x="6084168" y="1268760"/>
            <a:ext cx="720080" cy="859860"/>
          </a:xfrm>
          <a:prstGeom prst="rect">
            <a:avLst/>
          </a:prstGeom>
        </p:spPr>
      </p:pic>
      <p:pic>
        <p:nvPicPr>
          <p:cNvPr id="15" name="Рисунок 14" descr="P2230243.JPG"/>
          <p:cNvPicPr>
            <a:picLocks noChangeAspect="1"/>
          </p:cNvPicPr>
          <p:nvPr/>
        </p:nvPicPr>
        <p:blipFill>
          <a:blip r:embed="rId7" cstate="print"/>
          <a:srcRect l="57729" t="40550" r="22438" b="27950"/>
          <a:stretch>
            <a:fillRect/>
          </a:stretch>
        </p:blipFill>
        <p:spPr>
          <a:xfrm>
            <a:off x="7668344" y="1268760"/>
            <a:ext cx="720080" cy="857742"/>
          </a:xfrm>
          <a:prstGeom prst="rect">
            <a:avLst/>
          </a:prstGeom>
        </p:spPr>
      </p:pic>
      <p:pic>
        <p:nvPicPr>
          <p:cNvPr id="16" name="Рисунок 15" descr="P2230243.JPG"/>
          <p:cNvPicPr>
            <a:picLocks noChangeAspect="1"/>
          </p:cNvPicPr>
          <p:nvPr/>
        </p:nvPicPr>
        <p:blipFill>
          <a:blip r:embed="rId7" cstate="print"/>
          <a:srcRect l="24013" t="40550" r="56154" b="27950"/>
          <a:stretch>
            <a:fillRect/>
          </a:stretch>
        </p:blipFill>
        <p:spPr>
          <a:xfrm>
            <a:off x="6588224" y="3068960"/>
            <a:ext cx="720080" cy="857742"/>
          </a:xfrm>
          <a:prstGeom prst="rect">
            <a:avLst/>
          </a:prstGeom>
        </p:spPr>
      </p:pic>
      <p:pic>
        <p:nvPicPr>
          <p:cNvPr id="17" name="Рисунок 16" descr="P2230246.JPG"/>
          <p:cNvPicPr>
            <a:picLocks noChangeAspect="1"/>
          </p:cNvPicPr>
          <p:nvPr/>
        </p:nvPicPr>
        <p:blipFill>
          <a:blip r:embed="rId8" cstate="print"/>
          <a:srcRect l="56709" t="39500" r="24013" b="26900"/>
          <a:stretch>
            <a:fillRect/>
          </a:stretch>
        </p:blipFill>
        <p:spPr>
          <a:xfrm>
            <a:off x="1619672" y="3085903"/>
            <a:ext cx="648072" cy="847153"/>
          </a:xfrm>
          <a:prstGeom prst="rect">
            <a:avLst/>
          </a:prstGeom>
        </p:spPr>
      </p:pic>
      <p:pic>
        <p:nvPicPr>
          <p:cNvPr id="18" name="Рисунок 17" descr="P2230246.JPG"/>
          <p:cNvPicPr>
            <a:picLocks noChangeAspect="1"/>
          </p:cNvPicPr>
          <p:nvPr/>
        </p:nvPicPr>
        <p:blipFill>
          <a:blip r:embed="rId8" cstate="print"/>
          <a:srcRect l="22438" t="39500" r="58284" b="26900"/>
          <a:stretch>
            <a:fillRect/>
          </a:stretch>
        </p:blipFill>
        <p:spPr>
          <a:xfrm>
            <a:off x="899592" y="4797152"/>
            <a:ext cx="648072" cy="847153"/>
          </a:xfrm>
          <a:prstGeom prst="rect">
            <a:avLst/>
          </a:prstGeom>
        </p:spPr>
      </p:pic>
      <p:pic>
        <p:nvPicPr>
          <p:cNvPr id="19" name="Рисунок 18" descr="P2230252.JPG"/>
          <p:cNvPicPr>
            <a:picLocks noChangeAspect="1"/>
          </p:cNvPicPr>
          <p:nvPr/>
        </p:nvPicPr>
        <p:blipFill>
          <a:blip r:embed="rId9" cstate="print"/>
          <a:srcRect l="57663" t="40550" r="22438" b="24800"/>
          <a:stretch>
            <a:fillRect/>
          </a:stretch>
        </p:blipFill>
        <p:spPr>
          <a:xfrm>
            <a:off x="6084168" y="4814907"/>
            <a:ext cx="648072" cy="846341"/>
          </a:xfrm>
          <a:prstGeom prst="rect">
            <a:avLst/>
          </a:prstGeom>
        </p:spPr>
      </p:pic>
      <p:pic>
        <p:nvPicPr>
          <p:cNvPr id="20" name="Рисунок 19" descr="P2230252.JPG"/>
          <p:cNvPicPr>
            <a:picLocks noChangeAspect="1"/>
          </p:cNvPicPr>
          <p:nvPr/>
        </p:nvPicPr>
        <p:blipFill>
          <a:blip r:embed="rId9" cstate="print"/>
          <a:srcRect l="20075" t="40550" r="60026" b="24800"/>
          <a:stretch>
            <a:fillRect/>
          </a:stretch>
        </p:blipFill>
        <p:spPr>
          <a:xfrm>
            <a:off x="2771800" y="4814907"/>
            <a:ext cx="648072" cy="846341"/>
          </a:xfrm>
          <a:prstGeom prst="rect">
            <a:avLst/>
          </a:prstGeom>
        </p:spPr>
      </p:pic>
      <p:pic>
        <p:nvPicPr>
          <p:cNvPr id="21" name="Рисунок 20" descr="P2230253.JPG"/>
          <p:cNvPicPr>
            <a:picLocks noChangeAspect="1"/>
          </p:cNvPicPr>
          <p:nvPr/>
        </p:nvPicPr>
        <p:blipFill>
          <a:blip r:embed="rId10" cstate="print"/>
          <a:srcRect l="19288" t="40550" r="59712" b="25850"/>
          <a:stretch>
            <a:fillRect/>
          </a:stretch>
        </p:blipFill>
        <p:spPr>
          <a:xfrm>
            <a:off x="4427984" y="4797152"/>
            <a:ext cx="720080" cy="864096"/>
          </a:xfrm>
          <a:prstGeom prst="rect">
            <a:avLst/>
          </a:prstGeom>
        </p:spPr>
      </p:pic>
      <p:pic>
        <p:nvPicPr>
          <p:cNvPr id="22" name="Рисунок 21" descr="P2230253.JPG"/>
          <p:cNvPicPr>
            <a:picLocks noChangeAspect="1"/>
          </p:cNvPicPr>
          <p:nvPr/>
        </p:nvPicPr>
        <p:blipFill>
          <a:blip r:embed="rId10" cstate="print"/>
          <a:srcRect l="61287" t="40550" r="17713" b="25850"/>
          <a:stretch>
            <a:fillRect/>
          </a:stretch>
        </p:blipFill>
        <p:spPr>
          <a:xfrm>
            <a:off x="7668344" y="4797152"/>
            <a:ext cx="720080" cy="8640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9552" y="580526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(синяя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4128" y="213285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Соль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(голубая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80312" y="213285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(обычный)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9712" y="580526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(желтая и оранжевая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6096" y="580526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(розовая и белая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67944" y="580526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(черная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08304" y="580526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(красная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3608" y="400506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(фиолетовая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0" y="400506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Рис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(оранжевая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28184" y="400506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Крупа манная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(розовая гуашь)</a:t>
            </a:r>
            <a:endParaRPr lang="ru-RU" sz="12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53752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/>
              <a:t>Шаг 3</a:t>
            </a:r>
            <a:r>
              <a:rPr lang="ru-RU" sz="2800" dirty="0" smtClean="0"/>
              <a:t>. Наносим клей ПВА по контуру рисунка. </a:t>
            </a:r>
          </a:p>
        </p:txBody>
      </p:sp>
      <p:pic>
        <p:nvPicPr>
          <p:cNvPr id="5" name="Рисунок 4" descr="IMG_34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192" y="1233072"/>
            <a:ext cx="7152208" cy="536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i="1" smtClean="0"/>
              <a:t>Шаг 4. </a:t>
            </a:r>
            <a:r>
              <a:rPr lang="ru-RU" sz="2800" smtClean="0"/>
              <a:t>Выполняем контур гречневой крупой</a:t>
            </a:r>
          </a:p>
        </p:txBody>
      </p:sp>
      <p:pic>
        <p:nvPicPr>
          <p:cNvPr id="4" name="Рисунок 3" descr="IMG_3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196753"/>
            <a:ext cx="7296235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387</TotalTime>
  <Words>310</Words>
  <Application>Microsoft Office PowerPoint</Application>
  <PresentationFormat>Экран (4:3)</PresentationFormat>
  <Paragraphs>84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Слайд 1</vt:lpstr>
      <vt:lpstr>Представляем  некоторые образцы аппликаций из круп</vt:lpstr>
      <vt:lpstr>Представляем  некоторые образцы аппликаций из круп</vt:lpstr>
      <vt:lpstr>Представляем  некоторые образцы аппликаций из круп</vt:lpstr>
      <vt:lpstr>Представляем  некоторые образцы аппликаций из круп</vt:lpstr>
      <vt:lpstr>пример создания аппликации из круп   шаг 1. Наносим рисунок на лист бумаги или фанеры. </vt:lpstr>
      <vt:lpstr>Шаг 2. Заготавливаем необходимые крупы. </vt:lpstr>
      <vt:lpstr>Шаг 3. Наносим клей ПВА по контуру рисунка. </vt:lpstr>
      <vt:lpstr>Шаг 4. Выполняем контур гречневой крупой</vt:lpstr>
      <vt:lpstr>Шаг 5. После высыхания клея лишнюю крупу аккуратно смахнуть. </vt:lpstr>
      <vt:lpstr>Шаг 6. Некоторые элементы (брюшко и др.) выполняем рисом. </vt:lpstr>
      <vt:lpstr>После  каждого этапа необходима  просушка  аппликации! </vt:lpstr>
      <vt:lpstr>Шаг 7. Туловище выполняем пшеном, глазик маком. </vt:lpstr>
      <vt:lpstr>Шаг 8. Фон – перловая крупа. </vt:lpstr>
      <vt:lpstr>Шаг 9. Рамочку оформляем маком. </vt:lpstr>
      <vt:lpstr>Выполняем аппликацию «полевой цветок»  по образцу аппликации «китенок»  </vt:lpstr>
      <vt:lpstr>Шаг 1. снимаем размеры  внутренней части коробки из-под конфет </vt:lpstr>
      <vt:lpstr>Шаг 3. приклеиваем готовый эскиз цветка  в коробку из-под конфет </vt:lpstr>
      <vt:lpstr>Шаг 4-12. выполняем алгоритм, идентичный алгоритму создания аппликации «китенок». </vt:lpstr>
      <vt:lpstr>Как    окрасить    соль?  1. Нужное количество соли пересыпаем в целлофановый пакетик. 2. Подготовим краски. Если у вас акварель или гуашь, возьмите отдельную емкость. Смешайте в ней краски и воду. Учтите: чем больше жидкости, тем менее яркой получится соль. Удобнее всего работать с подсохшей, почти израсходованной гуашью. Налейте немного воды в баночку с краской и размешайте до полного растворения. 3. Пигментированную жидкость перелейте в пакет с солью. Чтобы краска равномерно распределилась, используйте кисточку или чайную ложечку. 4. Пакет завяжите и хорошенько помните, чтобы цветная вода охватила все частички. 5. Цветные кристаллики пересыпьте в другую емкость. 5. Мало знать, как покрасить соль гуашью или акварелью. Полученную смесь теперь нужно высушить.  </vt:lpstr>
      <vt:lpstr> </vt:lpstr>
      <vt:lpstr>Готовую работу  по желанию  можно раскрасить и покрыть лаком. 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Изготовление  аппликации «Китёнок»  из круп</dc:title>
  <dc:creator>Коркишко ЕН</dc:creator>
  <cp:lastModifiedBy>Пользователь Windows</cp:lastModifiedBy>
  <cp:revision>57</cp:revision>
  <dcterms:created xsi:type="dcterms:W3CDTF">2011-10-16T12:43:28Z</dcterms:created>
  <dcterms:modified xsi:type="dcterms:W3CDTF">2024-07-17T01:03:32Z</dcterms:modified>
</cp:coreProperties>
</file>