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9" r:id="rId2"/>
    <p:sldId id="256" r:id="rId3"/>
    <p:sldId id="260" r:id="rId4"/>
    <p:sldId id="257" r:id="rId5"/>
    <p:sldId id="261" r:id="rId6"/>
    <p:sldId id="295" r:id="rId7"/>
    <p:sldId id="263" r:id="rId8"/>
    <p:sldId id="264" r:id="rId9"/>
    <p:sldId id="265" r:id="rId10"/>
    <p:sldId id="281" r:id="rId11"/>
    <p:sldId id="267" r:id="rId12"/>
    <p:sldId id="268" r:id="rId13"/>
    <p:sldId id="309" r:id="rId14"/>
    <p:sldId id="296" r:id="rId15"/>
    <p:sldId id="269" r:id="rId16"/>
    <p:sldId id="270" r:id="rId17"/>
    <p:sldId id="271" r:id="rId18"/>
    <p:sldId id="297" r:id="rId19"/>
    <p:sldId id="272" r:id="rId20"/>
    <p:sldId id="308" r:id="rId21"/>
    <p:sldId id="307" r:id="rId22"/>
    <p:sldId id="299" r:id="rId23"/>
    <p:sldId id="301" r:id="rId24"/>
    <p:sldId id="310" r:id="rId25"/>
    <p:sldId id="293" r:id="rId26"/>
    <p:sldId id="31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0099"/>
    <a:srgbClr val="D60093"/>
    <a:srgbClr val="000000"/>
    <a:srgbClr val="FF0000"/>
    <a:srgbClr val="996633"/>
    <a:srgbClr val="CC339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0" autoAdjust="0"/>
  </p:normalViewPr>
  <p:slideViewPr>
    <p:cSldViewPr>
      <p:cViewPr varScale="1">
        <p:scale>
          <a:sx n="62" d="100"/>
          <a:sy n="62" d="100"/>
        </p:scale>
        <p:origin x="-74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B39DCCE4-5E3C-45E7-B979-3224EDCA79C4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BDEE6947-331E-4F58-9886-DFC59AA6F062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xmlns="" id="{F35C7BE9-E80F-4C2C-939F-8A5C73BDE68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xmlns="" id="{0AF2103F-E6FE-4D28-955B-1298F0094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xmlns="" id="{A501FE35-9F88-4ADB-947E-EE3B30D3C0C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7907D8-30DA-4E26-A989-32B975BAF8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DECC4-6653-4334-9E86-45CE22EE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A90FAF2-E704-44CE-8C1C-510BEB70F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857FB5-48F0-4BC6-A828-C07885FC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9E88AF-0D4A-4689-BA4E-930AE30D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849A53-ADED-41BD-9A5B-0BFB5C11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AC587-0211-4135-9308-A2A5FC8981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787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5B7E068-4FBF-47CC-AFE3-F8044F293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2C51D20-2299-4FE5-BBD8-B5B31FE99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B33BE0-984F-4FDC-A75C-ABF3C89C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2E01D9-440F-4373-9FE9-A28CC615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AC54DC-EB38-494C-8753-D115D711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F3B26-D88D-48FD-8C04-8E188A758A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145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00817-3BC0-48A5-B427-07E64365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DE943C-2CD2-4326-8015-11179F9D5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BB2B25-CBC2-409D-8866-4B40CB14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0C964E-2E2D-4D2E-8D03-2454D628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9C1B0B-AB0F-4C19-B4ED-2E41AC8E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90B64-8700-496F-8F6F-99BD8D392A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740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D5055C-91FD-4EBE-A1EF-D824F3CF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F8A538D-899A-4A85-887D-8A2C25AC0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41B482-3990-498B-B34F-0E9371C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D0D82B-3BA1-4855-A986-E86A9551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D61455-6C29-4836-9A46-0DF28957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83FE7-0226-49AF-9458-F0AEA5A720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12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B7FC46-8684-465A-87B4-7DC80D76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AC82B54-E010-4520-A844-DB0821012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A9BD317-67A0-4579-8D6F-2FF565700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3DB5B9-2546-4C1E-AC84-C3DB1FF0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7E3EDB-C10A-4678-9773-D6602F74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6EB111-354D-4DD3-856B-D397C7D2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AA9D4-8179-4E49-BEAA-0F27016A0B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36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12152B-FC0D-4733-AC79-FF71CA06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71C7B02-C5C7-4BCD-AED0-03E321959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9DCFCBF-DC19-4C21-B79F-32FF31DCD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8AE749-6CE2-49A4-98C7-8BA31E7EE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45BC25-D772-4577-830E-A1820E700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8D9D0A0-B4C5-490E-A1C2-4A8AF599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309C247-D4FF-4859-9B4C-B5B943F9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A7AB6F-BA61-4B3C-A678-BE85A421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66216-8C8F-40D7-BBA7-918F64D7DE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127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B0F981-8021-482A-B8FE-08AB0C98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BBDD60A-C4EB-4C69-BB36-50A8B57F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90A0518-DEFC-49E7-864F-6B607C80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88616D-57BC-4753-B26D-AC7E2FFC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FB4B0-A3E2-4D8B-B45A-8A290B4D09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1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304895F-3B75-4384-847C-B8D26923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8D34168-DA56-4B4D-A956-E6BEA2A8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4E977E-09EC-45F2-BDAD-88476AE2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928CE-9CEB-4642-B829-F829823B5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65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D02F6B-8B70-47B4-9B41-A7FB3F9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42043E-2805-46F2-88EB-E8964EB1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149A57-5D51-46C0-8511-559C196E1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0CE40A-51CD-42FF-9BAB-8F6B1585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E6B7C2-910C-4772-8151-A32564E4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BC27433-4C5D-4034-A17E-578515D7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C34D3-FACC-486F-9D65-08C536803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31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84BA2-47A4-47D5-BA44-0DA3A8EF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6A02534-E3DB-4B21-9E14-048A2BB12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1C8263A-A92B-42E7-AD91-32F248DEF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397C37-C04F-49B7-A58E-72087429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D4490E-C751-45EB-9D3E-6B23A0A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175B5E-DFF3-429F-9C32-C3E8D45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8D961-8839-4C01-8230-F203EF96FE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20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3ECF547C-4AEA-4A24-B2FE-6A3DACD76B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2AEA4EC5-4950-4789-A18F-F85AE1ABA22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xmlns="" id="{35E41C0E-FC3C-4834-9B1D-7C8427A48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xmlns="" id="{5E893BC0-58C8-4F9B-9D0C-FD8EBA56C0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xmlns="" id="{769716FF-D9D5-4B38-AE86-BCA7A9C727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0B96EF7-FE89-413E-97F2-AD5BFDE6D0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73;&#1099;&#1083;&#1080;&#1085;&#1099;\2%20-%20Prestissimo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 descr="Зеленый мрамор">
            <a:extLst>
              <a:ext uri="{FF2B5EF4-FFF2-40B4-BE49-F238E27FC236}">
                <a16:creationId xmlns:a16="http://schemas.microsoft.com/office/drawing/2014/main" xmlns="" id="{18D36379-2D82-4F8E-95B4-444059CF81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412" y="332656"/>
            <a:ext cx="8893175" cy="271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Мир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былинного эпоса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BA37A5E-36DA-4ECC-BD1C-18A48313E61F}"/>
              </a:ext>
            </a:extLst>
          </p:cNvPr>
          <p:cNvSpPr/>
          <p:nvPr/>
        </p:nvSpPr>
        <p:spPr>
          <a:xfrm>
            <a:off x="1259632" y="4509120"/>
            <a:ext cx="756084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Учитель начальных классов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</a:rPr>
              <a:t>Баракшова Л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юдмила Алексеевна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</a:rPr>
              <a:t>ГБОУ Школа №2083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</a:rPr>
              <a:t>г. Москва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WordArt 4" descr="Зеленый мрамор">
            <a:extLst>
              <a:ext uri="{FF2B5EF4-FFF2-40B4-BE49-F238E27FC236}">
                <a16:creationId xmlns:a16="http://schemas.microsoft.com/office/drawing/2014/main" xmlns="" id="{5498CB9E-2918-4804-9149-C98B64067E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92275" y="1700213"/>
            <a:ext cx="6840538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Дивы былинные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3_39_1">
            <a:extLst>
              <a:ext uri="{FF2B5EF4-FFF2-40B4-BE49-F238E27FC236}">
                <a16:creationId xmlns:a16="http://schemas.microsoft.com/office/drawing/2014/main" xmlns="" id="{5B9B870E-36C3-4840-8B10-07F4F3010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16632"/>
            <a:ext cx="4646612" cy="61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xmlns="" id="{09ADCBAC-54F8-4BEF-955B-464C51B95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237288"/>
            <a:ext cx="53292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b="1" dirty="0"/>
              <a:t> Про Добрыню Никитича и змея Горыныча</a:t>
            </a:r>
          </a:p>
        </p:txBody>
      </p:sp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>
            <a:extLst>
              <a:ext uri="{FF2B5EF4-FFF2-40B4-BE49-F238E27FC236}">
                <a16:creationId xmlns:a16="http://schemas.microsoft.com/office/drawing/2014/main" xmlns="" id="{EC2F0C4A-BBD8-448E-A3E8-11A0D0BD5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76" y="6074385"/>
            <a:ext cx="67681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b="1" dirty="0"/>
              <a:t>Алёша Попович и </a:t>
            </a:r>
            <a:r>
              <a:rPr lang="ru-RU" altLang="ru-RU" sz="3200" b="1" dirty="0" err="1"/>
              <a:t>Тугарин</a:t>
            </a:r>
            <a:r>
              <a:rPr lang="ru-RU" altLang="ru-RU" sz="3200" b="1" dirty="0"/>
              <a:t> змей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xmlns="" id="{3E2CA8DF-F8C1-42F0-A9C4-1D01828FD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lum bright="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1" y="188640"/>
            <a:ext cx="439248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EBA9B0-5583-4BE4-83B1-473E1C6E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61" y="5951909"/>
            <a:ext cx="8416677" cy="789459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effectLst/>
              </a:rPr>
              <a:t>Илья Муромец и Соловей Разбойник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22B0F241-4AA7-489F-AA0F-85F18E6B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22240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3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xmlns="" id="{B76294B4-22A0-43FF-AA6F-193C43DAD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31" y="116632"/>
            <a:ext cx="813593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xmlns="" id="{262FCF13-B255-4A0D-A66E-14BAFF52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589240"/>
            <a:ext cx="87849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/>
              <a:t>Мощи Илии Муромца покоятся в  пещерах Киево-Печерской лавры.</a:t>
            </a:r>
            <a:endParaRPr lang="ru-RU" alt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>
            <a:extLst>
              <a:ext uri="{FF2B5EF4-FFF2-40B4-BE49-F238E27FC236}">
                <a16:creationId xmlns:a16="http://schemas.microsoft.com/office/drawing/2014/main" xmlns="" id="{36293665-5134-4ACD-A42A-1B299D12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2" y="188640"/>
            <a:ext cx="8640762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4000" b="1" dirty="0">
                <a:solidFill>
                  <a:srgbClr val="000000"/>
                </a:solidFill>
                <a:latin typeface="+mj-lt"/>
              </a:rPr>
              <a:t>Богатыри и богатырки земли русской</a:t>
            </a:r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xmlns="" id="{B195B88A-3B93-4050-82EC-58B393A4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528864" cy="502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>
            <a:extLst>
              <a:ext uri="{FF2B5EF4-FFF2-40B4-BE49-F238E27FC236}">
                <a16:creationId xmlns:a16="http://schemas.microsoft.com/office/drawing/2014/main" xmlns="" id="{2E356F2A-24BB-411D-99B1-6585F25B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9" y="5445224"/>
            <a:ext cx="4320381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2800" b="1" dirty="0"/>
              <a:t>Святогор – </a:t>
            </a:r>
          </a:p>
          <a:p>
            <a:pPr>
              <a:spcBef>
                <a:spcPts val="600"/>
              </a:spcBef>
            </a:pPr>
            <a:r>
              <a:rPr lang="ru-RU" sz="2800" b="1" dirty="0"/>
              <a:t>богатырь-великан        </a:t>
            </a:r>
            <a:endParaRPr lang="ru-RU" sz="2800" dirty="0"/>
          </a:p>
          <a:p>
            <a:pPr>
              <a:spcBef>
                <a:spcPct val="50000"/>
              </a:spcBef>
            </a:pPr>
            <a:r>
              <a:rPr lang="ru-RU" altLang="ru-RU" sz="3200" b="1" dirty="0"/>
              <a:t> </a:t>
            </a:r>
          </a:p>
        </p:txBody>
      </p:sp>
    </p:spTree>
  </p:cSld>
  <p:clrMapOvr>
    <a:masterClrMapping/>
  </p:clrMapOvr>
  <p:transition spd="med" advTm="2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xmlns="" id="{29A12844-9EA1-4CDA-8FED-94593516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404665"/>
            <a:ext cx="4391917" cy="593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xmlns="" id="{0F50D53D-0712-4B97-AE87-74A4B39C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445224"/>
            <a:ext cx="39608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 err="1"/>
              <a:t>Вольга</a:t>
            </a:r>
            <a:r>
              <a:rPr lang="ru-RU" altLang="ru-RU" sz="2800" b="1" dirty="0"/>
              <a:t> Святославович</a:t>
            </a:r>
          </a:p>
        </p:txBody>
      </p:sp>
    </p:spTree>
  </p:cSld>
  <p:clrMapOvr>
    <a:masterClrMapping/>
  </p:clrMapOvr>
  <p:transition spd="med" advTm="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>
            <a:extLst>
              <a:ext uri="{FF2B5EF4-FFF2-40B4-BE49-F238E27FC236}">
                <a16:creationId xmlns:a16="http://schemas.microsoft.com/office/drawing/2014/main" xmlns="" id="{9A10DAAF-72D1-4689-A6A3-D6A5694E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248"/>
            <a:ext cx="48244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/>
              <a:t>Микула </a:t>
            </a:r>
            <a:r>
              <a:rPr lang="ru-RU" altLang="ru-RU" sz="2800" b="1" dirty="0" err="1"/>
              <a:t>Селянинович</a:t>
            </a:r>
            <a:r>
              <a:rPr lang="ru-RU" altLang="ru-RU" sz="2800" b="1" dirty="0"/>
              <a:t> – богатырь-пахарь</a:t>
            </a:r>
          </a:p>
        </p:txBody>
      </p:sp>
      <p:pic>
        <p:nvPicPr>
          <p:cNvPr id="57349" name="Picture 5" descr="rerih_68">
            <a:extLst>
              <a:ext uri="{FF2B5EF4-FFF2-40B4-BE49-F238E27FC236}">
                <a16:creationId xmlns:a16="http://schemas.microsoft.com/office/drawing/2014/main" xmlns="" id="{006726B4-9FF7-4AD7-B7C2-6F02F3EB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60624" cy="59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>
            <a:extLst>
              <a:ext uri="{FF2B5EF4-FFF2-40B4-BE49-F238E27FC236}">
                <a16:creationId xmlns:a16="http://schemas.microsoft.com/office/drawing/2014/main" xmlns="" id="{2AA83D60-ABE8-4372-A4CF-6C33D128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344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WordArt 4">
            <a:extLst>
              <a:ext uri="{FF2B5EF4-FFF2-40B4-BE49-F238E27FC236}">
                <a16:creationId xmlns:a16="http://schemas.microsoft.com/office/drawing/2014/main" xmlns="" id="{F68D7C47-6574-454D-BDB5-ECF054FEAA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04813"/>
            <a:ext cx="7273925" cy="16557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33CC"/>
                    </a:gs>
                  </a:gsLst>
                  <a:lin ang="18900000" scaled="1"/>
                </a:gradFill>
                <a:latin typeface="+mj-lt"/>
              </a:rPr>
              <a:t>Дочери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33CC"/>
                    </a:gs>
                  </a:gsLst>
                  <a:lin ang="18900000" scaled="1"/>
                </a:gradFill>
                <a:latin typeface="+mj-lt"/>
              </a:rPr>
              <a:t>Микулы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33CC"/>
                    </a:gs>
                  </a:gsLst>
                  <a:lin ang="18900000" scaled="1"/>
                </a:gradFill>
                <a:latin typeface="+mj-lt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33CC"/>
                    </a:gs>
                  </a:gsLst>
                  <a:lin ang="18900000" scaled="1"/>
                </a:gradFill>
                <a:latin typeface="+mj-lt"/>
              </a:rPr>
              <a:t>Селяниновича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33CC"/>
                    </a:gs>
                  </a:gsLst>
                  <a:lin ang="18900000" scaled="1"/>
                </a:gradFill>
                <a:latin typeface="+mj-lt"/>
              </a:rPr>
              <a:t> :</a:t>
            </a:r>
          </a:p>
        </p:txBody>
      </p:sp>
      <p:sp>
        <p:nvSpPr>
          <p:cNvPr id="58373" name="WordArt 5">
            <a:extLst>
              <a:ext uri="{FF2B5EF4-FFF2-40B4-BE49-F238E27FC236}">
                <a16:creationId xmlns:a16="http://schemas.microsoft.com/office/drawing/2014/main" xmlns="" id="{8CB09C59-EF4E-45ED-AA8A-7F63590957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5" y="3087688"/>
            <a:ext cx="1943100" cy="2286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FFFF00"/>
                    </a:gs>
                  </a:gsLst>
                  <a:lin ang="2700000" scaled="1"/>
                </a:gradFill>
                <a:latin typeface="+mj-lt"/>
              </a:rPr>
              <a:t>Катерина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FFFF00"/>
                    </a:gs>
                  </a:gsLst>
                  <a:lin ang="2700000" scaled="1"/>
                </a:gradFill>
                <a:latin typeface="+mj-lt"/>
              </a:rPr>
              <a:t>Настасья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FFFF00"/>
                    </a:gs>
                  </a:gsLst>
                  <a:lin ang="2700000" scaled="1"/>
                </a:gradFill>
                <a:latin typeface="+mj-lt"/>
              </a:rPr>
              <a:t>Василиса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DF2D0B2-8A16-492F-B786-7CFB6E18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1600000">
            <a:off x="2195513" y="692150"/>
            <a:ext cx="461645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WordArt 5">
            <a:extLst>
              <a:ext uri="{FF2B5EF4-FFF2-40B4-BE49-F238E27FC236}">
                <a16:creationId xmlns:a16="http://schemas.microsoft.com/office/drawing/2014/main" xmlns="" id="{E0017A64-0E7A-4AD2-914B-93952C1340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600" y="115888"/>
            <a:ext cx="75247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РУСЬ БЫЛИННАЯ</a:t>
            </a:r>
          </a:p>
        </p:txBody>
      </p:sp>
      <p:pic>
        <p:nvPicPr>
          <p:cNvPr id="2054" name="2 - Prestissimo.mp3">
            <a:hlinkClick r:id="" action="ppaction://media"/>
            <a:extLst>
              <a:ext uri="{FF2B5EF4-FFF2-40B4-BE49-F238E27FC236}">
                <a16:creationId xmlns:a16="http://schemas.microsoft.com/office/drawing/2014/main" xmlns="" id="{84D4AEB9-BA37-46E7-B6C5-368AC7B465C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0)">
                                      <p:cBhvr>
                                        <p:cTn id="6" dur="403658" fill="hold"/>
                                        <p:tgtEl>
                                          <p:spTgt spid="2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WordArt 4">
            <a:extLst>
              <a:ext uri="{FF2B5EF4-FFF2-40B4-BE49-F238E27FC236}">
                <a16:creationId xmlns:a16="http://schemas.microsoft.com/office/drawing/2014/main" xmlns="" id="{D7698BE2-2A85-4074-B4C2-38A4FAAF5F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648" y="908720"/>
            <a:ext cx="6481762" cy="1631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Богатырские доспехи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xmlns="" id="{E9357BD9-C816-419A-B67A-03243B2C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36912"/>
            <a:ext cx="8496944" cy="31085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000000"/>
                </a:solidFill>
              </a:rPr>
              <a:t>Во доспехах богатырских славным витязем;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000000"/>
                </a:solidFill>
              </a:rPr>
              <a:t>На </a:t>
            </a:r>
            <a:r>
              <a:rPr lang="ru-RU" altLang="ru-RU" sz="2800" b="1" dirty="0" err="1">
                <a:solidFill>
                  <a:srgbClr val="000000"/>
                </a:solidFill>
              </a:rPr>
              <a:t>Илюшеньке</a:t>
            </a:r>
            <a:r>
              <a:rPr lang="ru-RU" altLang="ru-RU" sz="2800" b="1" dirty="0">
                <a:solidFill>
                  <a:srgbClr val="000000"/>
                </a:solidFill>
              </a:rPr>
              <a:t> латы поблёскивают,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000000"/>
                </a:solidFill>
              </a:rPr>
              <a:t>Во кольчуге колечки позвякивают,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000000"/>
                </a:solidFill>
              </a:rPr>
              <a:t>Золоченый шлем </a:t>
            </a:r>
            <a:r>
              <a:rPr lang="ru-RU" altLang="ru-RU" sz="2800" b="1" dirty="0" err="1">
                <a:solidFill>
                  <a:srgbClr val="000000"/>
                </a:solidFill>
              </a:rPr>
              <a:t>посвечивает</a:t>
            </a:r>
            <a:r>
              <a:rPr lang="ru-RU" altLang="ru-RU" sz="2800" b="1" dirty="0">
                <a:solidFill>
                  <a:srgbClr val="000000"/>
                </a:solidFill>
              </a:rPr>
              <a:t>…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000000"/>
                </a:solidFill>
              </a:rPr>
              <a:t>И на левом бедре – богатырский меч…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WordArt 4">
            <a:extLst>
              <a:ext uri="{FF2B5EF4-FFF2-40B4-BE49-F238E27FC236}">
                <a16:creationId xmlns:a16="http://schemas.microsoft.com/office/drawing/2014/main" xmlns="" id="{69458152-4C85-4B4D-9EDF-BAC23AD869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2133600"/>
            <a:ext cx="7029450" cy="1844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gradFill rotWithShape="0">
                  <a:gsLst>
                    <a:gs pos="0">
                      <a:schemeClr val="tx1"/>
                    </a:gs>
                    <a:gs pos="100000">
                      <a:srgbClr val="CC3399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Экспонаты </a:t>
            </a:r>
          </a:p>
          <a:p>
            <a:pPr algn="ctr"/>
            <a:r>
              <a:rPr lang="ru-RU" sz="3600" b="1" kern="10" spc="720" dirty="0">
                <a:gradFill rotWithShape="0">
                  <a:gsLst>
                    <a:gs pos="0">
                      <a:schemeClr val="tx1"/>
                    </a:gs>
                    <a:gs pos="100000">
                      <a:srgbClr val="CC3399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Исторического музея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xmlns="" id="{7C494AB2-F6A2-4C8B-9D4F-17892C34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6708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xmlns="" id="{E1C1C446-125C-42BF-AFE6-91D58C2E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968375"/>
            <a:ext cx="76327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xmlns="" id="{2F6E3E52-906F-4DAC-8768-1D730092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632700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xmlns="" id="{EAD3B5B9-FB4C-4EE3-9E26-50F2F19F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44" y="661987"/>
            <a:ext cx="8291512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xmlns="" id="{10352E42-164E-4A2F-A704-7726C6489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" r="-11674"/>
          <a:stretch/>
        </p:blipFill>
        <p:spPr bwMode="auto">
          <a:xfrm>
            <a:off x="2267744" y="260648"/>
            <a:ext cx="5472609" cy="608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917F02F2-0E8F-4A16-94DC-438FCC88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040" y="310344"/>
            <a:ext cx="5229252" cy="614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F7B2D65-3FB1-4EA0-B22B-F628F2E005D4}"/>
              </a:ext>
            </a:extLst>
          </p:cNvPr>
          <p:cNvSpPr/>
          <p:nvPr/>
        </p:nvSpPr>
        <p:spPr>
          <a:xfrm>
            <a:off x="0" y="-232451"/>
            <a:ext cx="9180512" cy="617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По мотивам былин снят фильм об Илье Муромце, мультфильмы «Алёша Попович и </a:t>
            </a:r>
            <a:r>
              <a:rPr lang="ru-RU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Тугарин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Змей. «Добрыня Никитич и Змей Горыныч. 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В 1942 году именем Ильи Муромца был назван бронепоезд.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«Илья Муромец» - </a:t>
            </a:r>
            <a:r>
              <a:rPr lang="ru-RU" sz="2400" b="1" dirty="0">
                <a:ea typeface="Calibri" panose="020F0502020204030204" pitchFamily="34" charset="0"/>
              </a:rPr>
              <a:t>название одного из самых высоких водопадов в России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, расположенного на острове Итуруп (Курильский район, Сахалинская область).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Есть опера Н. А. Римского-Корсакова «Садко», в основу которой лёг сюжет древней былины о Садко. 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ACD420-2935-43F8-A569-4190A47F48F6}"/>
              </a:ext>
            </a:extLst>
          </p:cNvPr>
          <p:cNvSpPr/>
          <p:nvPr/>
        </p:nvSpPr>
        <p:spPr>
          <a:xfrm>
            <a:off x="107504" y="188640"/>
            <a:ext cx="892899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+mj-lt"/>
                <a:cs typeface="Times New Roman" panose="02020603050405020304" pitchFamily="18" charset="0"/>
              </a:rPr>
              <a:t>               Список используемой литературы.</a:t>
            </a:r>
            <a:r>
              <a:rPr lang="ru-RU" altLang="ru-RU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1. Смирнова, О. В. Красота былинного мира / Оксана Вениаминовна   </a:t>
            </a:r>
          </a:p>
          <a:p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    Смирнова // Литература : журнал для учителей словесности. - 2014. - № 9.  </a:t>
            </a:r>
          </a:p>
          <a:p>
            <a:r>
              <a:rPr lang="ru-RU" altLang="ru-RU" b="1">
                <a:latin typeface="+mj-lt"/>
                <a:cs typeface="Times New Roman" panose="02020603050405020304" pitchFamily="18" charset="0"/>
              </a:rPr>
              <a:t>    - </a:t>
            </a: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С. 12-13.</a:t>
            </a:r>
            <a:br>
              <a:rPr lang="ru-RU" altLang="ru-RU" b="1" dirty="0">
                <a:latin typeface="+mj-lt"/>
                <a:cs typeface="Times New Roman" panose="02020603050405020304" pitchFamily="18" charset="0"/>
              </a:rPr>
            </a:b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2. Колокольцев, Е. Н. Опыт школьного изучения былины "</a:t>
            </a:r>
            <a:r>
              <a:rPr lang="ru-RU" altLang="ru-RU" b="1" dirty="0" err="1">
                <a:latin typeface="+mj-lt"/>
                <a:cs typeface="Times New Roman" panose="02020603050405020304" pitchFamily="18" charset="0"/>
              </a:rPr>
              <a:t>Вольга</a:t>
            </a: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 и Микула</a:t>
            </a:r>
            <a:br>
              <a:rPr lang="ru-RU" altLang="ru-RU" b="1" dirty="0">
                <a:latin typeface="+mj-lt"/>
                <a:cs typeface="Times New Roman" panose="02020603050405020304" pitchFamily="18" charset="0"/>
              </a:rPr>
            </a:b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    </a:t>
            </a:r>
            <a:r>
              <a:rPr lang="ru-RU" altLang="ru-RU" b="1" dirty="0" err="1">
                <a:latin typeface="+mj-lt"/>
                <a:cs typeface="Times New Roman" panose="02020603050405020304" pitchFamily="18" charset="0"/>
              </a:rPr>
              <a:t>Селянинович</a:t>
            </a: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" / Е. Н. Колокольцев // Литература в школе : журнал. - 2012. -</a:t>
            </a:r>
            <a:br>
              <a:rPr lang="ru-RU" altLang="ru-RU" b="1" dirty="0">
                <a:latin typeface="+mj-lt"/>
                <a:cs typeface="Times New Roman" panose="02020603050405020304" pitchFamily="18" charset="0"/>
              </a:rPr>
            </a:br>
            <a:r>
              <a:rPr lang="ru-RU" altLang="ru-RU" b="1" dirty="0">
                <a:latin typeface="+mj-lt"/>
                <a:cs typeface="Times New Roman" panose="02020603050405020304" pitchFamily="18" charset="0"/>
              </a:rPr>
              <a:t>    № 10. - С. 37-40 : ил.</a:t>
            </a:r>
          </a:p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3. </a:t>
            </a:r>
            <a:r>
              <a:rPr lang="ru-RU" b="1" dirty="0"/>
              <a:t>Даль, Владимир Иванович. (1801-1872) Сказки : [для младшего школьного </a:t>
            </a:r>
          </a:p>
          <a:p>
            <a:r>
              <a:rPr lang="ru-RU" b="1" dirty="0"/>
              <a:t>    15 возраста] / Владимир Даль ; [</a:t>
            </a:r>
            <a:r>
              <a:rPr lang="ru-RU" b="1" dirty="0" err="1"/>
              <a:t>худож</a:t>
            </a:r>
            <a:r>
              <a:rPr lang="ru-RU" b="1" dirty="0"/>
              <a:t>: Д. Миронов, В. </a:t>
            </a:r>
            <a:r>
              <a:rPr lang="ru-RU" b="1" dirty="0" err="1"/>
              <a:t>Чапля</a:t>
            </a:r>
            <a:r>
              <a:rPr lang="ru-RU" b="1" dirty="0"/>
              <a:t>]. - Москва :  </a:t>
            </a:r>
          </a:p>
          <a:p>
            <a:r>
              <a:rPr lang="ru-RU" b="1" dirty="0"/>
              <a:t>    Белый город, 2011. - 127 c. : </a:t>
            </a:r>
            <a:r>
              <a:rPr lang="ru-RU" b="1" dirty="0" err="1"/>
              <a:t>цв.ил</a:t>
            </a:r>
            <a:r>
              <a:rPr lang="ru-RU" b="1" dirty="0"/>
              <a:t>. - (Моя первая книга).</a:t>
            </a:r>
          </a:p>
          <a:p>
            <a:r>
              <a:rPr lang="ru-RU" b="1" dirty="0">
                <a:latin typeface="+mj-lt"/>
              </a:rPr>
              <a:t>4. </a:t>
            </a:r>
            <a:r>
              <a:rPr lang="ru-RU" b="1" dirty="0"/>
              <a:t>От прибаутки до былины : Рус. фольклор. - Москва : </a:t>
            </a:r>
            <a:r>
              <a:rPr lang="ru-RU" b="1" dirty="0" err="1"/>
              <a:t>Худож</a:t>
            </a:r>
            <a:r>
              <a:rPr lang="ru-RU" b="1" dirty="0"/>
              <a:t>. лит., 1991. -  </a:t>
            </a:r>
          </a:p>
          <a:p>
            <a:r>
              <a:rPr lang="ru-RU" b="1" dirty="0"/>
              <a:t>    397,[1] с. - (Для семейного чтения). </a:t>
            </a:r>
          </a:p>
          <a:p>
            <a:r>
              <a:rPr lang="ru-RU" b="1" dirty="0">
                <a:latin typeface="+mj-lt"/>
              </a:rPr>
              <a:t>5. </a:t>
            </a:r>
            <a:r>
              <a:rPr lang="ru-RU" b="1" dirty="0"/>
              <a:t>Русские богатыри : Былины. Героические сказки / [пересказ для детей  </a:t>
            </a:r>
          </a:p>
          <a:p>
            <a:r>
              <a:rPr lang="ru-RU" b="1" dirty="0"/>
              <a:t>    И.В. Карнауховой]; рис. В. Бритвина. - Москва : Дет. лит., 2005. - 239,[1] с. :  </a:t>
            </a:r>
          </a:p>
          <a:p>
            <a:r>
              <a:rPr lang="ru-RU" b="1" dirty="0"/>
              <a:t>    ил. - (Школьная библиотека). </a:t>
            </a:r>
          </a:p>
          <a:p>
            <a:r>
              <a:rPr lang="ru-RU" b="1" dirty="0">
                <a:latin typeface="+mj-lt"/>
              </a:rPr>
              <a:t>6. </a:t>
            </a:r>
            <a:r>
              <a:rPr lang="ru-RU" b="1" dirty="0"/>
              <a:t>Героический эпос народов СССР : в 2 томах / составитель и примечания  </a:t>
            </a:r>
          </a:p>
          <a:p>
            <a:r>
              <a:rPr lang="ru-RU" b="1" dirty="0"/>
              <a:t>    А. А. Петросян. - Москва : Художественная литература, 1975. Т. 1. - 1975. – </a:t>
            </a:r>
          </a:p>
          <a:p>
            <a:r>
              <a:rPr lang="ru-RU" b="1" dirty="0"/>
              <a:t>    558 с. : ил. - (Библиотека всемирной литературы ; Серия первая.  </a:t>
            </a:r>
          </a:p>
          <a:p>
            <a:r>
              <a:rPr lang="ru-RU" b="1" dirty="0"/>
              <a:t>    Литература Древнего Востока, Античного мира, Средних веков, </a:t>
            </a:r>
          </a:p>
          <a:p>
            <a:r>
              <a:rPr lang="ru-RU" b="1" dirty="0"/>
              <a:t>    Возрождения, XVII и XVIII веков).</a:t>
            </a:r>
          </a:p>
          <a:p>
            <a:r>
              <a:rPr lang="ru-RU" b="1" dirty="0">
                <a:latin typeface="+mj-lt"/>
              </a:rPr>
              <a:t>7. </a:t>
            </a:r>
            <a:r>
              <a:rPr lang="ru-RU" b="1" dirty="0"/>
              <a:t>Былины. - Москва : Художественная литература, 1986. - 300 с. (Классики и  </a:t>
            </a:r>
          </a:p>
          <a:p>
            <a:r>
              <a:rPr lang="ru-RU" b="1" dirty="0"/>
              <a:t>    современники).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82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 descr="Орех">
            <a:extLst>
              <a:ext uri="{FF2B5EF4-FFF2-40B4-BE49-F238E27FC236}">
                <a16:creationId xmlns:a16="http://schemas.microsoft.com/office/drawing/2014/main" xmlns="" id="{4885636D-D393-46AE-B72D-4A5A7DDF6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00" y="795338"/>
            <a:ext cx="1939404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Impact" panose="020B0806030902050204" pitchFamily="34" charset="0"/>
              </a:rPr>
              <a:t>былины</a:t>
            </a: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xmlns="" id="{3D2ACC90-3F00-4033-92AD-58F7B41BB2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8538" y="1700213"/>
            <a:ext cx="1295400" cy="1223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xmlns="" id="{F9501B4D-3775-4020-88BF-EA76CF15CC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63" y="1628775"/>
            <a:ext cx="1008062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1" name="WordArt 7">
            <a:extLst>
              <a:ext uri="{FF2B5EF4-FFF2-40B4-BE49-F238E27FC236}">
                <a16:creationId xmlns:a16="http://schemas.microsoft.com/office/drawing/2014/main" xmlns="" id="{63821662-2F68-4223-BCDF-59BEAA20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" y="3068638"/>
            <a:ext cx="2736850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8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6633"/>
                    </a:gs>
                    <a:gs pos="100000">
                      <a:srgbClr val="A50021"/>
                    </a:gs>
                  </a:gsLst>
                  <a:lin ang="18900000" scaled="1"/>
                </a:gradFill>
                <a:latin typeface="Impact" panose="020B0806030902050204" pitchFamily="34" charset="0"/>
              </a:rPr>
              <a:t>киевские</a:t>
            </a:r>
          </a:p>
        </p:txBody>
      </p:sp>
      <p:sp>
        <p:nvSpPr>
          <p:cNvPr id="6152" name="WordArt 8">
            <a:extLst>
              <a:ext uri="{FF2B5EF4-FFF2-40B4-BE49-F238E27FC236}">
                <a16:creationId xmlns:a16="http://schemas.microsoft.com/office/drawing/2014/main" xmlns="" id="{D6CD8C84-931E-4C5C-BA01-63A006FAC1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3068638"/>
            <a:ext cx="3024187" cy="43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8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6633"/>
                    </a:gs>
                    <a:gs pos="100000">
                      <a:srgbClr val="A50021"/>
                    </a:gs>
                  </a:gsLst>
                  <a:lin ang="18900000" scaled="1"/>
                </a:gradFill>
                <a:latin typeface="Impact" panose="020B0806030902050204" pitchFamily="34" charset="0"/>
              </a:rPr>
              <a:t>новгородские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xmlns="" id="{4E255D12-CEE9-4BF1-A5DA-3D5D5C51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150" y="836613"/>
            <a:ext cx="254158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8145B5A2-C248-48B5-952E-F1DDA163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789363"/>
            <a:ext cx="2808288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WordArt 7">
            <a:extLst>
              <a:ext uri="{FF2B5EF4-FFF2-40B4-BE49-F238E27FC236}">
                <a16:creationId xmlns:a16="http://schemas.microsoft.com/office/drawing/2014/main" xmlns="" id="{BE00AEC1-F12B-4BEA-A1CE-28493C4390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0"/>
            <a:ext cx="6624638" cy="62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cs typeface="Arial" panose="020B0604020202020204" pitchFamily="34" charset="0"/>
              </a:rPr>
              <a:t>Киевские былины</a:t>
            </a:r>
          </a:p>
        </p:txBody>
      </p:sp>
      <p:pic>
        <p:nvPicPr>
          <p:cNvPr id="3081" name="Picture 9">
            <a:extLst>
              <a:ext uri="{FF2B5EF4-FFF2-40B4-BE49-F238E27FC236}">
                <a16:creationId xmlns:a16="http://schemas.microsoft.com/office/drawing/2014/main" xmlns="" id="{BD171029-18A5-4EFF-BC4D-F792C5B6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909638"/>
            <a:ext cx="24669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2DC95C09-9318-483F-A027-40637ED8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519362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xmlns="" id="{309765F0-7E49-42D8-850A-0827AC5BA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789363"/>
            <a:ext cx="24479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0871">
            <a:extLst>
              <a:ext uri="{FF2B5EF4-FFF2-40B4-BE49-F238E27FC236}">
                <a16:creationId xmlns:a16="http://schemas.microsoft.com/office/drawing/2014/main" xmlns="" id="{A5A3C8DD-854D-4564-8A8B-DE3F5BC83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981074"/>
            <a:ext cx="3394274" cy="47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prt1423">
            <a:extLst>
              <a:ext uri="{FF2B5EF4-FFF2-40B4-BE49-F238E27FC236}">
                <a16:creationId xmlns:a16="http://schemas.microsoft.com/office/drawing/2014/main" xmlns="" id="{9A19637B-8920-414B-966B-622D40E3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793" y="981073"/>
            <a:ext cx="3056616" cy="47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WordArt 7">
            <a:extLst>
              <a:ext uri="{FF2B5EF4-FFF2-40B4-BE49-F238E27FC236}">
                <a16:creationId xmlns:a16="http://schemas.microsoft.com/office/drawing/2014/main" xmlns="" id="{5F90B532-6580-4C12-A583-FDE5F14DA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8208912" cy="6182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cs typeface="Arial" panose="020B0604020202020204" pitchFamily="34" charset="0"/>
              </a:rPr>
              <a:t>Новгородские былины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xmlns="" id="{01F76DB8-6450-47D5-9966-885A2D864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876926"/>
            <a:ext cx="2879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  </a:t>
            </a:r>
            <a:r>
              <a:rPr lang="ru-RU" altLang="ru-RU" sz="2800" b="1" dirty="0"/>
              <a:t>Садко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xmlns="" id="{CF15035F-8A4B-4439-9B71-552340CE8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793" y="5910258"/>
            <a:ext cx="4071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/>
              <a:t>Василий Буслаев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WordArt 4" descr="Зеленый мрамор">
            <a:extLst>
              <a:ext uri="{FF2B5EF4-FFF2-40B4-BE49-F238E27FC236}">
                <a16:creationId xmlns:a16="http://schemas.microsoft.com/office/drawing/2014/main" xmlns="" id="{A98147EC-AB69-4A11-A5D6-11629F8335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875" y="3454400"/>
            <a:ext cx="8893175" cy="271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"О различии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между сказками и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песнями русскими"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xmlns="" id="{F4A73A31-7604-4DAF-BA3F-C6FE13099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6092825"/>
            <a:ext cx="4392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b="1" dirty="0"/>
              <a:t>       К.С. </a:t>
            </a:r>
            <a:r>
              <a:rPr lang="ru-RU" altLang="ru-RU" sz="3600" b="1" dirty="0"/>
              <a:t>Аксаков</a:t>
            </a:r>
            <a:endParaRPr lang="ru-RU" altLang="ru-RU" sz="3200" b="1" dirty="0"/>
          </a:p>
        </p:txBody>
      </p:sp>
      <p:pic>
        <p:nvPicPr>
          <p:cNvPr id="82950" name="Picture 6">
            <a:extLst>
              <a:ext uri="{FF2B5EF4-FFF2-40B4-BE49-F238E27FC236}">
                <a16:creationId xmlns:a16="http://schemas.microsoft.com/office/drawing/2014/main" xmlns="" id="{90C1FB80-FE71-4ECE-9126-BE69B07F9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35648"/>
            <a:ext cx="2664295" cy="336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>
            <a:extLst>
              <a:ext uri="{FF2B5EF4-FFF2-40B4-BE49-F238E27FC236}">
                <a16:creationId xmlns:a16="http://schemas.microsoft.com/office/drawing/2014/main" xmlns="" id="{508CD4B1-AEDE-4301-BE4B-442B3AF34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7053"/>
            <a:ext cx="8418512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 «С самых первых слов даётся знать, что это  </a:t>
            </a:r>
          </a:p>
          <a:p>
            <a:r>
              <a:rPr lang="ru-RU" altLang="ru-RU" sz="2400" b="1" dirty="0"/>
              <a:t>     вымысел» (В некотором царстве…)</a:t>
            </a:r>
          </a:p>
          <a:p>
            <a:r>
              <a:rPr lang="ru-RU" altLang="ru-RU" sz="2400" b="1" dirty="0"/>
              <a:t>     «Повествуются как дела, бывшие действительно»</a:t>
            </a:r>
          </a:p>
          <a:p>
            <a:r>
              <a:rPr lang="ru-RU" altLang="ru-RU" sz="24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В былинах чародейственный элемент </a:t>
            </a:r>
            <a:r>
              <a:rPr lang="ru-RU" altLang="ru-RU" sz="2400" b="1" dirty="0"/>
              <a:t>«всегда на враждебной стороне, противен русскому духу, и богатыри русские не только не почерпают в нём сил, но постоянно ведут с ним бой»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ru-R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Сказка сказывалась говорком </a:t>
            </a:r>
          </a:p>
          <a:p>
            <a:r>
              <a:rPr lang="ru-RU" altLang="ru-RU" sz="2400" b="1" dirty="0"/>
              <a:t>    «Слог песенный»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5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400"/>
                            </p:stCondLst>
                            <p:childTnLst>
                              <p:par>
                                <p:cTn id="4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WordArt 4" descr="Зеленый мрамор">
            <a:extLst>
              <a:ext uri="{FF2B5EF4-FFF2-40B4-BE49-F238E27FC236}">
                <a16:creationId xmlns:a16="http://schemas.microsoft.com/office/drawing/2014/main" xmlns="" id="{3DF95FE6-AC3F-4198-B0FE-EC6CC00E92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260648"/>
            <a:ext cx="7272734" cy="1899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Былинные богатыри</a:t>
            </a:r>
          </a:p>
        </p:txBody>
      </p:sp>
      <p:pic>
        <p:nvPicPr>
          <p:cNvPr id="50183" name="Picture 7">
            <a:extLst>
              <a:ext uri="{FF2B5EF4-FFF2-40B4-BE49-F238E27FC236}">
                <a16:creationId xmlns:a16="http://schemas.microsoft.com/office/drawing/2014/main" xmlns="" id="{23A46CB3-3231-4BBA-9CBC-F20D20910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2792412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4" name="Text Box 8">
            <a:extLst>
              <a:ext uri="{FF2B5EF4-FFF2-40B4-BE49-F238E27FC236}">
                <a16:creationId xmlns:a16="http://schemas.microsoft.com/office/drawing/2014/main" xmlns="" id="{3FB3411E-C617-4BB3-B931-FF59426B0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/>
              <a:t>В. Васнецов</a:t>
            </a:r>
          </a:p>
        </p:txBody>
      </p:sp>
      <p:pic>
        <p:nvPicPr>
          <p:cNvPr id="50181" name="Picture 5" descr="01">
            <a:extLst>
              <a:ext uri="{FF2B5EF4-FFF2-40B4-BE49-F238E27FC236}">
                <a16:creationId xmlns:a16="http://schemas.microsoft.com/office/drawing/2014/main" xmlns="" id="{C171A102-9801-4E77-90D3-DD9C51D9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5508625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xmlns="" id="{E80597A1-E362-4C86-AD5F-967E520DE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589589"/>
            <a:ext cx="784869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2000" b="1" dirty="0"/>
              <a:t>Уж те быть над всеми во поле богатырями</a:t>
            </a:r>
          </a:p>
          <a:p>
            <a:pPr>
              <a:spcBef>
                <a:spcPts val="600"/>
              </a:spcBef>
            </a:pPr>
            <a:r>
              <a:rPr lang="ru-RU" altLang="ru-RU" sz="2000" b="1" dirty="0"/>
              <a:t>Над всеми-то быть да атаманами</a:t>
            </a:r>
          </a:p>
          <a:p>
            <a:pPr>
              <a:spcBef>
                <a:spcPts val="600"/>
              </a:spcBef>
            </a:pPr>
            <a:r>
              <a:rPr lang="ru-RU" altLang="ru-RU" sz="2000" b="1" dirty="0"/>
              <a:t>Распорядителем быть те, Илья Муромец.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01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>
            <a:extLst>
              <a:ext uri="{FF2B5EF4-FFF2-40B4-BE49-F238E27FC236}">
                <a16:creationId xmlns:a16="http://schemas.microsoft.com/office/drawing/2014/main" xmlns="" id="{6FC824D4-CBE2-4B51-AF9D-9DF02A21A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20713"/>
            <a:ext cx="8136904" cy="58987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ru-RU" altLang="ru-RU" sz="3200" b="1" u="sng" dirty="0">
                <a:solidFill>
                  <a:schemeClr val="bg1"/>
                </a:solidFill>
              </a:rPr>
              <a:t>Всех богатырей объединяет общее:</a:t>
            </a:r>
          </a:p>
          <a:p>
            <a:pPr>
              <a:lnSpc>
                <a:spcPct val="200000"/>
              </a:lnSpc>
              <a:spcBef>
                <a:spcPct val="50000"/>
              </a:spcBef>
              <a:buFontTx/>
              <a:buAutoNum type="arabicPeriod"/>
            </a:pPr>
            <a:r>
              <a:rPr lang="ru-RU" altLang="ru-RU" sz="2800" b="1" dirty="0">
                <a:solidFill>
                  <a:schemeClr val="bg1"/>
                </a:solidFill>
              </a:rPr>
              <a:t>Происхождение из Северо-Восточной Руси (Муром, Рязань, </a:t>
            </a:r>
            <a:r>
              <a:rPr lang="ru-RU" altLang="ru-RU" sz="2800" b="1" dirty="0" err="1">
                <a:solidFill>
                  <a:schemeClr val="bg1"/>
                </a:solidFill>
              </a:rPr>
              <a:t>Ростов</a:t>
            </a:r>
            <a:r>
              <a:rPr lang="ru-RU" altLang="ru-RU" sz="2800" b="1" dirty="0">
                <a:solidFill>
                  <a:schemeClr val="bg1"/>
                </a:solidFill>
              </a:rPr>
              <a:t>).</a:t>
            </a:r>
          </a:p>
          <a:p>
            <a:pPr>
              <a:lnSpc>
                <a:spcPct val="200000"/>
              </a:lnSpc>
              <a:spcBef>
                <a:spcPct val="50000"/>
              </a:spcBef>
              <a:buFontTx/>
              <a:buAutoNum type="arabicPeriod"/>
            </a:pPr>
            <a:r>
              <a:rPr lang="ru-RU" altLang="ru-RU" sz="2800" b="1" dirty="0">
                <a:solidFill>
                  <a:schemeClr val="bg1"/>
                </a:solidFill>
              </a:rPr>
              <a:t> Поездка в Киев.</a:t>
            </a:r>
          </a:p>
          <a:p>
            <a:pPr>
              <a:lnSpc>
                <a:spcPct val="200000"/>
              </a:lnSpc>
              <a:spcBef>
                <a:spcPct val="50000"/>
              </a:spcBef>
              <a:buFontTx/>
              <a:buAutoNum type="arabicPeriod"/>
            </a:pPr>
            <a:r>
              <a:rPr lang="ru-RU" altLang="ru-RU" sz="2800" b="1" dirty="0">
                <a:solidFill>
                  <a:schemeClr val="bg1"/>
                </a:solidFill>
              </a:rPr>
              <a:t>Богатырская служба при дворе князя Владимира.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466</TotalTime>
  <Words>246</Words>
  <Application>Microsoft Office PowerPoint</Application>
  <PresentationFormat>Экран (4:3)</PresentationFormat>
  <Paragraphs>87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Облака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Илья Муромец и Соловей Разбойник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Надежда</cp:lastModifiedBy>
  <cp:revision>36</cp:revision>
  <dcterms:created xsi:type="dcterms:W3CDTF">2007-02-06T12:14:15Z</dcterms:created>
  <dcterms:modified xsi:type="dcterms:W3CDTF">2024-08-02T10:49:04Z</dcterms:modified>
</cp:coreProperties>
</file>