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4" r:id="rId2"/>
    <p:sldMasterId id="2147483998" r:id="rId3"/>
    <p:sldMasterId id="2147484010" r:id="rId4"/>
    <p:sldMasterId id="2147484022" r:id="rId5"/>
    <p:sldMasterId id="2147484034" r:id="rId6"/>
    <p:sldMasterId id="2147484046" r:id="rId7"/>
    <p:sldMasterId id="2147484058" r:id="rId8"/>
    <p:sldMasterId id="2147484070" r:id="rId9"/>
    <p:sldMasterId id="2147484082" r:id="rId10"/>
    <p:sldMasterId id="2147484094" r:id="rId11"/>
    <p:sldMasterId id="2147484106" r:id="rId12"/>
    <p:sldMasterId id="2147484118" r:id="rId13"/>
    <p:sldMasterId id="2147484130" r:id="rId14"/>
    <p:sldMasterId id="2147484142" r:id="rId15"/>
    <p:sldMasterId id="2147484154" r:id="rId16"/>
    <p:sldMasterId id="2147484166" r:id="rId17"/>
    <p:sldMasterId id="2147484178" r:id="rId18"/>
    <p:sldMasterId id="2147484190" r:id="rId19"/>
    <p:sldMasterId id="2147484202" r:id="rId20"/>
    <p:sldMasterId id="2147484214" r:id="rId21"/>
    <p:sldMasterId id="2147484226" r:id="rId22"/>
    <p:sldMasterId id="2147484238" r:id="rId23"/>
    <p:sldMasterId id="2147484250" r:id="rId24"/>
    <p:sldMasterId id="2147484262" r:id="rId25"/>
    <p:sldMasterId id="2147484274" r:id="rId26"/>
  </p:sldMasterIdLst>
  <p:sldIdLst>
    <p:sldId id="256" r:id="rId27"/>
    <p:sldId id="303" r:id="rId28"/>
    <p:sldId id="304" r:id="rId29"/>
    <p:sldId id="305" r:id="rId30"/>
    <p:sldId id="307" r:id="rId31"/>
    <p:sldId id="308" r:id="rId32"/>
    <p:sldId id="311" r:id="rId33"/>
    <p:sldId id="312" r:id="rId34"/>
    <p:sldId id="313" r:id="rId35"/>
    <p:sldId id="314" r:id="rId36"/>
    <p:sldId id="315" r:id="rId37"/>
    <p:sldId id="309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00" r:id="rId58"/>
    <p:sldId id="33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Рефлексия, 4 а класс (24 человека)</a:t>
            </a:r>
          </a:p>
        </c:rich>
      </c:tx>
      <c:layout>
        <c:manualLayout>
          <c:xMode val="edge"/>
          <c:yMode val="edge"/>
          <c:x val="0.33977354215004579"/>
          <c:y val="3.6745406824146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57453149406553"/>
          <c:y val="8.4251968503937014E-2"/>
          <c:w val="0.8744254685059345"/>
          <c:h val="0.59147601628536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большинстве случаев трудно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Распределить роли в …</c:v>
                </c:pt>
                <c:pt idx="1">
                  <c:v>Договориться друг с другом</c:v>
                </c:pt>
                <c:pt idx="2">
                  <c:v>Отстаивать свою точку…</c:v>
                </c:pt>
                <c:pt idx="3">
                  <c:v>Выступать публично</c:v>
                </c:pt>
                <c:pt idx="4">
                  <c:v>Искать информацию</c:v>
                </c:pt>
                <c:pt idx="5">
                  <c:v>Планировать свою работу</c:v>
                </c:pt>
                <c:pt idx="6">
                  <c:v>Перерабатывать…</c:v>
                </c:pt>
                <c:pt idx="7">
                  <c:v>Быть активным в решении…</c:v>
                </c:pt>
                <c:pt idx="8">
                  <c:v>Не отвлекаться на…</c:v>
                </c:pt>
                <c:pt idx="9">
                  <c:v>Внимательно слушать…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C-46F7-829D-1494EB21DF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 трудно, иногда легко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Распределить роли в …</c:v>
                </c:pt>
                <c:pt idx="1">
                  <c:v>Договориться друг с другом</c:v>
                </c:pt>
                <c:pt idx="2">
                  <c:v>Отстаивать свою точку…</c:v>
                </c:pt>
                <c:pt idx="3">
                  <c:v>Выступать публично</c:v>
                </c:pt>
                <c:pt idx="4">
                  <c:v>Искать информацию</c:v>
                </c:pt>
                <c:pt idx="5">
                  <c:v>Планировать свою работу</c:v>
                </c:pt>
                <c:pt idx="6">
                  <c:v>Перерабатывать…</c:v>
                </c:pt>
                <c:pt idx="7">
                  <c:v>Быть активным в решении…</c:v>
                </c:pt>
                <c:pt idx="8">
                  <c:v>Не отвлекаться на…</c:v>
                </c:pt>
                <c:pt idx="9">
                  <c:v>Внимательно слушать…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16</c:v>
                </c:pt>
                <c:pt idx="1">
                  <c:v>14</c:v>
                </c:pt>
                <c:pt idx="2">
                  <c:v>9</c:v>
                </c:pt>
                <c:pt idx="3">
                  <c:v>16</c:v>
                </c:pt>
                <c:pt idx="4">
                  <c:v>16</c:v>
                </c:pt>
                <c:pt idx="5">
                  <c:v>4</c:v>
                </c:pt>
                <c:pt idx="6">
                  <c:v>10</c:v>
                </c:pt>
                <c:pt idx="7">
                  <c:v>9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C-46F7-829D-1494EB21DF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испытываю затруднений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Распределить роли в …</c:v>
                </c:pt>
                <c:pt idx="1">
                  <c:v>Договориться друг с другом</c:v>
                </c:pt>
                <c:pt idx="2">
                  <c:v>Отстаивать свою точку…</c:v>
                </c:pt>
                <c:pt idx="3">
                  <c:v>Выступать публично</c:v>
                </c:pt>
                <c:pt idx="4">
                  <c:v>Искать информацию</c:v>
                </c:pt>
                <c:pt idx="5">
                  <c:v>Планировать свою работу</c:v>
                </c:pt>
                <c:pt idx="6">
                  <c:v>Перерабатывать…</c:v>
                </c:pt>
                <c:pt idx="7">
                  <c:v>Быть активным в решении…</c:v>
                </c:pt>
                <c:pt idx="8">
                  <c:v>Не отвлекаться на…</c:v>
                </c:pt>
                <c:pt idx="9">
                  <c:v>Внимательно слушать…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2</c:v>
                </c:pt>
                <c:pt idx="4">
                  <c:v>6</c:v>
                </c:pt>
                <c:pt idx="5">
                  <c:v>17</c:v>
                </c:pt>
                <c:pt idx="6">
                  <c:v>11</c:v>
                </c:pt>
                <c:pt idx="7">
                  <c:v>11</c:v>
                </c:pt>
                <c:pt idx="8">
                  <c:v>15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C-46F7-829D-1494EB21D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651080"/>
        <c:axId val="385650424"/>
      </c:barChart>
      <c:catAx>
        <c:axId val="38565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650424"/>
        <c:crosses val="autoZero"/>
        <c:auto val="1"/>
        <c:lblAlgn val="ctr"/>
        <c:lblOffset val="100"/>
        <c:noMultiLvlLbl val="0"/>
      </c:catAx>
      <c:valAx>
        <c:axId val="38565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65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41805790257955"/>
          <c:y val="0.9092257217847769"/>
          <c:w val="0.87185400911644051"/>
          <c:h val="9.0586727840122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Рефлексия, 4 б класс (23 человека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33977354215004579"/>
          <c:y val="1.5889519048030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большинстве случаев трудно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Распределить роли в …</c:v>
                </c:pt>
                <c:pt idx="1">
                  <c:v>Договориться друг с другом</c:v>
                </c:pt>
                <c:pt idx="2">
                  <c:v>Отстаивать свою точку…</c:v>
                </c:pt>
                <c:pt idx="3">
                  <c:v>Выступать публично</c:v>
                </c:pt>
                <c:pt idx="4">
                  <c:v>Искать информацию</c:v>
                </c:pt>
                <c:pt idx="5">
                  <c:v>Планировать свою работу</c:v>
                </c:pt>
                <c:pt idx="6">
                  <c:v>Перерабатывать…</c:v>
                </c:pt>
                <c:pt idx="7">
                  <c:v>Быть активным в решении…</c:v>
                </c:pt>
                <c:pt idx="8">
                  <c:v>Не отвлекаться на…</c:v>
                </c:pt>
                <c:pt idx="9">
                  <c:v>Внимательно слушать…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8-4376-9146-5E9F810369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 трудно, иногда легко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Распределить роли в …</c:v>
                </c:pt>
                <c:pt idx="1">
                  <c:v>Договориться друг с другом</c:v>
                </c:pt>
                <c:pt idx="2">
                  <c:v>Отстаивать свою точку…</c:v>
                </c:pt>
                <c:pt idx="3">
                  <c:v>Выступать публично</c:v>
                </c:pt>
                <c:pt idx="4">
                  <c:v>Искать информацию</c:v>
                </c:pt>
                <c:pt idx="5">
                  <c:v>Планировать свою работу</c:v>
                </c:pt>
                <c:pt idx="6">
                  <c:v>Перерабатывать…</c:v>
                </c:pt>
                <c:pt idx="7">
                  <c:v>Быть активным в решении…</c:v>
                </c:pt>
                <c:pt idx="8">
                  <c:v>Не отвлекаться на…</c:v>
                </c:pt>
                <c:pt idx="9">
                  <c:v>Внимательно слушать…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</c:v>
                </c:pt>
                <c:pt idx="1">
                  <c:v>11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  <c:pt idx="8">
                  <c:v>9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8-4376-9146-5E9F810369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испытываю затруднений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Распределить роли в …</c:v>
                </c:pt>
                <c:pt idx="1">
                  <c:v>Договориться друг с другом</c:v>
                </c:pt>
                <c:pt idx="2">
                  <c:v>Отстаивать свою точку…</c:v>
                </c:pt>
                <c:pt idx="3">
                  <c:v>Выступать публично</c:v>
                </c:pt>
                <c:pt idx="4">
                  <c:v>Искать информацию</c:v>
                </c:pt>
                <c:pt idx="5">
                  <c:v>Планировать свою работу</c:v>
                </c:pt>
                <c:pt idx="6">
                  <c:v>Перерабатывать…</c:v>
                </c:pt>
                <c:pt idx="7">
                  <c:v>Быть активным в решении…</c:v>
                </c:pt>
                <c:pt idx="8">
                  <c:v>Не отвлекаться на…</c:v>
                </c:pt>
                <c:pt idx="9">
                  <c:v>Внимательно слушать…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11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11</c:v>
                </c:pt>
                <c:pt idx="5">
                  <c:v>13</c:v>
                </c:pt>
                <c:pt idx="6">
                  <c:v>9</c:v>
                </c:pt>
                <c:pt idx="7">
                  <c:v>9</c:v>
                </c:pt>
                <c:pt idx="8">
                  <c:v>12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8-4376-9146-5E9F8103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651080"/>
        <c:axId val="385650424"/>
      </c:barChart>
      <c:catAx>
        <c:axId val="38565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650424"/>
        <c:crosses val="autoZero"/>
        <c:auto val="1"/>
        <c:lblAlgn val="ctr"/>
        <c:lblOffset val="100"/>
        <c:noMultiLvlLbl val="0"/>
      </c:catAx>
      <c:valAx>
        <c:axId val="38565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65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41805790257955"/>
          <c:y val="0.9092257217847769"/>
          <c:w val="0.87185400911644051"/>
          <c:h val="9.0586727840122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3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10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030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2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240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7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88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31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8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55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862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832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6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09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61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01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4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39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31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335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279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4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310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165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99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733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099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87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30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77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267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64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7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65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83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92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128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4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263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29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760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51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4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18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51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51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100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913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197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990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324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1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297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01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56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154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597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72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164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32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3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29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841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778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66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11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51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01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39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436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165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2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693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405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866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406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69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882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68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750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223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660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2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958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553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86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289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49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02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934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76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05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519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1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512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613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10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66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7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514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531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37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049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1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0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739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31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122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920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798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184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2292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98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326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206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46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653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631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994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822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843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993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048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1967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4841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713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61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203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949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345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595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996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105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230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242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48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574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909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25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89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316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892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20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7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602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1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079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1891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604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71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734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086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887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337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636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161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12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4605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798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767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29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991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591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939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916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291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0046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4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343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811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331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069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8363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07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1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85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882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18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41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6369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3738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08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779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606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798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6447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7251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0793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6099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67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3111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875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85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689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96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0766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847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0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0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4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28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91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9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10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3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8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4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88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76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1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2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9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62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68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32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6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5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80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78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8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36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2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9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58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9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10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39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7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03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13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27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0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6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17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41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79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47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3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0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1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0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8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47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8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56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43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88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9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1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831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22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6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23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2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626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8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55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84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9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197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19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17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0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67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08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64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32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266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59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27E21-5BAD-43B8-A31D-FA63852F69E4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406C-F253-4CC5-9EC8-6543594A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9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7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5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4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5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7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1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1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6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1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5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3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2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задача как инструмент оценки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УУД у младших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b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Семенцова Т.А., учитель начальных классов, магистр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34924"/>
            <a:ext cx="2592288" cy="185238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10" y="116632"/>
            <a:ext cx="2736304" cy="189767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1" y="97097"/>
            <a:ext cx="2688394" cy="1890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19110"/>
            <a:ext cx="2664296" cy="189883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4427730"/>
            <a:ext cx="2520280" cy="189021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19110"/>
            <a:ext cx="2592288" cy="187527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3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восточный экономический форум владивосток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40" name="AutoShape 4" descr="Картинки по запросу восточный экономический форум владивосток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42" name="AutoShape 6" descr="data:image/jpeg;base64,/9j/4AAQSkZJRgABAQAAAQABAAD/2wCEAAkGBxQTEhUUEhQUFBUVFhYXFRgYFRQXFRcYFxccGBgaHBgYHCggGBwlHBQXITIiJyorMS4uGiEzODMsNygtLywBCgoKDg0OGxAQGywkHCQsLCwsLCwtLCwsLywsLCwsLCwsLCwsLCwsLCwsLCwsLCwsLCwsLCwsLCwsLCwsLCwsLP/AABEIAL8BBwMBIgACEQEDEQH/xAAbAAABBQEBAAAAAAAAAAAAAAACAQMEBQYAB//EAEEQAAEDAgQDBQYEBQEHBQAAAAEAAhEDIQQSMUEFUWEGInGBkRMyQlKhsRTB0fAjYnKS4VMVM0OCorLxB2Nz0uL/xAAZAQADAQEBAAAAAAAAAAAAAAAAAQIDBAX/xAArEQACAgEDAwMDBAMAAAAAAAAAAQIRAxIhMRNBUQQiYRQycZGx4fAFgaH/2gAMAwEAAhEDEQA/AN2uhKlXdZxiQuRJE7ChIXQlXIsVCQkhEkQFCQkhEkQAMJIRpEWAEJCEaQosACEhCMhIQmIbISQnISEIsKGykIRkJITsVAEISE4QhIRYgIQkJwoSE7FQBCGE4UMJhQ2QhITpCEhMVDRCEhOkICECobIQkJ2EJCdiGiFyMhciwo0KVdCWFznTRyRKVyAoRKuhdCAo5IlhIgKOSJVyAoRIlhdCAESLpXIEIkhKuTsAYSQiSFFgCQhhGUiLEAUJCchCmFDZCQhOEISE7JobSQnIQwiwobKQoyEhCdiobIQkJwoSE7FQ2QhIThCEosKGyFyIrk7FRoIXLly5rOqjlyVdCLFQi5LC6E7ChFy5ciwoRIlXIsKOSQlXIsKMZwJscUxUbgyPEtIP3WxIWQ4c6OMVB87T/wBgWxe2EN7iS2AhCjUXiNXLTeeTHH0BKLCig7CVHvpVXvc52as7LLiYAAtfRaQhUX/p/SjBjq4n/par4p2FAlIiKRAqESFKhKYqEKQhKUiAoEpERQlOwoEhIUSRFioAoSEZQlOxUAQhIRlCUCAK5KuTAvZXShldK57OgKV0oZXICgl0oZXSgKCXIZXSgBVygcZxL6dIupxmzMFxIhzwD9CpyYhUhKh4rEOFWixsQ7OXzrla20cu85qk1DZIDGVHZOL0z8wA9Wx+S3lQLz7tC7JxGg7/AOL/ALnBehEobCJGlU/aarGFrn/2n/UR+at66oO174wr/wCY02/3PaEATOx7MuFYOrvvH5K0qhV/Zm2FpdQ4+rirFyExjKRc4pJVWTQqFdKQlOwo4pF0pJRYjihK4lJKYjihKWUiABKQpShTEcUBRISmAJXLiuQIuJXSm5SrA3DlLmTFWqGiXEADcpjh+Ka9gymYAnmCgVom5l2ZAuQMPMulAuQBA7SOjDVD8oDv7XA/krSob23uPNVvHWThqw503fZS8DUz0KL+dNk/2hHYXcYac2JA+Wk7/qd/+VIquULh7pxVTpTaPUz+al1DcoAxPbkRWpu5NH0cV6C2pInmsL26ZJpkcj9x+q1OAxbTSYZ+Bv2CGJck03WX7bOig0c6rPpLvyWhOKZz+hWb7ZvD2Uw3Zxd6Aj80DZecCEYel/Q363/NTSVXcNxLBSpidGNGh5J441vX0TpitD9VNSg/Gs/f78fqmX4sA2B+iaTE5IkyulQ/xw5H1Qvx3yj1T0sWpEwlJKrTjH9PREMc7kPqq0snWiwQqIOIDcH6Ihjm9R5foimGpEhIo/45nX0S/i2fN9CimFoeKRMnFs+YfVd+JZ8wTpitDhQoDiW/MEhxDfmCNwsNcmvxDea5G4WNHjrzo1o9UB45U5N9D+qpSXH4am3wlCyk/wCR3gWn72UbeB2y3xXEn1GFhA526JvhmN9iHad4jlNhy21Ve6RNoygTJDT6FK8EDUX5EEjT9U00w3Ls8f8A2YCbdx12x+ypnU9wbNNzYdN0VCk0jNm0PMxAO8CyPait2W/+2asbeECfslPEXH4z6/pZQA5pN3eAaD+kfVI4MGt9dY/JLVENEiZWxjnMcMziCCNVM4FULsM1smwI10g2VH7anIlxE7wYPoFK4JimCWF0kOMNzN+xulJ7bDit9yTw2tFWsSTsOpgCfsm8ZjGh25kT+/RLWow8m7c1xproblR+Jsd3SWyJguEkAa6xCSluNxdEXjUOa2CDba8XGqmYDEuFNkAQGwfL/wAKurAQ4Ayj4dXhhaZN+kC23qnfkgtqWNJIBi/iovF3glsGfe59OY/8eKadlAEk/f7JuoZyR8tv7jHnby1UtlItfxAAHgPXw/f0Tb8WNtOf5/kolOpIgAQ6067WifH7fMmX2BEtBHW2+W+4sXJ62KkWH4kXkgQbWMR+gI9GlJ7ZrrB0HaQ7XSLeBHiOqqm1CfdiRoDytH3aD/zJv2w3BHTfTY84E/1UynrE4l9Sw5OlRp8Lo/w5Grx6f5WYrYgNILASZ7xBAbOtuhBkePRPDiNSbM8Tlcd5vB/RVrFpRftoTMPFtbLvw/8AMf7Vn8PxMgmWSTqA57Xc/mKkVOM5TAmLW948yJjx1VJicUXP4YfMfou/Dt5lQKPGqRGVz+8CflgjbwlMM4uHuhgLtQQIEQdSSdLlNNhpLX2DeqR2HbzI/fgouGxIMtcRmE6G3qkxHEaTAZqMkbZ2z90aldWGh80PnDN+Z3r/AIUPHEU4iTINpvtG3VSqNdr25mEOB0II/eqZxGFY8tDxLgD0kCJ+4T1JciUPgjCsN5ncAnlPypt9cTAnqCpLuFUoIDXDn3igPDqYIBD5MxedpOyoNvBHq4nlbzn7rk5X4W0z/vL/AMxXKNL8jtDJ4gZ90xa866j809+IIFwBFrvZOkaSqzC4d9VxbTqEhg000tzhK3hLBJdiGgiNXU//ALxqI8lnfYvTIk4rHucHDNDBEtL4B8Ahp4swO6CGzqTJvMaWUTF4PK0/xWPOlqjHC8DQXjVFWo0zanUAiA4uqNB/mIAm19ShLuJxZPGIY+YotMXMuebc4sgq4Z5mGtpwRbMMtxIs5xmyhtpsH/DcZH+s3bzUmljgwf7qjaLudQc7lqZO5Vy1fBEUvkaZjRobnzA+idfiYAJDQ10buk+rkzSxDYMNpgCSZrW8YFkmC4mGuPfaLkjK52+0SOX1RUmNaV5H3kODgahMCWiSQTIP0Eqmx4u7wn/q/wArRmvTNSTVeYBcNXZSOgdvNvNZjHV2kkgPk372WOuhKmHLRvVUT8HxWq1rQCXtB0cZGwgSf8LQ4Su2u2Q12sEFvdkbBws4+YPRZfhmDfUZLW5gHQbtHLSRKmVuG1YygVSORrwB/az8lM477ExdclxiMOGgwCLEEXVUMwJIHdGsSbqTh8bUEYeo2e68tc5xe8RBjOQC4XNtoQcNdUNUtpjP3ZLQWZjexDXGXWnTmFA2k2EKuwuTtF/XayluE5RA9xtogXE6DUd7z0RPykEGmWk86TrmfDohyiL1GkixsR7oAsHCLbDmpsrQTRgZtUDxMCYyxOskjr6k8lCxdOmYMugSbGSWxNgG905QSB/MR8KuH8EY8CHneYDIiI2Gl/SeaZdwTvgmo+ItEBw72bYX9weeb5lVBaM3VqNGz5BjbNvmH0q9LBS3VMzsrcs63iZm7jJ55X+DyrDE9nm+1zkvILtC4xty17zQf+cq3wuFp02hrGjKNAZO3M/y28ldE2ZvM0NGYtaetVgazKflbJdldtIs5ODHgMLa1ei0gEHKSXGQZNyI2vf6rQ1aLXe8xro0kDlbycLeSrsVwag4A+yYSAPhbdug9NPRNIVrwZTG18Jmhj31HA93JmcIBOt5NrTN7aaJOHYVlaoWhldkgkPLQAN4gytXRwrGWa1rfAAfZPZoWq2Ibsq28Ga6PaudVjTNHloBbonncHo/6Tf7QppqlA2pH7lFskiP4VQaJIa0cySPsVxwNIgA5HA6S4EHwk3Vb2gxTqbXOaYNtgR4xpKyzOKPcO8ZyiGy1vdEkwPVZtRlyiceaVOj0SjhHUwG0xTDdYuIvfRJUrD2rRYuGYGCDsCR43BjwWEdxmtmDs94j3RMREadFoK/Dm/imVAHAuguEmHOAiT1iAsZQkktLrf8/udMMilepdv7wX9d7GVG0wRmcx1SZAa1rTBzF0Rc6I/aN5qvr0wWvaWzma5txMSIkdQgsB4LohGS+5mU3F8E59ZvP7rlXkpFpRmdwzs3Tp5i4ZybXuITh7MYcmfZ631d+qvQlnwWNmzM9iOzdCIbTAPO8/VGzgNEAZabRcSYuY59FdvCRoT1Cog0uEUt6dPyaE43hFH/AE2f2hTUrSUrCiG/gOHdlmm3umR/mNfNHh+D0hPdFyTpzU0FKD1SthRnOG9nm4cVcpJ9oBMx8M/qs1jsDBcepO/mvQcSBCo8ThpB0KpMGR+yTx7PL1WjcxZrhzcjoFh05LSUTI3+imx8jGMw4IzQJGnnYrJUsO9zoptLnFpEtIBAsTckQDABMyNRcBbWvT7pWOxFT2bg4HKQ4AGJvoFD5GuC8wtbGta0VqVOuMpzA1AKgMQA2pa1pJdmuT4BWY3DVhAqeycfgrWE6WqDubbwgo8VBqEPeM+UgAQGEQ4iJJMx1v8ARZypSlvl+aia8Fxk+5rMPhq9IklmVvwOa4OYW7XFjH2b1UinxIzcTHkefme6fNvVZvgGPdh2Pc1zxLmABp5zJy6Gx3HJT8f2oDKmWrQa9kNcH0z7OoJaDtLHRYiw0S3SLb1F1+LaREx5G1tRHLuuHQlNnECXAPb3dYdIbIDhJ0FzvsVEwOLw1e1GtkfAhlZuUiDM5hLTHjoSE5xHhTsrgWGCCMw0LSJIztsYvcHRUshLgiQHSNbfYE2Pk5J7Tnre3X4m+eqpsDhG0ZDHOE6hxLha2+mgVg1z4uM1wZYbyJixnSeitZF3JeN9hKljbQ3B6IM651RptIaZkBwIg7jexspn4AOYDSdmd8YJYAOUHNeVayRM3BkVjCdATeLc9fyTj8FUAk03RrodOaseCBwZUDQQ+xIcAA5o6HXfl4rH8T7U16VV7QWENc6JbJiZifP6LPrNyajuX0ko3Ib7Sj+EfFv3/wALEuqEEwtFxHi9TEsc5zQYLczmthvmBv1R0ux72ycQ7KIzBrSJIIkX6+Camlyc+PG4p/kzjqsxz35QvSqwBqU4GxtGsD8pWSr9mzm/h1JAgd5sGbnUWKtf9uupPH4holpcHRlALbDWbCDr1UZMipV5OrHidv8ABfuBGoieibcwfv8Awo9PtFQcW+zospTDZtH0vb8k8/jdMtMvomLAQ4u11sAfrvon9TXKF0b4YLqQ5H1K5Bw2qyufZ53Mc67SG2gCb7sNjY7eK5W/UwTCPpm1u0i9DkoWFPasz3WNAmTEkxvBnkpD+1wM5aP91Q/oo6qK6TNhUeACeSFlfkLc9lhK/aqo3RlJsz8BcVX1ca+rDielgY1nTQaqXlfYaxLuemfiAdL+AJ/JBVxEA89pIAnzK82Ziag7ntXhoMBocQOegUXEMzESSSYG7iZ6CCSl1WPpI3mI7TMpwH5i4ahmQtmOeZdgO19F7msIcHPeGtbBOsAEnQXJ32XnTwbhosCLG/MaHRSsH3KrDOWC0yAJF9QDaVHUa5NOnBo9Zr3EaKJTo90geqyNLiLS7+JUxDwNCHhpnbM4D9VY4rtQwtbkAOW2XUxcXdEGOZI8DdW88KuJzxj5FrU3B0hrrHYH1/JW+AxJAE2kxeAVnj2jqFrSSxgHuBrBYTB90iCeilYftI9oe6lmeSGAZwHAAXeT8x+ywfrEOKj3NJVxbPdzAucDAF9pWO45hTUDmNIa4uGUnQEOkKs4h2kc6uXQGPOpY0AXHIak3ugxHEnEF7iCdxoJNzb96I+pfLQnXYPD4F7KwdUAJElzxlEnKYsDfa6sWnuev7+qocNiK1d2Wkxz4AJLdo1mbbFW76Ryw0vzNu9saDlrdxtYCZICp+odbxKjjlJ7Ik8Jw7q5NFkgnvZgGkA/DIPgdL9Ci7Q4Qte0G59kzmNo0Nxp0VbRwlcOBNV2Ea4QakOhty0t7lp21HlC0GKrYDI3NjG1CGxOdo0EABrRaAESzROnH6WctntXkpOCV206mZ17EADUkwAFaM7S+xquNP2tOdi5uUODQZLWmDZw1CDhGM4eXFoqPBLS1pqSySdSHAi0bGEeNwGFoBrqsvqQDNNzqYAjUAGwMXF7zzUTnbu9jeOHp45amrYp7fDOGYnDMe0xL2H2dQE6kiMjridBqrXitSlSqZaYc/MMzCZa0REgkAjfYrCcXqsqVGvkggC5Il1yRbbl1WsxOILqdJr5zhgz7CczxzmYLSrxy1cHHsm1yOVcdUeAWtaIs7vOc2NjlI97rKbpvmc4BvtAy+epVj2aqMGcPNu4QJIEmW7a6j0UTiNcF5yvc5oMAn7fl5Ju7oaqhzhOFxFNlQCuaragjK+n3QL6EOkSD9FExnCKROavRqM2DmOlpJ6EifVWnB6jp2gzYnkJ/JWtakS4NqEBoIJaYiRcXS1STtjqLVGNPB6UxQqBrXCMp9oHTa5MmT/SrTivCMVWIeTRLCILWy17bn4XD7nndS+PMo5X1HBha0ZjDiwOkgAEyQfe16LO8K428uPsqbgGC49oX89CGgxbS4T0OfuIpLYmv4FawJjUyH6eDoHos/x8lpj2ZgAiQIJuJPT1Wv8Abvqta+m72boOcvotY6pI0mJb4x5KkdwKr+Ip1BVDmNIkVCajgOhc2DG1hoFlkcZVv3OnH6XKk6i6opsFwuSDWz2Ng0d4SAdzG8SQVNZXwj3OLqrhrq1+c5BF32aIgA221WpZVqBwgNc3Pmfmy5nTE3tl8tVQce4zRa57KlN7TJioMPSdaJlpJIHKEoyvaiHglFbr/hUcLwbKrodVbSblzZmV6RcTt72xHSyRVmIxVOtVdGZtItGUQBOWACQ2L3noeeq5XsJ4orn9v5Fe/WLa+MbJttok6l03bqDe416DZNVahvPX1UahW001OmvpoFokRJ8E4tBdYx3XaEj1tf8Ap3SYd3dIB36j6IaTgT5cwN1Io4B8aTvA1HKUpNKKsE/cwqUd6Y0kXMzbSB903Wd3hIkZgL5ov4d5PswdUB1je0A6jy1THsSanfkZSC7X89/qpjKL7g2qIj3STJi+3ibQp/C3gYikTEB1OfDMkfwzOZp6aku9fW/0Vjh8AGAG2a14mIvussmeCBTo2FKs2kW5qbIk3axgLgQfJ3PnZQ8bxOiwlgFNlNw7wZTdmfLT8OXKO8WiT16KvbiXNpSZu4gGP4Zgacg7oFW08YXkjK8wSA7Kdp35LJ5fCsHJEzjFPDNccoqB7ByaGie/oDOp22KhUMSXG0BrTygTrpG35p92ao8ucwGbSREo30RvDReTlBvHj0F1GScZPYhoi5KbXEljc2xLREneNN+UKJwwU21KbarXVAAQRTEEiQfece91nnHgTqBfIY4lhkkmD5W35IqWLiGRJYL5QYM6/dOMmk1yC2Zf8U44zIGYWgaDWi4ljT1kNJGkqJ2fGLdUa/2VTK0ySYh14kSQSNbiVW8Kx1MPDq0tZm7whxMGbyNBp5LS0+0eHohwFX2gAOWGucQAZIzG0WmPFVGDf3GynKUtTfA32o4sXD2PsywZjmzbwJBB5XWOp4BmuVsfzEx4DmVa8Q446s82zZhBsdeQAvKiYPB1H940xTiYmWhs7xz8VMccu1iz5p5JW2R61CjIDoBA7wHdF+l0tckw2iw1CXEQc0M8Y0nqrPB9n2Bxc4uqEwI0bYzr4haKlRqPAEBrBFmgNHKSf3uuiHp2/uZk22qZmsBwMMqNqVO+4QWU/ha4aOed4I91aDD4dzyTqXHM5xsJO/IC6kVm0qWrg47NZc+Y9P1TFTFF1my0dPePnoPKT1XVFKKoSXgeqw0QwBxaZkkAZogOIN4bJAEa32CYoYawyuBA6GZNyTaJkp2hgoaC8hjOupPQauPqrrC8OJG9GnEkuAFZw/lB/wB34m6GxpDGCwWdwbmAAcPa3uGDvFsc3QBfY8yp+MfJOQWAsBYdB9E41jWtDKQyMGgkk66knU3Jkqi47x6lhmlznbQIuSb2aPiPXQb8ll9z2L4Gu1OPpta1j5LXvZTLDAzOe4TcH4WBxPUtU+hwynTtSLKcnTIAT0karyrE8WqYrFUHO7rRUZlYDIEvF53J3K9txvB2ufTOfK5rnFokCegESYCWSlSfBWKck24vcrHUanIO6td+qAUnke64GD1j0lTv9kvFV5BLgQ2BcARrB03UDFVHFrxTqNL2nIZ72R24cNisdEHwdsfXZls6Y1SfYTqNb7p038FTdmOMvxDXGsxjmtLgHRBBbrYk/SPBXWEdSrUW1KLntY4yIm94+MEi46aJPD4Z0R/yK4lH9NyFiOF0X+9Spk88jZ9VymVAGwc7CDpLmt+5ukU9LIa/V+me7r9P4PMqmFixJJO4M69N/Fdw3gleo9tMU3Cb32B0d0BkXV9xOhSqVvahuVxBL72k79DfzTuFxApsLGG1QiXTcxz8htOl9E/qWuDwY6b9zKmi2nRMHv1RI2gXN+hjdSuH1BVkNOXMe+7kdBbwTr8MwAuJhrh3ufK5GhuFFxcNY0UjMG41cZ3POyylPUGyY5WGRxDC4i5bI2G+qbw1T2gIqWaNHaTH3/ymKtFzSSSHvBAsDlFpPQhRW1P4WZ4yukkkAXib8uaXK2JbLvGYhjW9AQBB/T0UJmLY4yQb2BBgAyenTdZx+JzMAOvOReTOnkpdMVGsa9sgmRAbsDedzzuFXQ0rdgavhvGXUqdSi5ralOoYAcDIJHNpB2m+ijvxOQANGUC0iXDwJO6qsNhnOaC5ghxsCT3MpgyOsz99kWOweJFPM6m4Uw4Ra9yQO7qUudrNHK0iXj+JFrTf0m3TRV9biBcDeQWuN9Zyny1Uenw3EO0EaB2bMADBdJtI6+KnYDg0mTVDiJJYxsSLjfbXWFtjwolplLTxhAM5gSBEWkDfTopmBqVHsJYxzsxiYsSLwXaWkeq09HgbCc3sxNruuR9wPVW1PhhGro00t9dx5rfpJ8k0Z6hw+qG997O+QXSAXNhrgGhvKHG6v20qJpMpU6ElpBBPd194TcwZKe9lSYLkDqbbwep9Ck/HbMZPU91mvM/cBX00NPwNUuHGTlaG6khoG53nfqpJwNOneo8DTW51/wA7IKmMqOjM6D/IO9qfjNzr0XU8CYzZWsG73awOpudNlVpcDo445o/3dMnq+w9Ik77Jpz6lSGkk7ZWyAbRtcqThaLXGKbX1zNy3u09fndYq0p8KfH8Wo2m35KOp8ahEnyHmk5eQS8FN+DayA8hhOjAMz3Ho0XJVthOFv1ytoj5qkPqeTBZvmp2DpNpyKLA3SXauMzq43Pqm34pu01DvEBo3u42H36KdT7DryOUGUqRlsvqfO85n+WzfIJmvxEZjmkm1pHU3Js3zKz3Fe1lBjsjnh7/9OloIEw5+u3TzWD4z2jq4imYaKTGvaMrBENyumXel7I0+Qvwa3tJ22p05Y0io/wCRpPsx/UdXeFh0KyHD8Y7GVajcQZzsAbFshae7lGgiSqXDYR73ZWNzHXugutzsFq+D9lcW0d2kWe0tmqZGWALu6JLgSJ5aKm0jOdtOuSHg+Hu/FUQ0EtbUpta/L3XFsOInSYv4L3HiFNpqUS73mvJYMwBJLSDYjvWJsF5nwHhtahjcjxOfK4BuZzGtDgJcbNaYsvTse2malDOQHB7jTBJGY5TMc+7JhYZZWzbDFqO/IOHaRXqy4kOawtaZhsCHEbXsoVThNCtTr06bo9o+armOBcKgI5zlNhZTaGGy4itULjlc1mUH3W5QcxBneRNhoqXF8QoYdtc0hJc7O8h3/ENudtBZZOVGpneynDRTL3e0L2OdDhpEe9pvda/AcJpMoNbQI9mJLNSIkne+pKwOG48QHZbAmRedRz35+Sm0e0T24ZrGHKASMsGcsgyCdpDxHgh5N7RkpolUOCNwtFlGocxJe5rgCLF7jGtveXLPVcWatBrHPcT7Rxac0CALi5vdx05lKmt92Us1KivbiA4FwLQRttMb8v8Awq/CYxuYh5yN1Lsz73AMQY6wqh1VzzlB+w9VHNdxETadPBXHEYF7Vx7CwgCCTFjrE6bRomKHEA10gna5iVWuzsA2kSDOxP79E3A5weUfVV01QzTvxgIdBL2n4GyCb2Oh8+a7HcPqPpsjKJDjkvnF+6MpvPLwTnZ99Ok1rzSNQn3nZiLm7QGBzR5kp/G9sRlIY59NxNxSAptI5EgZp0kyfJcjWTWowj/tmywrTqciFwyhUwU1MRTq021O6w5QCSbzDiDYSeuysMS1las1zH12Ug0Go6owBrYvdwdEGBpJQdn8RVxD872Swz33PDiDETfvbbQtWyi2DbMCIPI9DOq6I4L92Tn4IlFX7ePkypxOWsamFrPruPu/w3totMRrUjMZNrQtthMbialNrajWNMQcrA5xvu4yJ00hV3FaRZTY4jIwPbmIgw2RJAHROVsYyq534apWcwBoyvIZTN7nK0ZnG2pPkFpGEEqQU1sWRwVMOHtYJubmXSQbHV3qOSi4o06Tu41ka94htv6RJcZ+4UE0nfG8gAyAzugWiJuT6p/DYcD3GgddT6m6tKK4E9T5CqY9x9xhidT3RpqC7vfRR3F7vefHRg5fzG/pCsa2EDBNV0WmAJMDwt9UuAJrT+FpB4Bg1KjgGjn3dfofFVbFSINDAE3ayObnXPXvO09UdQU2mHvL36ZKYL3aToL/AHV9S7OueQK9V1QmQGM/hsveJ946cwpbKVKg91Gk1jXtAc8AGROhLo7xtzKnUiqKjBYCq8SGMwzdzUh1SCOQPd56jwU6lwqgLvzYh3OoczZ/o90HrEql7a4B9Zgit7JrSS+zrgtGmX4vGyidn8EcHTdFR4a8e885yYn3GCzbk3MdQU6ckK0ma+viCBcim0eAhV9bHxJGwnO85W6WIBu4eXmsLxbtyxpcKINR4mX1JMHQwIt5AeKxeP4xiMS6Kjy4uMBug6fspqCQnJs9C4323o0y4BxxBtDW2piDveDfx8FiOL9q8RiLF3s6fyM7ojx18rBRuKdncRhww1qWQVPc77HT/a4wtF2c7C4hxFSo2m1sHKHEPkkWOUSLa3KZDcVuzO8E4S+q4uiGNuXGwvpfRem9lqTcO00mM9sMgquaXNYDUsTmBBBa3axMbWCTDPytqUe7maRDgyLgwdSYQ8MpueHuJzAuYBPN0E6/1LN290xPIkaPg4cAX1smdzp/h8o6NaD5ABTsW1lVsFzmkXBtrBHIgqBgaZYwNO36ynXVEdNPky+qkuDmcYy52uGX2YkOc2o0HLvmvTOaDBzNO2WUY43RqupPqth1Nxc0td3btLTMwYvycq/HYloIZUAIfMSAQSNo81R4/HB7i1jBmBMx3S4AA2PODvyUzaRrjz3yW7+0jW1cQ4EuFRoys/oaQRoddNOSxFfFAugAw4mT8Ri8yeSjYqoQ/M0+8RAOlyQJ+mnVNVcURY/FNwBYzBj0IXLTe5bk2FUZbMAQ3KdIiQJHqYHmm8K94EyQAHER1Hqo1PEhxyuNnG/vRcgXA5TNuSfxGIaAWsmCIIk2OpNgBFtIV6XQqOeXtDW7NnKNYLoLoH+UiX2obqe8bkXIaCLRpO65I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343" name="Picture 7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429001"/>
            <a:ext cx="5152869" cy="3429000"/>
          </a:xfrm>
          <a:prstGeom prst="rect">
            <a:avLst/>
          </a:prstGeom>
          <a:noFill/>
        </p:spPr>
      </p:pic>
      <p:pic>
        <p:nvPicPr>
          <p:cNvPr id="14344" name="Picture 8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109" y="0"/>
            <a:ext cx="4577891" cy="3429000"/>
          </a:xfrm>
          <a:prstGeom prst="rect">
            <a:avLst/>
          </a:prstGeom>
          <a:noFill/>
        </p:spPr>
      </p:pic>
      <p:pic>
        <p:nvPicPr>
          <p:cNvPr id="14345" name="Picture 9" descr="C:\Users\User\Desktop\73195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714876" cy="3425337"/>
          </a:xfrm>
          <a:prstGeom prst="rect">
            <a:avLst/>
          </a:prstGeom>
          <a:noFill/>
        </p:spPr>
      </p:pic>
      <p:pic>
        <p:nvPicPr>
          <p:cNvPr id="14346" name="Picture 10" descr="C:\Users\User\Desktop\скачанные файл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8483" y="3500439"/>
            <a:ext cx="5045517" cy="3357562"/>
          </a:xfrm>
          <a:prstGeom prst="rect">
            <a:avLst/>
          </a:prstGeom>
          <a:noFill/>
        </p:spPr>
      </p:pic>
      <p:pic>
        <p:nvPicPr>
          <p:cNvPr id="14347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071678"/>
            <a:ext cx="250033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2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0"/>
            <a:ext cx="4643470" cy="3478120"/>
          </a:xfrm>
          <a:prstGeom prst="rect">
            <a:avLst/>
          </a:prstGeom>
          <a:noFill/>
        </p:spPr>
      </p:pic>
      <p:pic>
        <p:nvPicPr>
          <p:cNvPr id="12290" name="Picture 2" descr="C:\Users\User\Desktop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9999"/>
            <a:ext cx="5572132" cy="3708001"/>
          </a:xfrm>
          <a:prstGeom prst="rect">
            <a:avLst/>
          </a:prstGeom>
          <a:noFill/>
        </p:spPr>
      </p:pic>
      <p:pic>
        <p:nvPicPr>
          <p:cNvPr id="12291" name="Picture 3" descr="C:\Users\User\Desktop\images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57818" cy="3214710"/>
          </a:xfrm>
          <a:prstGeom prst="rect">
            <a:avLst/>
          </a:prstGeom>
          <a:noFill/>
        </p:spPr>
      </p:pic>
      <p:pic>
        <p:nvPicPr>
          <p:cNvPr id="12292" name="Picture 4" descr="C:\Users\User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694" y="3369250"/>
            <a:ext cx="4132306" cy="3488750"/>
          </a:xfrm>
          <a:prstGeom prst="rect">
            <a:avLst/>
          </a:prstGeom>
          <a:noFill/>
        </p:spPr>
      </p:pic>
      <p:pic>
        <p:nvPicPr>
          <p:cNvPr id="8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357430"/>
            <a:ext cx="185738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5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tabLst>
                <a:tab pos="540385" algn="l"/>
              </a:tabLst>
            </a:pPr>
            <a:r>
              <a:rPr lang="ru-RU" sz="27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Задача </a:t>
            </a:r>
            <a:r>
              <a:rPr lang="ru-RU" sz="3600" b="1" dirty="0">
                <a:solidFill>
                  <a:schemeClr val="tx2"/>
                </a:solidFill>
                <a:ea typeface="Times New Roman"/>
                <a:cs typeface="Times New Roman"/>
              </a:rPr>
              <a:t>для 4 </a:t>
            </a:r>
            <a:r>
              <a:rPr lang="ru-RU" sz="36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класса </a:t>
            </a:r>
            <a:r>
              <a:rPr lang="ru-RU" sz="3600" b="1" dirty="0">
                <a:solidFill>
                  <a:schemeClr val="tx2"/>
                </a:solidFill>
                <a:ea typeface="Times New Roman"/>
                <a:cs typeface="Times New Roman"/>
              </a:rPr>
              <a:t>как входная диагностическая работа </a:t>
            </a:r>
            <a:r>
              <a:rPr lang="ru-RU" sz="3600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2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727710" algn="just">
              <a:spcAft>
                <a:spcPts val="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Восточном Экономическом Форуме-2015, проходившем в г. Владивостоке,  был подписан ряд проектов, один из которых  предусматривает развитие  детского образовательного туризма. Авторы идеи предложили создать на территории Приморского края экологический  лагерь  для подростков из разных стран мира. У вас также есть возможность поучаствовать в конкурсе заявок на открытие такой базы в любом уголке Приморья.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96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3071810"/>
            <a:ext cx="7901014" cy="15430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страну, школьников которой вы хотели бы пригласить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10241" name="Picture 1" descr="C:\Users\User\Desktop\скачанные файлы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4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428868"/>
            <a:ext cx="8186766" cy="2214578"/>
          </a:xfrm>
        </p:spPr>
        <p:txBody>
          <a:bodyPr/>
          <a:lstStyle/>
          <a:p>
            <a:pPr lv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любой район Приморского края, который будет, на ваш взгляд, наиболее привлекателен для сверстников из зарубежья.</a:t>
            </a:r>
          </a:p>
          <a:p>
            <a:endParaRPr lang="ru-RU" dirty="0"/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17411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238375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0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2357430"/>
            <a:ext cx="7186634" cy="142876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географию выбранной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18434" name="Picture 2" descr="C:\Users\User\Desktop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1857375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357430"/>
            <a:ext cx="7186634" cy="112552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особенности биологического разнообразия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19458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29132"/>
            <a:ext cx="260985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1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2428868"/>
            <a:ext cx="7186634" cy="148271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освоения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20482" name="Picture 2" descr="C:\Users\User\Desktop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00570"/>
            <a:ext cx="2457450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7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42986" y="2214554"/>
            <a:ext cx="7577486" cy="20542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организацию питания сверстников с учетом особенностей русской кухни и кухни народов, проживающих на выбранной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21506" name="Picture 2" descr="C:\Users\Use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22860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6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143116"/>
            <a:ext cx="7186634" cy="1625593"/>
          </a:xfrm>
        </p:spPr>
        <p:txBody>
          <a:bodyPr/>
          <a:lstStyle/>
          <a:p>
            <a:pPr lv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подвижные игры для организации досуга зарубежных школьников.</a:t>
            </a:r>
          </a:p>
          <a:p>
            <a:endParaRPr lang="ru-RU" dirty="0"/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22530" name="Picture 2" descr="C:\Users\User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4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Calibri"/>
              </a:rPr>
              <a:t>Теоретическая база по использованию </a:t>
            </a:r>
            <a:r>
              <a:rPr lang="ru-RU" sz="3200" b="1" dirty="0" smtClean="0">
                <a:solidFill>
                  <a:schemeClr val="tx2"/>
                </a:solidFill>
                <a:ea typeface="Calibri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ea typeface="Calibri"/>
              </a:rPr>
            </a:br>
            <a:r>
              <a:rPr lang="ru-RU" sz="3200" b="1" dirty="0" smtClean="0">
                <a:solidFill>
                  <a:schemeClr val="tx2"/>
                </a:solidFill>
                <a:ea typeface="Calibri"/>
              </a:rPr>
              <a:t>открытых </a:t>
            </a:r>
            <a:r>
              <a:rPr lang="ru-RU" sz="3200" b="1" dirty="0">
                <a:solidFill>
                  <a:schemeClr val="tx2"/>
                </a:solidFill>
                <a:ea typeface="Calibri"/>
              </a:rPr>
              <a:t>задач </a:t>
            </a:r>
            <a:r>
              <a:rPr lang="ru-RU" sz="3600" b="1" dirty="0">
                <a:solidFill>
                  <a:schemeClr val="tx2"/>
                </a:solidFill>
                <a:ea typeface="Calibri"/>
              </a:rPr>
              <a:t>строится на следующих понятиях и идеях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основ ТРИЗ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Г.С. </a:t>
            </a:r>
            <a:r>
              <a:rPr lang="ru-RU" i="1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Альтшуллер</a:t>
            </a:r>
            <a:r>
              <a:rPr lang="ru-RU" dirty="0">
                <a:latin typeface="+mj-lt"/>
                <a:ea typeface="Calibri"/>
                <a:cs typeface="Times New Roman"/>
              </a:rPr>
              <a:t>);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основ НФТМ-ТРИЗ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М.М. </a:t>
            </a:r>
            <a:r>
              <a:rPr lang="ru-RU" i="1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Зиновкина</a:t>
            </a:r>
            <a:r>
              <a:rPr lang="ru-RU" dirty="0">
                <a:latin typeface="+mj-lt"/>
                <a:ea typeface="Calibri"/>
                <a:cs typeface="Times New Roman"/>
              </a:rPr>
              <a:t>);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открытой задачи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А.А. </a:t>
            </a:r>
            <a:r>
              <a:rPr lang="ru-RU" i="1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Гин</a:t>
            </a:r>
            <a:r>
              <a:rPr lang="ru-RU" dirty="0">
                <a:latin typeface="+mj-lt"/>
                <a:ea typeface="Calibri"/>
                <a:cs typeface="Times New Roman"/>
              </a:rPr>
              <a:t>);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систем творческих заданий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П.М. Горев, В.В. </a:t>
            </a:r>
            <a:r>
              <a:rPr lang="ru-RU" i="1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Утёмов</a:t>
            </a:r>
            <a:r>
              <a:rPr lang="ru-RU" dirty="0">
                <a:latin typeface="+mj-lt"/>
                <a:ea typeface="Calibri"/>
                <a:cs typeface="Times New Roman"/>
              </a:rPr>
              <a:t>);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обучения поиску новых идей и самостоятельного составления заданий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М.Ю. Шуба</a:t>
            </a:r>
            <a:r>
              <a:rPr lang="ru-RU" dirty="0">
                <a:latin typeface="+mj-lt"/>
                <a:ea typeface="Calibri"/>
                <a:cs typeface="Times New Roman"/>
              </a:rPr>
              <a:t>);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интеллектуального и творческого потенциала человека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С.С. </a:t>
            </a:r>
            <a:r>
              <a:rPr lang="ru-RU" i="1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Бакулевская</a:t>
            </a:r>
            <a:r>
              <a:rPr lang="ru-RU" dirty="0">
                <a:latin typeface="+mj-lt"/>
                <a:ea typeface="Calibri"/>
                <a:cs typeface="Times New Roman"/>
              </a:rPr>
              <a:t>);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dirty="0">
                <a:latin typeface="+mj-lt"/>
                <a:ea typeface="Calibri"/>
                <a:cs typeface="Times New Roman"/>
              </a:rPr>
              <a:t>методики креатив-боев (</a:t>
            </a:r>
            <a:r>
              <a:rPr lang="ru-RU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А.Ф. </a:t>
            </a:r>
            <a:r>
              <a:rPr lang="ru-RU" i="1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Кавтрев</a:t>
            </a:r>
            <a:r>
              <a:rPr lang="ru-RU" dirty="0">
                <a:latin typeface="+mj-lt"/>
                <a:ea typeface="Calibri"/>
                <a:cs typeface="Times New Roman"/>
              </a:rPr>
              <a:t>)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8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2714620"/>
            <a:ext cx="7186634" cy="1339841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7" name="Picture 2" descr="C:\Users\User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8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928802"/>
            <a:ext cx="7186634" cy="219709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словарь-разговорник для сверстников, включив в него  минимальный набор русских слов, необходимых для общения.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23554" name="Picture 2" descr="C:\Users\User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152400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1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2428868"/>
            <a:ext cx="7186634" cy="1911345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 официальное Приглашение на английском языке.</a:t>
            </a: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24578" name="Picture 2" descr="C:\Users\User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2071678"/>
            <a:ext cx="8215338" cy="2339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заявку в виде иллюстрированного сообщения (не более 5 минут), в котором кратко дать ответы по всем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User\Desktop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9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6350"/>
            <a:ext cx="7848872" cy="63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0" y="404664"/>
            <a:ext cx="7974305" cy="62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72" y="763779"/>
            <a:ext cx="2808312" cy="583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4730"/>
            <a:ext cx="2568927" cy="570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7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16832"/>
            <a:ext cx="8782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66476601"/>
              </p:ext>
            </p:extLst>
          </p:nvPr>
        </p:nvGraphicFramePr>
        <p:xfrm>
          <a:off x="107504" y="836712"/>
          <a:ext cx="885698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0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7067862"/>
              </p:ext>
            </p:extLst>
          </p:nvPr>
        </p:nvGraphicFramePr>
        <p:xfrm>
          <a:off x="179512" y="1052736"/>
          <a:ext cx="8712968" cy="479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Times New Roman"/>
              </a:rPr>
              <a:t>В.Ф. </a:t>
            </a:r>
            <a:r>
              <a:rPr lang="ru-RU" sz="3200" b="1" dirty="0" smtClean="0">
                <a:solidFill>
                  <a:schemeClr val="tx2"/>
                </a:solidFill>
                <a:ea typeface="Times New Roman"/>
              </a:rPr>
              <a:t>Спиридонов</a:t>
            </a:r>
            <a:br>
              <a:rPr lang="ru-RU" sz="3200" b="1" dirty="0" smtClean="0">
                <a:solidFill>
                  <a:schemeClr val="tx2"/>
                </a:solidFill>
                <a:ea typeface="Times New Roman"/>
              </a:rPr>
            </a:br>
            <a:r>
              <a:rPr lang="ru-RU" sz="3200" b="1" dirty="0" smtClean="0">
                <a:solidFill>
                  <a:schemeClr val="tx2"/>
                </a:solidFill>
                <a:ea typeface="Times New Roman"/>
              </a:rPr>
              <a:t>Что такое задача?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385" algn="just">
              <a:spcAft>
                <a:spcPts val="0"/>
              </a:spcAft>
            </a:pPr>
            <a:r>
              <a:rPr lang="ru-RU" dirty="0" smtClean="0">
                <a:latin typeface="+mj-lt"/>
                <a:ea typeface="Calibri"/>
                <a:cs typeface="Times New Roman"/>
              </a:rPr>
              <a:t>1.  </a:t>
            </a:r>
            <a:r>
              <a:rPr lang="ru-RU" dirty="0">
                <a:latin typeface="+mj-lt"/>
                <a:ea typeface="Calibri"/>
                <a:cs typeface="Times New Roman"/>
              </a:rPr>
              <a:t>Задача - это словесная формулировка определенной проблемной ситуации. 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dirty="0">
                <a:latin typeface="+mj-lt"/>
                <a:ea typeface="Calibri"/>
                <a:cs typeface="Times New Roman"/>
              </a:rPr>
              <a:t>2. Задача есть синоним цели, стоящей перед человеком.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dirty="0">
                <a:latin typeface="+mj-lt"/>
                <a:ea typeface="Calibri"/>
                <a:cs typeface="Times New Roman"/>
              </a:rPr>
              <a:t>3. С точки зрения способа решения, задача определяется не просто как цель, а как цель, данная в определенных условиях. 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13" y="764704"/>
            <a:ext cx="8784976" cy="59492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наиболее эффективно планировать деятельность с помощью учителя или при его поддержке.</a:t>
            </a:r>
          </a:p>
          <a:p>
            <a:pPr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источников информации лидирующие позиции занимает сеть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 Школьники недостаточно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работают с печатными текстами, плохо ориентируются в незнакомых книгах. Не всегда точно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неверно соотносят источник информации с тем вопросом, ответ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желают получить.</a:t>
            </a:r>
          </a:p>
          <a:p>
            <a:pPr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часть школьников точно определяет круг своего незнания, в большинстве случаев требуется либо помощь учителя, либо помощь одноклассника.</a:t>
            </a:r>
          </a:p>
          <a:p>
            <a:pPr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затруднительным в коммуникации  является умение договориться, отстоять свою точку зрения, точно и ясно передать информацию другому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рефлексии школьников показал, что наибольшее затруднение вызывают:</a:t>
            </a:r>
          </a:p>
          <a:p>
            <a:pPr lvl="0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 в группе.</a:t>
            </a:r>
          </a:p>
          <a:p>
            <a:pPr lvl="0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Отстаивание собственной точки зрения.</a:t>
            </a:r>
          </a:p>
          <a:p>
            <a:pPr lvl="0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выступление.</a:t>
            </a:r>
          </a:p>
          <a:p>
            <a:pPr lvl="0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сохранять активность на протяжении всего времени решения задачи.</a:t>
            </a:r>
          </a:p>
          <a:p>
            <a:pPr lvl="0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контролировать себя  - не отвлекаться на посторонние дела.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испытывают затруднения учащиеся в поиске и переработке информации, в планировании собственной деятельности.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или закрытые задачи?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237257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3035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5192"/>
            <a:ext cx="3182388" cy="2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7500"/>
            <a:ext cx="3312368" cy="236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Злотин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Б.Л.,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Зусман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– Поиск новых идей: от озарения к технологии (теория и практика решения изобретательских задач). – Кишинев: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Каpтя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Молдовеняскэ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1989.</a:t>
            </a:r>
          </a:p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А.Г.,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Бурменская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Г.В., Володарская И.А. Как проектировать универсальные учебные действия в начальной школе: от действия к мысли: пособие для учителя [Текст] / под ред. А.Г.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Просвещение, 2008. – 151 с.</a:t>
            </a:r>
          </a:p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Приемы педагогической техники. – Вита-Пресс, 2009. – 112 с.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Горев П. М.,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Утёмов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Формула творчества: Решаем открытые задачи. Материалы эвристической олимпиады «Совёнок»: Учебно-методическое пособие. – Киров: Изд-во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ВятГГУ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2011. – 288 с.</a:t>
            </a:r>
          </a:p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Зиновкина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М., Гареев Р. Т., Андреев С. П. Психология творчества: Развитие творческого воображения и фантазии в методологии ТРИЗ (РТВ и Ф – ТРИЗ): Учебное пособие. – М.: МГИУ, 2004. – 364 с.</a:t>
            </a:r>
          </a:p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Утёмов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Развитие креативности учащихся основной школы: Решая задачи открытого типа: Монография.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Saarbrucken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Lambert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 – 186 с.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Шуба М. Ю. Изобретательские приемы – инструменты творчества учителя и ученика // Академический вестник Владимирского областного института усовершенствования учителей. Научно-педагогический ежегодник. – Владимир, 2004.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72643"/>
              </p:ext>
            </p:extLst>
          </p:nvPr>
        </p:nvGraphicFramePr>
        <p:xfrm>
          <a:off x="683568" y="476672"/>
          <a:ext cx="7805777" cy="5819004"/>
        </p:xfrm>
        <a:graphic>
          <a:graphicData uri="http://schemas.openxmlformats.org/drawingml/2006/table">
            <a:tbl>
              <a:tblPr firstRow="1" firstCol="1" bandRow="1"/>
              <a:tblGrid>
                <a:gridCol w="390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Закрытые задачи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Открытые задачи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8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четкая и однозначная трактовка условия проблемы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единственный путь решения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размытое условие, из которого недостаточно ясно как действовать, что использовать при решении, но понятен требуемый результат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разнообразие путей решения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вариантов результата решения много, нет понятия «правильное решение»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Calibri"/>
                <a:cs typeface="Times New Roman"/>
              </a:rPr>
              <a:t>Общие рекомендации по работе с задачами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451023"/>
              </p:ext>
            </p:extLst>
          </p:nvPr>
        </p:nvGraphicFramePr>
        <p:xfrm>
          <a:off x="539552" y="1412776"/>
          <a:ext cx="8136904" cy="5411336"/>
        </p:xfrm>
        <a:graphic>
          <a:graphicData uri="http://schemas.openxmlformats.org/drawingml/2006/table">
            <a:tbl>
              <a:tblPr firstRow="1" firstCol="1" bandRow="1"/>
              <a:tblGrid>
                <a:gridCol w="93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5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Шаги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Деятельность учителя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Деятельность учащихся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представляет учащимся задачу;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отвечает на вопросы, возникшие у учащихся в процессе знакомства с условием задачи;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устанавливает срок, к которому учащиеся готовят итоговый продукт и его защиту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- анализ условия задачи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(осмысление ситуации, отраженной в задаче, выделение условия и требования);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поиск пути решения и составление плана решения: прописывают последовательность действий 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создаёт условия и «охраняет» процесс самостоятельности учащихся;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проводит консультации (если учащиеся сами обратятся за помощью);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обеспечивает безопасность;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стимулирует общение и сотрудничество;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-наблюдает за деятельностью учащихся в группах;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заполняет карту уровня </a:t>
                      </a:r>
                      <a:r>
                        <a:rPr lang="ru-RU" sz="14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УУД 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поиск информации, необходимой для решения задачи;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осуществление плана решения задачи (выполнение всей последовательности действий);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подготовка итогового продукта (оформление решения задачи с элементами творчества)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проводит рефлексию (рефлексия способствует формированию навыков самооценки собственной работы)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проверка решения задачи;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представление итогового продукта;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ответы на вопросы учащихся из других групп 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- оценивает учащихся в каждой группе по уровням  сформированности УУД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заполняют рефлексивный лист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3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48" y="2564904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Учитель\Desktop\Документы\9 ноября 2015\PB0905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61325" cy="21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esktop\Документы\9 ноября 2015\PB0905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21915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Учитель\Desktop\Документы\9 ноября 2015\PB0905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3996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Учитель\Desktop\Документы\9 ноября 2015\PB09057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9209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Учитель\Desktop\Документы\9 ноября 2015\PB0905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7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задача как диагностический инструмент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s9791.vkontakte.ru/u26652063/-14/x_b3612b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5753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1009</Words>
  <Application>Microsoft Office PowerPoint</Application>
  <PresentationFormat>Экран (4:3)</PresentationFormat>
  <Paragraphs>105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33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Тема Office</vt:lpstr>
      <vt:lpstr>12_Тема Office</vt:lpstr>
      <vt:lpstr>1_Тема Office</vt:lpstr>
      <vt:lpstr>14_Тема Office</vt:lpstr>
      <vt:lpstr>15_Тема Office</vt:lpstr>
      <vt:lpstr>16_Тема Office</vt:lpstr>
      <vt:lpstr>17_Тема Office</vt:lpstr>
      <vt:lpstr>18_Тема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13_Тема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Открытая задача как инструмент оценки метапредметных УУД у младших школьников Семенцова Т.А., учитель начальных классов, магистр</vt:lpstr>
      <vt:lpstr>Теоретическая база по использованию  открытых задач строится на следующих понятиях и идеях</vt:lpstr>
      <vt:lpstr>В.Ф. Спиридонов Что такое задача? </vt:lpstr>
      <vt:lpstr>Презентация PowerPoint</vt:lpstr>
      <vt:lpstr>Общие рекомендации по работе с задачами </vt:lpstr>
      <vt:lpstr>СВОБОДА</vt:lpstr>
      <vt:lpstr>Открытая задача как диагностический инструмент</vt:lpstr>
      <vt:lpstr>Презентация PowerPoint</vt:lpstr>
      <vt:lpstr>Задача</vt:lpstr>
      <vt:lpstr>Презентация PowerPoint</vt:lpstr>
      <vt:lpstr>Презентация PowerPoint</vt:lpstr>
      <vt:lpstr> Задача для 4 класса как входная диагностическая работа  </vt:lpstr>
      <vt:lpstr>ЗАЯВКА</vt:lpstr>
      <vt:lpstr>ЗАЯВКА</vt:lpstr>
      <vt:lpstr>ЗАЯВКА</vt:lpstr>
      <vt:lpstr>ЗАЯВКА</vt:lpstr>
      <vt:lpstr>ЗАЯВКА</vt:lpstr>
      <vt:lpstr>ЗАЯВКА</vt:lpstr>
      <vt:lpstr>ЗАЯВКА</vt:lpstr>
      <vt:lpstr>ЗАЯВКА</vt:lpstr>
      <vt:lpstr>ЗАЯВКА</vt:lpstr>
      <vt:lpstr>ЗАЯВКА</vt:lpstr>
      <vt:lpstr>ЗАЯВКА</vt:lpstr>
      <vt:lpstr>Презентация PowerPoint</vt:lpstr>
      <vt:lpstr>Презентация PowerPoint</vt:lpstr>
      <vt:lpstr>Работа с информацией</vt:lpstr>
      <vt:lpstr>Рефлексия</vt:lpstr>
      <vt:lpstr>Презентация PowerPoint</vt:lpstr>
      <vt:lpstr>Презентация PowerPoint</vt:lpstr>
      <vt:lpstr>Вывод</vt:lpstr>
      <vt:lpstr>Вывод</vt:lpstr>
      <vt:lpstr>Открытые или закрытые задачи?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Зачем?</dc:title>
  <dc:creator>СуперMEGA РеСпЕкТ</dc:creator>
  <cp:lastModifiedBy>Пользователь Windows</cp:lastModifiedBy>
  <cp:revision>42</cp:revision>
  <dcterms:created xsi:type="dcterms:W3CDTF">2015-10-11T01:03:25Z</dcterms:created>
  <dcterms:modified xsi:type="dcterms:W3CDTF">2024-08-01T05:52:01Z</dcterms:modified>
</cp:coreProperties>
</file>