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78" r:id="rId2"/>
    <p:sldId id="261" r:id="rId3"/>
    <p:sldId id="271" r:id="rId4"/>
    <p:sldId id="272" r:id="rId5"/>
    <p:sldId id="273" r:id="rId6"/>
    <p:sldId id="263" r:id="rId7"/>
    <p:sldId id="276" r:id="rId8"/>
    <p:sldId id="266" r:id="rId9"/>
    <p:sldId id="268" r:id="rId10"/>
    <p:sldId id="264" r:id="rId11"/>
    <p:sldId id="267" r:id="rId12"/>
    <p:sldId id="277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77BBB-12F2-234A-F7D2-D65D90CE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F0B007-34B6-9925-CB63-DF5EC770C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B9FA5-F89A-5744-289E-09F29D04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0D581-0620-78CA-C92D-56FCE213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B3D42-C814-3457-C0AD-53EE716B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1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6D10A-0175-2A97-99C2-398F7CAF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8AE9EB-80DA-543C-50D6-0ED539F88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C34F4E-F3B9-8764-64F3-A9C62BFF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5AF70B-4AFB-B69B-98C7-DD4122FB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80722-FE32-8A93-E645-A224AA0C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AB90C9-4245-950F-591F-D702C81FA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FEE6B0-7A10-D90C-ED4F-E542634A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1C7D2-31C8-56CD-8617-F18D3482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DBE20-7580-E259-E44E-3C89AD6C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3A14E9-FA27-0B97-DBA7-8E79F80E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9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53A7D-86FE-689D-A88E-39045B52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A88B9-6192-A13B-1828-1B6011619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C0AFA-C6D0-2F1B-21D4-96F4EA28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BCDA0-C55E-03D8-2DEA-C082B666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8DB6A7-D36B-8AFF-90E7-EB341084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1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10CF0-889A-8C73-318D-7A440246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A6CC8-E1EA-1BC7-50C8-DC3EE66C6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7DDF5-C853-EA21-8A74-D36EFF87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97FAD-C236-50F1-9F4B-EB7FB810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CBD19-A8FD-3A0A-62CA-1147ACD7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41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436C0-8C85-477A-F14F-4F1DCB8F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135EFE-C9D6-B5E4-65B8-BD5FF4D9B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CB9C1-754F-B9C4-B330-CF96AD6F2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95C938-4257-7D3A-9978-8277E6C7C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B19647-FE00-7F58-F5D1-697D2D74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9E1D96-C509-6DFE-AFBD-A7A148C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3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C7C9A-58B3-F1BA-3745-ED76B68C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7FCAF2-2846-F2A3-04DA-0A56EC20D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3F62A-5CB1-BB3D-A761-B1EF07FA3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24003-07D6-7C54-1DF3-C000E43AC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DB96A7A-8B42-16EC-CDFE-0E03544E6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0486E4-8985-5ED4-4F44-A150FE34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C4EF2-960D-75EF-6139-3DF24739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E6446D-8F0A-2E13-B3FC-199756D44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7361C-B293-4E66-EF9C-B6D78190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B0EE80-E432-563C-FA48-54A18DCE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D34898-9517-DC82-B586-E1FB8628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B9E4DC-72CA-F2AB-FA5E-8FF3BA522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60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47416D-E3A3-7A39-E0CD-314DA4B92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AF3D10-BE59-846D-37F9-0CB24BE0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85A510-3264-C8F6-CA2A-2E148786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9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39E05-606B-4F67-1DAE-EE3F03A8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2FCAE-E57E-9FF6-EEA8-13908138E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F578F-2556-C0A3-06E3-312502DBB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AC257E-CFD6-FEAD-BE32-0F015F40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1FA4DF-6764-0C33-CB34-60B9E13E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F1E4F-A1DD-959C-2F0F-5DC48026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6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3A0E9-835D-6C06-B95A-16D49952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5DA729-E4FD-0E31-05A0-D7101DCE1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C68E10-8BC8-4360-9E2D-8EB2800DD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3FA429-C095-41A1-A013-9672F72F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F4F1E8-5A8F-569B-0866-D1B79A5C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435E93-312C-940F-D5DF-2AAA688D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2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4B3D4-683D-54F3-534F-11CAAF880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141D0-A3F3-D560-FB99-C674F7DA9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C2AAB-7E3A-6F18-803E-9DDA96EAC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7E2F-4B75-4CAE-B53E-8F1D311E36D5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09B96-6194-43D6-2699-F587623FC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328BF-B1B2-B24A-420F-9A0086322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8C22C-C2D0-4FE3-8A2C-BCCB59C93A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5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za.ru/2015/01/09/1870" TargetMode="External"/><Relationship Id="rId13" Type="http://schemas.openxmlformats.org/officeDocument/2006/relationships/hyperlink" Target="https://domgadalki.ru/foto/solnechnoe-galo" TargetMode="External"/><Relationship Id="rId3" Type="http://schemas.openxmlformats.org/officeDocument/2006/relationships/hyperlink" Target="https://nl.123rf.com/stock-foto/rainbow_sky.html?page=4" TargetMode="External"/><Relationship Id="rId7" Type="http://schemas.openxmlformats.org/officeDocument/2006/relationships/hyperlink" Target="https://www.lasermasters.ru/aksessuary-dlya-lazerov/prizma-25-4x25-4x25-4mm-45kh90-gradusov-k9-detail" TargetMode="External"/><Relationship Id="rId12" Type="http://schemas.openxmlformats.org/officeDocument/2006/relationships/hyperlink" Target="https://sobio.ru/raduga-v-fontane/" TargetMode="External"/><Relationship Id="rId2" Type="http://schemas.openxmlformats.org/officeDocument/2006/relationships/image" Target="../media/image1.jpeg"/><Relationship Id="rId16" Type="http://schemas.openxmlformats.org/officeDocument/2006/relationships/hyperlink" Target="https://ppt-online.org/88766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p.bntu.by/bitstream/handle/data/76416/Dispersiya_sveta.pdf?sequence=1&amp;isAllowed=y" TargetMode="External"/><Relationship Id="rId11" Type="http://schemas.openxmlformats.org/officeDocument/2006/relationships/hyperlink" Target="https://www.vpoxod.ru/page/toponym/skougafoss_info" TargetMode="External"/><Relationship Id="rId5" Type="http://schemas.openxmlformats.org/officeDocument/2006/relationships/hyperlink" Target="https://kartinkof.club/jumor/veselie/9233-solnyshko-veseloe-kartinka-dlja-detej-na-prozrachnom-fone-41-foto.html" TargetMode="External"/><Relationship Id="rId15" Type="http://schemas.openxmlformats.org/officeDocument/2006/relationships/hyperlink" Target="https://www.google.com/search?q=%D0%B4%D0%B8%D1%81%D0%BF%D0%B5%D1%80%D1%81%D0%B8%D1%8F%20%D0%BE%D0%BF%D1%8B%D1%82&amp;udm=2&amp;tbs=rimg:CTCCzihUNmzsYUQCEV4u8Ke8sgIAwAIA2AIA4AIA&amp;hl=ru&amp;sa=X&amp;ved=0CBsQuIIBahcKEwiw6LW3gdGHAxUAAAAAHQAAAAAQBw&amp;biw=1920&amp;bih=922&amp;dpr=1#vhid=hSqr6maI2RGQWM&amp;vssid=mosaic" TargetMode="External"/><Relationship Id="rId10" Type="http://schemas.openxmlformats.org/officeDocument/2006/relationships/hyperlink" Target="https://turizm-centr.ru/kogda-poyavlyayutsya-dve-radugi/" TargetMode="External"/><Relationship Id="rId4" Type="http://schemas.openxmlformats.org/officeDocument/2006/relationships/hyperlink" Target="https://kartin.papik.pro/dojd/33169-kartinki-dozhd-dlja-detej-na-prozrachnom-fone-61-foto.html" TargetMode="External"/><Relationship Id="rId9" Type="http://schemas.openxmlformats.org/officeDocument/2006/relationships/hyperlink" Target="https://multiurok.ru/blog/fizicheskaia-osnova-prirodnykh-iavlenii-2.html" TargetMode="External"/><Relationship Id="rId14" Type="http://schemas.openxmlformats.org/officeDocument/2006/relationships/hyperlink" Target="https://ru.freepik.com/premium-photo/girl-rainbow-illustration-woman-clouds-sky-colorful_67495538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96029-35C4-3D78-93BB-E8B3E7A34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AF0136-933A-39BD-C2AC-F0014D9B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4155D047-34D6-EAB3-F766-91EF5900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093FBD-B84E-7B10-44B0-4D7B04278CAC}"/>
              </a:ext>
            </a:extLst>
          </p:cNvPr>
          <p:cNvSpPr txBox="1"/>
          <p:nvPr/>
        </p:nvSpPr>
        <p:spPr>
          <a:xfrm>
            <a:off x="1670180" y="1129003"/>
            <a:ext cx="81549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Рождение радуги</a:t>
            </a:r>
          </a:p>
          <a:p>
            <a:pPr algn="ctr"/>
            <a:endParaRPr lang="ru-RU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8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8612D-DA56-C47B-42F8-1DD211BF54DD}"/>
              </a:ext>
            </a:extLst>
          </p:cNvPr>
          <p:cNvSpPr txBox="1"/>
          <p:nvPr/>
        </p:nvSpPr>
        <p:spPr>
          <a:xfrm>
            <a:off x="6532880" y="4378236"/>
            <a:ext cx="61772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Презентацию подготовила </a:t>
            </a:r>
          </a:p>
          <a:p>
            <a:pPr algn="ctr"/>
            <a:r>
              <a:rPr lang="ru-RU" sz="2800" dirty="0"/>
              <a:t>Еленина Ирина Евгеньевна, </a:t>
            </a:r>
          </a:p>
          <a:p>
            <a:pPr algn="ctr"/>
            <a:r>
              <a:rPr lang="ru-RU" sz="2800" dirty="0"/>
              <a:t>учитель начальных классов</a:t>
            </a:r>
          </a:p>
          <a:p>
            <a:pPr algn="ctr"/>
            <a:r>
              <a:rPr lang="ru-RU" sz="2800" dirty="0"/>
              <a:t>ГБОУ Школа № 1195</a:t>
            </a:r>
          </a:p>
        </p:txBody>
      </p:sp>
    </p:spTree>
    <p:extLst>
      <p:ext uri="{BB962C8B-B14F-4D97-AF65-F5344CB8AC3E}">
        <p14:creationId xmlns:p14="http://schemas.microsoft.com/office/powerpoint/2010/main" val="372660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3105B6-5D93-08DA-8746-3DE0E59D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837" y="71826"/>
            <a:ext cx="4848599" cy="36642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E73776-E3D2-A3AD-A305-4728B757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151"/>
            <a:ext cx="2572831" cy="30880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4A4163-C3D0-23BE-7469-C62005633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459" y="1595902"/>
            <a:ext cx="4496178" cy="36990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A3AC31-5807-4AD7-DF5C-05EB5E77CA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94" t="4279" r="13158"/>
          <a:stretch/>
        </p:blipFill>
        <p:spPr>
          <a:xfrm>
            <a:off x="6165875" y="4451796"/>
            <a:ext cx="5225143" cy="23343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7DAA75E-1BBF-62DE-54D2-6EBE63FAE4E2}"/>
              </a:ext>
            </a:extLst>
          </p:cNvPr>
          <p:cNvSpPr txBox="1"/>
          <p:nvPr/>
        </p:nvSpPr>
        <p:spPr>
          <a:xfrm>
            <a:off x="2572831" y="222391"/>
            <a:ext cx="60462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6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исперсия света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8334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1BA2A-1C59-396C-6811-FB3437C9401A}"/>
              </a:ext>
            </a:extLst>
          </p:cNvPr>
          <p:cNvSpPr txBox="1"/>
          <p:nvPr/>
        </p:nvSpPr>
        <p:spPr>
          <a:xfrm>
            <a:off x="3213342" y="-31170"/>
            <a:ext cx="5646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Быстро  вращай!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0E0CA4-52B1-FBAD-0E36-FB845DB98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96" y="1121149"/>
            <a:ext cx="8592749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9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90" y="0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E2526-50A9-5289-C031-5BA53F04C81B}"/>
              </a:ext>
            </a:extLst>
          </p:cNvPr>
          <p:cNvSpPr txBox="1"/>
          <p:nvPr/>
        </p:nvSpPr>
        <p:spPr>
          <a:xfrm>
            <a:off x="1214213" y="1811770"/>
            <a:ext cx="93343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/>
              <a:t>  </a:t>
            </a:r>
            <a:r>
              <a:rPr lang="ru-RU" sz="6000" dirty="0"/>
              <a:t>«РАДОСТЬ»  «ВЕСЁЛКА»</a:t>
            </a:r>
          </a:p>
          <a:p>
            <a:pPr marL="0" indent="0" algn="ctr">
              <a:buNone/>
            </a:pPr>
            <a:r>
              <a:rPr lang="ru-RU" sz="6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36D8E-2AD1-0018-6863-17F542DFFA1C}"/>
              </a:ext>
            </a:extLst>
          </p:cNvPr>
          <p:cNvSpPr txBox="1"/>
          <p:nvPr/>
        </p:nvSpPr>
        <p:spPr>
          <a:xfrm>
            <a:off x="3009900" y="188497"/>
            <a:ext cx="6172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rgbClr val="F10F0F"/>
                </a:solidFill>
              </a:rPr>
              <a:t>Р</a:t>
            </a:r>
            <a:r>
              <a:rPr lang="ru-RU" sz="9600" b="1" dirty="0">
                <a:solidFill>
                  <a:srgbClr val="CC3300"/>
                </a:solidFill>
              </a:rPr>
              <a:t>А</a:t>
            </a:r>
            <a:r>
              <a:rPr lang="ru-RU" sz="9600" b="1" dirty="0">
                <a:solidFill>
                  <a:srgbClr val="FFFF00"/>
                </a:solidFill>
              </a:rPr>
              <a:t>Д</a:t>
            </a:r>
            <a:r>
              <a:rPr lang="ru-RU" sz="9600" b="1" dirty="0">
                <a:solidFill>
                  <a:srgbClr val="00CC00"/>
                </a:solidFill>
              </a:rPr>
              <a:t>У</a:t>
            </a:r>
            <a:r>
              <a:rPr lang="ru-RU" sz="9600" b="1" dirty="0">
                <a:solidFill>
                  <a:srgbClr val="00CCFF"/>
                </a:solidFill>
              </a:rPr>
              <a:t>Г</a:t>
            </a:r>
            <a:r>
              <a:rPr lang="ru-RU" sz="9600" b="1" dirty="0">
                <a:solidFill>
                  <a:srgbClr val="CC00CC"/>
                </a:solidFill>
              </a:rPr>
              <a:t>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EEA59-5DA1-7292-F70A-0F63B3B4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985" y="2641852"/>
            <a:ext cx="4216147" cy="42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7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8FC51-C08E-1E4D-7473-922B635757A7}"/>
              </a:ext>
            </a:extLst>
          </p:cNvPr>
          <p:cNvSpPr txBox="1"/>
          <p:nvPr/>
        </p:nvSpPr>
        <p:spPr>
          <a:xfrm>
            <a:off x="447869" y="902484"/>
            <a:ext cx="11625943" cy="3842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Используемые источники: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https://nl.123rf.com/stock-foto/rainbow_sky.html?page=4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https://kartin.papik.pro/dojd/33169-kartinki-dozhd-dlja-detej-na-prozrachnom-fone-61-foto.html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https://kartinkof.club/jumor/veselie/9233-solnyshko-veseloe-kartinka-dlja-detej-na-prozrachnom-fone-41-foto.html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https://rep.bntu.by/bitstream/handle/data/76416/Dispersiya_sveta.pdf?sequence=1&amp;isAllowed=y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https://www.lasermasters.ru/aksessuary-dlya-lazerov/prizma-25-4x25-4x25-4mm-45kh90-gradusov-k9-detail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https://proza.ru/2015/01/09/1870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https://multiurok.ru/blog/fizicheskaia-osnova-prirodnykh-iavlenii-2.html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https://turizm-centr.ru/kogda-poyavlyayutsya-dve-radugi/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https://www.vpoxod.ru/page/toponym/skougafoss_info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https://sobio.ru/raduga-v-fontane/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https://domgadalki.ru/foto/solnechnoe-galo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https://ru.freepik.com/premium-photo/girl-rainbow-illustration-woman-clouds-sky-colorful_67495538.htm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www.google.com/search?q=%D0%B4%D0%B8%D1%81%D0%BF%D0%B5%D1%80%D1%81%D0%B8%D1%8F%20%D0%BE%D0%BF%D1%8B%D1%82&amp;udm=2&amp;tbs=rimg:CTCCzihUNmzsYUQCEV4u8Ke8sgIAwAIA2AIA4AIA&amp;hl=ru&amp;sa=X&amp;ved=0CBsQuIIBahcKEwiw6LW3gdGHAxUAAAAAHQAAAAAQBw&amp;biw=1920&amp;bih=922&amp;dpr=1#vhid=hSqr6maI2RGQWM&amp;vssid=mosaic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https://ppt-online.org/887666</a:t>
            </a:r>
            <a:endParaRPr lang="ru-RU" sz="1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535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2E06B-D4B6-C109-B409-FF20CA032293}"/>
              </a:ext>
            </a:extLst>
          </p:cNvPr>
          <p:cNvSpPr txBox="1"/>
          <p:nvPr/>
        </p:nvSpPr>
        <p:spPr>
          <a:xfrm>
            <a:off x="509492" y="1142295"/>
            <a:ext cx="5648363" cy="572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Солнце вешнее с дождем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Строят радугу вдвоем -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Семицветный полукруг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Из семи широких дуг.</a:t>
            </a:r>
            <a:endParaRPr lang="ru-RU" sz="3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Нет у солнца и дождя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Ни единого гвоздя,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 построили в два счета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Поднебесные ворота.</a:t>
            </a:r>
            <a:endParaRPr lang="ru-RU" sz="32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Радужная арка </a:t>
            </a:r>
            <a:b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Запылала ярко…</a:t>
            </a:r>
            <a:endParaRPr lang="ru-RU" sz="3200" b="1" dirty="0">
              <a:latin typeface="+mj-lt"/>
            </a:endParaRPr>
          </a:p>
        </p:txBody>
      </p:sp>
      <p:pic>
        <p:nvPicPr>
          <p:cNvPr id="7" name="Picture 2" descr="Самуил Маршак">
            <a:extLst>
              <a:ext uri="{FF2B5EF4-FFF2-40B4-BE49-F238E27FC236}">
                <a16:creationId xmlns:a16="http://schemas.microsoft.com/office/drawing/2014/main" id="{0D8E648B-A68D-6EF3-D040-CCDC9313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49" y="298880"/>
            <a:ext cx="4005709" cy="572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BA61C2-ED39-2728-364F-DCF4842C9A1E}"/>
              </a:ext>
            </a:extLst>
          </p:cNvPr>
          <p:cNvSpPr txBox="1"/>
          <p:nvPr/>
        </p:nvSpPr>
        <p:spPr>
          <a:xfrm>
            <a:off x="7850620" y="6201779"/>
            <a:ext cx="294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Самуил Яковлевич Маршак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13164-EA5D-05DB-2B26-E3E0FD1886D9}"/>
              </a:ext>
            </a:extLst>
          </p:cNvPr>
          <p:cNvSpPr txBox="1"/>
          <p:nvPr/>
        </p:nvSpPr>
        <p:spPr>
          <a:xfrm>
            <a:off x="2803151" y="217205"/>
            <a:ext cx="3710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Радуга-дуга</a:t>
            </a:r>
          </a:p>
        </p:txBody>
      </p:sp>
    </p:spTree>
    <p:extLst>
      <p:ext uri="{BB962C8B-B14F-4D97-AF65-F5344CB8AC3E}">
        <p14:creationId xmlns:p14="http://schemas.microsoft.com/office/powerpoint/2010/main" val="188182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0FCB9-8271-5497-AD6D-42BA8721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12AB9-1FB2-622D-25E3-382AFD70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Фон для презентации облака - фото и картинки abrakadabra.fun">
            <a:extLst>
              <a:ext uri="{FF2B5EF4-FFF2-40B4-BE49-F238E27FC236}">
                <a16:creationId xmlns:a16="http://schemas.microsoft.com/office/drawing/2014/main" id="{AC200D4E-312E-F332-1B9F-622445C6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2552"/>
            <a:ext cx="12192000" cy="8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D88D35-1C98-9ECB-D025-0F78E62F6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02056" y="-182784"/>
            <a:ext cx="4171089" cy="47180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4350EE-0AF0-AF76-5A69-03AEC0E82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152" y="681037"/>
            <a:ext cx="6941708" cy="55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6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0FCB9-8271-5497-AD6D-42BA8721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12AB9-1FB2-622D-25E3-382AFD70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Фон для презентации облака - фото и картинки abrakadabra.fun">
            <a:extLst>
              <a:ext uri="{FF2B5EF4-FFF2-40B4-BE49-F238E27FC236}">
                <a16:creationId xmlns:a16="http://schemas.microsoft.com/office/drawing/2014/main" id="{AC200D4E-312E-F332-1B9F-622445C6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313920" cy="758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D46820-F5D6-1A2C-E602-5FB50742E295}"/>
              </a:ext>
            </a:extLst>
          </p:cNvPr>
          <p:cNvSpPr txBox="1"/>
          <p:nvPr/>
        </p:nvSpPr>
        <p:spPr>
          <a:xfrm>
            <a:off x="609134" y="1323638"/>
            <a:ext cx="74831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1. Нельзя целиться лазером в людей.</a:t>
            </a:r>
          </a:p>
          <a:p>
            <a:r>
              <a:rPr lang="ru-RU" sz="2400" dirty="0">
                <a:latin typeface="+mj-lt"/>
              </a:rPr>
              <a:t>2. Нельзя поднимать прибор со стола, его можно только двигать.</a:t>
            </a:r>
          </a:p>
          <a:p>
            <a:r>
              <a:rPr lang="ru-RU" sz="2400" dirty="0">
                <a:latin typeface="+mj-lt"/>
              </a:rPr>
              <a:t>3. Нельзя наводить лазерный луч  на зеркальные поверхности, отраженный луч может быть опасен.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DA0CC-BBE0-FCFD-A912-5DE8B15E1C65}"/>
              </a:ext>
            </a:extLst>
          </p:cNvPr>
          <p:cNvSpPr txBox="1"/>
          <p:nvPr/>
        </p:nvSpPr>
        <p:spPr>
          <a:xfrm>
            <a:off x="419877" y="67370"/>
            <a:ext cx="8888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Техника безопасности при работе с лазерным оборудованием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AF7FBD-27CF-D57D-B996-37C797D2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47" y="2352569"/>
            <a:ext cx="4462971" cy="4505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896076-82CA-2F8A-75EF-A865EF5A3E31}"/>
              </a:ext>
            </a:extLst>
          </p:cNvPr>
          <p:cNvSpPr txBox="1"/>
          <p:nvPr/>
        </p:nvSpPr>
        <p:spPr>
          <a:xfrm>
            <a:off x="3515202" y="4504353"/>
            <a:ext cx="4024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Преломление света</a:t>
            </a:r>
          </a:p>
        </p:txBody>
      </p:sp>
    </p:spTree>
    <p:extLst>
      <p:ext uri="{BB962C8B-B14F-4D97-AF65-F5344CB8AC3E}">
        <p14:creationId xmlns:p14="http://schemas.microsoft.com/office/powerpoint/2010/main" val="203583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3105B6-5D93-08DA-8746-3DE0E59D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837" y="71826"/>
            <a:ext cx="4848599" cy="36642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E73776-E3D2-A3AD-A305-4728B757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7151"/>
            <a:ext cx="2572831" cy="30880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4A4163-C3D0-23BE-7469-C62005633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023" y="2258192"/>
            <a:ext cx="4496178" cy="3699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0E311-EF44-4C2D-013E-FC8A54608ACE}"/>
              </a:ext>
            </a:extLst>
          </p:cNvPr>
          <p:cNvSpPr txBox="1"/>
          <p:nvPr/>
        </p:nvSpPr>
        <p:spPr>
          <a:xfrm>
            <a:off x="2845836" y="230188"/>
            <a:ext cx="5569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+mj-lt"/>
              </a:rPr>
              <a:t>Дисперсия света</a:t>
            </a:r>
          </a:p>
        </p:txBody>
      </p:sp>
    </p:spTree>
    <p:extLst>
      <p:ext uri="{BB962C8B-B14F-4D97-AF65-F5344CB8AC3E}">
        <p14:creationId xmlns:p14="http://schemas.microsoft.com/office/powerpoint/2010/main" val="4140711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1E2526-50A9-5289-C031-5BA53F04C81B}"/>
              </a:ext>
            </a:extLst>
          </p:cNvPr>
          <p:cNvSpPr txBox="1"/>
          <p:nvPr/>
        </p:nvSpPr>
        <p:spPr>
          <a:xfrm>
            <a:off x="3105217" y="1161998"/>
            <a:ext cx="61722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/>
              <a:t>  </a:t>
            </a:r>
            <a:endParaRPr lang="ru-RU" sz="6000" dirty="0"/>
          </a:p>
          <a:p>
            <a:pPr marL="0" indent="0">
              <a:buNone/>
            </a:pPr>
            <a:r>
              <a:rPr lang="ru-RU" sz="6000" dirty="0"/>
              <a:t>«РАЙСКАЯ ДУГА»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36D8E-2AD1-0018-6863-17F542DFFA1C}"/>
              </a:ext>
            </a:extLst>
          </p:cNvPr>
          <p:cNvSpPr txBox="1"/>
          <p:nvPr/>
        </p:nvSpPr>
        <p:spPr>
          <a:xfrm>
            <a:off x="3162166" y="121028"/>
            <a:ext cx="6172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rgbClr val="F10F0F"/>
                </a:solidFill>
              </a:rPr>
              <a:t>Р</a:t>
            </a:r>
            <a:r>
              <a:rPr lang="ru-RU" sz="9600" b="1" dirty="0">
                <a:solidFill>
                  <a:srgbClr val="CC3300"/>
                </a:solidFill>
              </a:rPr>
              <a:t>А</a:t>
            </a:r>
            <a:r>
              <a:rPr lang="ru-RU" sz="9600" b="1" dirty="0">
                <a:solidFill>
                  <a:srgbClr val="FFFF00"/>
                </a:solidFill>
              </a:rPr>
              <a:t>Д</a:t>
            </a:r>
            <a:r>
              <a:rPr lang="ru-RU" sz="9600" b="1" dirty="0">
                <a:solidFill>
                  <a:srgbClr val="00CC00"/>
                </a:solidFill>
              </a:rPr>
              <a:t>У</a:t>
            </a:r>
            <a:r>
              <a:rPr lang="ru-RU" sz="9600" b="1" dirty="0">
                <a:solidFill>
                  <a:srgbClr val="00CCFF"/>
                </a:solidFill>
              </a:rPr>
              <a:t>Г</a:t>
            </a:r>
            <a:r>
              <a:rPr lang="ru-RU" sz="9600" b="1" dirty="0">
                <a:solidFill>
                  <a:srgbClr val="CC00CC"/>
                </a:solidFill>
              </a:rPr>
              <a:t>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8B4F8D-DADC-1168-D2FA-2C4C3484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791" y="2235184"/>
            <a:ext cx="8003181" cy="45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3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0FCB9-8271-5497-AD6D-42BA8721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12AB9-1FB2-622D-25E3-382AFD704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Фон для презентации облака - фото и картинки abrakadabra.fun">
            <a:extLst>
              <a:ext uri="{FF2B5EF4-FFF2-40B4-BE49-F238E27FC236}">
                <a16:creationId xmlns:a16="http://schemas.microsoft.com/office/drawing/2014/main" id="{AC200D4E-312E-F332-1B9F-622445C6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2192000" cy="86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27A2F1-414F-6F92-7928-833917B5B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" y="3798033"/>
            <a:ext cx="4208106" cy="3146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18F91-DDDE-A9BD-E92B-8FB8254F8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737" y="3853543"/>
            <a:ext cx="4117626" cy="3090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C9A10-C600-3965-0CAA-2CB5DD6E6E49}"/>
              </a:ext>
            </a:extLst>
          </p:cNvPr>
          <p:cNvSpPr txBox="1"/>
          <p:nvPr/>
        </p:nvSpPr>
        <p:spPr>
          <a:xfrm>
            <a:off x="1642188" y="365125"/>
            <a:ext cx="9141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Радуга – прекрасное природное явление</a:t>
            </a:r>
            <a:endParaRPr lang="ru-RU" sz="4000" dirty="0"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593A3D-EAB2-B1F1-30C6-EC8E0D9BB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402" y="1825625"/>
            <a:ext cx="4617521" cy="306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2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FCDC0F-8724-9D20-CF45-697C4FC5B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6" y="2886827"/>
            <a:ext cx="5795284" cy="3861660"/>
          </a:xfrm>
          <a:prstGeom prst="rect">
            <a:avLst/>
          </a:prstGeom>
        </p:spPr>
      </p:pic>
      <p:pic>
        <p:nvPicPr>
          <p:cNvPr id="8194" name="Picture 2" descr="Радуга в фонтане — Фотограф Игорь Соболев">
            <a:extLst>
              <a:ext uri="{FF2B5EF4-FFF2-40B4-BE49-F238E27FC236}">
                <a16:creationId xmlns:a16="http://schemas.microsoft.com/office/drawing/2014/main" id="{ABBA9952-FCE0-0DDD-541A-496F9D79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996" y="2886827"/>
            <a:ext cx="5683153" cy="37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A3614-CE85-1944-82DE-925ED750C8CD}"/>
              </a:ext>
            </a:extLst>
          </p:cNvPr>
          <p:cNvSpPr txBox="1"/>
          <p:nvPr/>
        </p:nvSpPr>
        <p:spPr>
          <a:xfrm>
            <a:off x="3040708" y="365125"/>
            <a:ext cx="61105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latin typeface="+mj-lt"/>
              </a:rPr>
              <a:t>Где живет радуга?</a:t>
            </a:r>
          </a:p>
        </p:txBody>
      </p:sp>
    </p:spTree>
    <p:extLst>
      <p:ext uri="{BB962C8B-B14F-4D97-AF65-F5344CB8AC3E}">
        <p14:creationId xmlns:p14="http://schemas.microsoft.com/office/powerpoint/2010/main" val="1206039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F2FCD-B2B3-D583-F7A9-659367DF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96187-0504-75CF-1A84-1F9D66C9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ainbow Sky Foto's, Afbeeldingen en Stock Fotografie - 123RF">
            <a:extLst>
              <a:ext uri="{FF2B5EF4-FFF2-40B4-BE49-F238E27FC236}">
                <a16:creationId xmlns:a16="http://schemas.microsoft.com/office/drawing/2014/main" id="{F8A89426-5061-6A0A-50AA-87AEE090A4E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25317-D0A5-77B7-4AB3-C6814AAB7C1E}"/>
              </a:ext>
            </a:extLst>
          </p:cNvPr>
          <p:cNvSpPr txBox="1"/>
          <p:nvPr/>
        </p:nvSpPr>
        <p:spPr>
          <a:xfrm>
            <a:off x="4898571" y="71635"/>
            <a:ext cx="1627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/>
              <a:t>Гало</a:t>
            </a:r>
            <a:endParaRPr lang="ru-RU" sz="6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33512B-BB2C-9BC9-33FF-E9FB7AE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34" y="2647560"/>
            <a:ext cx="5414865" cy="4061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F8C7D5-CDD3-2FB5-DF15-D10CC18F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09" y="2647559"/>
            <a:ext cx="6091725" cy="40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0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405</Words>
  <Application>Microsoft Office PowerPoint</Application>
  <PresentationFormat>Широкоэкранный</PresentationFormat>
  <Paragraphs>44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Виталий Козин</dc:creator>
  <cp:lastModifiedBy>Ирина Еленина</cp:lastModifiedBy>
  <cp:revision>8</cp:revision>
  <dcterms:created xsi:type="dcterms:W3CDTF">2024-07-30T16:52:02Z</dcterms:created>
  <dcterms:modified xsi:type="dcterms:W3CDTF">2024-07-31T14:47:10Z</dcterms:modified>
</cp:coreProperties>
</file>