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4" r:id="rId3"/>
    <p:sldId id="257" r:id="rId4"/>
    <p:sldId id="258" r:id="rId5"/>
    <p:sldId id="259" r:id="rId6"/>
    <p:sldId id="265" r:id="rId7"/>
    <p:sldId id="260" r:id="rId8"/>
    <p:sldId id="261" r:id="rId9"/>
    <p:sldId id="262" r:id="rId10"/>
    <p:sldId id="263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B8CA-E21A-485B-90E7-BC3D3F0292D3}" type="datetimeFigureOut">
              <a:rPr lang="ru-RU" smtClean="0"/>
              <a:t>14.07.2024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EDC5-6B4B-429E-BA5E-5F3221F7C1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78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B8CA-E21A-485B-90E7-BC3D3F0292D3}" type="datetimeFigureOut">
              <a:rPr lang="ru-RU" smtClean="0"/>
              <a:t>14.07.2024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EDC5-6B4B-429E-BA5E-5F3221F7C1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942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B8CA-E21A-485B-90E7-BC3D3F0292D3}" type="datetimeFigureOut">
              <a:rPr lang="ru-RU" smtClean="0"/>
              <a:t>14.07.2024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EDC5-6B4B-429E-BA5E-5F3221F7C17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5453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B8CA-E21A-485B-90E7-BC3D3F0292D3}" type="datetimeFigureOut">
              <a:rPr lang="ru-RU" smtClean="0"/>
              <a:t>14.07.2024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EDC5-6B4B-429E-BA5E-5F3221F7C1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019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B8CA-E21A-485B-90E7-BC3D3F0292D3}" type="datetimeFigureOut">
              <a:rPr lang="ru-RU" smtClean="0"/>
              <a:t>14.07.2024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EDC5-6B4B-429E-BA5E-5F3221F7C17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4684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B8CA-E21A-485B-90E7-BC3D3F0292D3}" type="datetimeFigureOut">
              <a:rPr lang="ru-RU" smtClean="0"/>
              <a:t>14.07.2024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EDC5-6B4B-429E-BA5E-5F3221F7C1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766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B8CA-E21A-485B-90E7-BC3D3F0292D3}" type="datetimeFigureOut">
              <a:rPr lang="ru-RU" smtClean="0"/>
              <a:t>14.07.2024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EDC5-6B4B-429E-BA5E-5F3221F7C1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4600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B8CA-E21A-485B-90E7-BC3D3F0292D3}" type="datetimeFigureOut">
              <a:rPr lang="ru-RU" smtClean="0"/>
              <a:t>14.07.2024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EDC5-6B4B-429E-BA5E-5F3221F7C1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18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B8CA-E21A-485B-90E7-BC3D3F0292D3}" type="datetimeFigureOut">
              <a:rPr lang="ru-RU" smtClean="0"/>
              <a:t>14.07.2024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EDC5-6B4B-429E-BA5E-5F3221F7C1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653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B8CA-E21A-485B-90E7-BC3D3F0292D3}" type="datetimeFigureOut">
              <a:rPr lang="ru-RU" smtClean="0"/>
              <a:t>14.07.2024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EDC5-6B4B-429E-BA5E-5F3221F7C1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097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B8CA-E21A-485B-90E7-BC3D3F0292D3}" type="datetimeFigureOut">
              <a:rPr lang="ru-RU" smtClean="0"/>
              <a:t>14.07.2024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EDC5-6B4B-429E-BA5E-5F3221F7C1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665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B8CA-E21A-485B-90E7-BC3D3F0292D3}" type="datetimeFigureOut">
              <a:rPr lang="ru-RU" smtClean="0"/>
              <a:t>14.07.2024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EDC5-6B4B-429E-BA5E-5F3221F7C1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532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B8CA-E21A-485B-90E7-BC3D3F0292D3}" type="datetimeFigureOut">
              <a:rPr lang="ru-RU" smtClean="0"/>
              <a:t>14.07.2024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EDC5-6B4B-429E-BA5E-5F3221F7C1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219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B8CA-E21A-485B-90E7-BC3D3F0292D3}" type="datetimeFigureOut">
              <a:rPr lang="ru-RU" smtClean="0"/>
              <a:t>14.07.2024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EDC5-6B4B-429E-BA5E-5F3221F7C1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596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B8CA-E21A-485B-90E7-BC3D3F0292D3}" type="datetimeFigureOut">
              <a:rPr lang="ru-RU" smtClean="0"/>
              <a:t>14.07.2024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EDC5-6B4B-429E-BA5E-5F3221F7C1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723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B8CA-E21A-485B-90E7-BC3D3F0292D3}" type="datetimeFigureOut">
              <a:rPr lang="ru-RU" smtClean="0"/>
              <a:t>14.07.2024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EDC5-6B4B-429E-BA5E-5F3221F7C1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194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8B8CA-E21A-485B-90E7-BC3D3F0292D3}" type="datetimeFigureOut">
              <a:rPr lang="ru-RU" smtClean="0"/>
              <a:t>14.07.2024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EDF6EDC5-6B4B-429E-BA5E-5F3221F7C1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270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q" TargetMode="External"/><Relationship Id="rId2" Type="http://schemas.openxmlformats.org/officeDocument/2006/relationships/hyperlink" Target="https://www.1spbgmu.ru/images/Vuz_zdorovogo_obraza_zhizni/2014/1/1.4/3.2.Vliyanie_kureniya_na_organizm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latin typeface="Calibri" panose="020F0502020204030204" pitchFamily="34" charset="0"/>
              </a:rPr>
              <a:t>Курение и здоровье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/>
              <a:t>Есаян</a:t>
            </a:r>
            <a:r>
              <a:rPr lang="ru-RU" dirty="0"/>
              <a:t> Эльза </a:t>
            </a:r>
            <a:r>
              <a:rPr lang="ru-RU" dirty="0" err="1"/>
              <a:t>Аревшатовна</a:t>
            </a:r>
            <a:r>
              <a:rPr lang="ru-RU" dirty="0"/>
              <a:t> </a:t>
            </a:r>
          </a:p>
          <a:p>
            <a:r>
              <a:rPr lang="ru-RU" dirty="0"/>
              <a:t>Воспитатель группы продленного дня</a:t>
            </a:r>
          </a:p>
        </p:txBody>
      </p:sp>
    </p:spTree>
    <p:extLst>
      <p:ext uri="{BB962C8B-B14F-4D97-AF65-F5344CB8AC3E}">
        <p14:creationId xmlns:p14="http://schemas.microsoft.com/office/powerpoint/2010/main" val="2123667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Источники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https://www.1spbgmu.ru/images/Vuz_zdorovogo_obraza_zhizni/2014/1/1.4/3.2.Vliyanie_kureniya_na_organizm.pdf</a:t>
            </a:r>
            <a:endParaRPr lang="ru-RU" dirty="0"/>
          </a:p>
          <a:p>
            <a:r>
              <a:rPr lang="en-US" dirty="0">
                <a:hlinkClick r:id="rId3"/>
              </a:rPr>
              <a:t>https://www.google.com/search?q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1490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1049" y="2977227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>
                <a:latin typeface="Calibri" panose="020F0502020204030204" pitchFamily="34" charset="0"/>
              </a:rPr>
              <a:t>Спасибо за внимание </a:t>
            </a:r>
          </a:p>
        </p:txBody>
      </p:sp>
    </p:spTree>
    <p:extLst>
      <p:ext uri="{BB962C8B-B14F-4D97-AF65-F5344CB8AC3E}">
        <p14:creationId xmlns:p14="http://schemas.microsoft.com/office/powerpoint/2010/main" val="576950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Узнать про:</a:t>
            </a:r>
          </a:p>
          <a:p>
            <a:r>
              <a:rPr lang="ru-RU" dirty="0"/>
              <a:t>Курение</a:t>
            </a:r>
          </a:p>
          <a:p>
            <a:r>
              <a:rPr lang="ru-RU" dirty="0">
                <a:latin typeface="Calibri" panose="020F0502020204030204" pitchFamily="34" charset="0"/>
              </a:rPr>
              <a:t>Распространенность курения</a:t>
            </a:r>
          </a:p>
          <a:p>
            <a:r>
              <a:rPr lang="ru-RU" dirty="0">
                <a:latin typeface="Calibri" panose="020F0502020204030204" pitchFamily="34" charset="0"/>
              </a:rPr>
              <a:t>Распространённость курения в России</a:t>
            </a:r>
          </a:p>
          <a:p>
            <a:r>
              <a:rPr lang="ru-RU" dirty="0">
                <a:latin typeface="Calibri" panose="020F0502020204030204" pitchFamily="34" charset="0"/>
              </a:rPr>
              <a:t>Влияние никотина на организм</a:t>
            </a:r>
          </a:p>
          <a:p>
            <a:r>
              <a:rPr lang="ru-RU" dirty="0">
                <a:latin typeface="Calibri" panose="020F0502020204030204" pitchFamily="34" charset="0"/>
              </a:rPr>
              <a:t>Влияние курения на здоровье человека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7936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Курение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Calibri" panose="020F0502020204030204" pitchFamily="34" charset="0"/>
              </a:rPr>
              <a:t>Табакокурение (или просто курение) — вдыхание дыма тлеющих высушенных или обработанных листьев табака, наиболее часто в виде курения сигарет, сигар, </a:t>
            </a:r>
            <a:r>
              <a:rPr lang="ru-RU" sz="2400" dirty="0" err="1">
                <a:latin typeface="Calibri" panose="020F0502020204030204" pitchFamily="34" charset="0"/>
              </a:rPr>
              <a:t>сигарилл</a:t>
            </a:r>
            <a:r>
              <a:rPr lang="ru-RU" sz="2400" dirty="0">
                <a:latin typeface="Calibri" panose="020F0502020204030204" pitchFamily="34" charset="0"/>
              </a:rPr>
              <a:t>, курительных трубок или кальяна. </a:t>
            </a:r>
          </a:p>
        </p:txBody>
      </p:sp>
      <p:pic>
        <p:nvPicPr>
          <p:cNvPr id="2050" name="Picture 2" descr="Курение и настроение – Психиатрия Удмурт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917" y="3955011"/>
            <a:ext cx="3400425" cy="2316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3644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alibri" panose="020F0502020204030204" pitchFamily="34" charset="0"/>
              </a:rPr>
              <a:t>Распространенность курения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968" y="1316962"/>
            <a:ext cx="89154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499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alibri" panose="020F0502020204030204" pitchFamily="34" charset="0"/>
              </a:rPr>
              <a:t>Распространённость курения в России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Calibri" panose="020F0502020204030204" pitchFamily="34" charset="0"/>
              </a:rPr>
              <a:t>Россия занимает седьмое место в мире по числу сигарет, выкуриваемых за год в среднем на душу населения. Лидирует по этому показателю Греция (более 3000 сигарет на человека в год).</a:t>
            </a:r>
          </a:p>
          <a:p>
            <a:r>
              <a:rPr lang="ru-RU" sz="2400" dirty="0">
                <a:latin typeface="Calibri" panose="020F0502020204030204" pitchFamily="34" charset="0"/>
              </a:rPr>
              <a:t>По заявлению </a:t>
            </a:r>
            <a:r>
              <a:rPr lang="ru-RU" sz="2400" dirty="0" err="1">
                <a:latin typeface="Calibri" panose="020F0502020204030204" pitchFamily="34" charset="0"/>
              </a:rPr>
              <a:t>Роспотребнадзора</a:t>
            </a:r>
            <a:r>
              <a:rPr lang="ru-RU" sz="2400" dirty="0">
                <a:latin typeface="Calibri" panose="020F0502020204030204" pitchFamily="34" charset="0"/>
              </a:rPr>
              <a:t>, за последние 20 лет число курильщиков в России увеличилось на 450 тысяч человек. Так, в возрасте 15-19 лет курят 7% девушек и 40% юношей. В среднем в день они выкуривают 7 и 12 сигарет соответственно. </a:t>
            </a:r>
          </a:p>
        </p:txBody>
      </p:sp>
    </p:spTree>
    <p:extLst>
      <p:ext uri="{BB962C8B-B14F-4D97-AF65-F5344CB8AC3E}">
        <p14:creationId xmlns:p14="http://schemas.microsoft.com/office/powerpoint/2010/main" val="1569295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Вред курения — СПБ ГБУЗ «Кожно-венерологический диспансер № 4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521" y="1426785"/>
            <a:ext cx="7616293" cy="4614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0057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alibri" panose="020F0502020204030204" pitchFamily="34" charset="0"/>
              </a:rPr>
              <a:t>Влияние никотина на организм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Calibri" panose="020F0502020204030204" pitchFamily="34" charset="0"/>
              </a:rPr>
              <a:t>При курении большая часть никотина парализуется, но даже оставшейся небольшой дозы достаточно для вызывания соматических и психологических эффектов, в том числе и для формирования химической зависимости. Исследования показали, что никотин в большей степени вызывает физическую зависимость, чем кофеин и марихуана, но в меньшей, чем алкоголь, кокаин и героин.</a:t>
            </a:r>
          </a:p>
        </p:txBody>
      </p:sp>
    </p:spTree>
    <p:extLst>
      <p:ext uri="{BB962C8B-B14F-4D97-AF65-F5344CB8AC3E}">
        <p14:creationId xmlns:p14="http://schemas.microsoft.com/office/powerpoint/2010/main" val="1785333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alibri" panose="020F0502020204030204" pitchFamily="34" charset="0"/>
              </a:rPr>
              <a:t>Влияние курения на здоровье человека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Calibri" panose="020F0502020204030204" pitchFamily="34" charset="0"/>
              </a:rPr>
              <a:t>Табак является второй по значимости причиной в структуре смертности в мире.</a:t>
            </a:r>
          </a:p>
          <a:p>
            <a:r>
              <a:rPr lang="ru-RU" sz="2400" dirty="0">
                <a:latin typeface="Calibri" panose="020F0502020204030204" pitchFamily="34" charset="0"/>
              </a:rPr>
              <a:t>От 3,5 до 5,4 миллионов человек ежегодно умирают в результате проблем со здоровьем, вызванных курение</a:t>
            </a:r>
          </a:p>
          <a:p>
            <a:r>
              <a:rPr lang="ru-RU" sz="2400" dirty="0">
                <a:latin typeface="Calibri" panose="020F0502020204030204" pitchFamily="34" charset="0"/>
              </a:rPr>
              <a:t>Продолжительность жизни курильщиков в среднем на 13 лет меньше, по сравнению с некурящими. </a:t>
            </a:r>
          </a:p>
          <a:p>
            <a:r>
              <a:rPr lang="ru-RU" sz="2400" dirty="0">
                <a:latin typeface="Calibri" panose="020F0502020204030204" pitchFamily="34" charset="0"/>
              </a:rPr>
              <a:t>Курение — один из ведущих факторов риска развития сердечно-сосудистых заболеваний.</a:t>
            </a:r>
          </a:p>
          <a:p>
            <a:endParaRPr lang="ru-RU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458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52877" y="1930400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>
                <a:latin typeface="Calibri" panose="020F0502020204030204" pitchFamily="34" charset="0"/>
              </a:rPr>
              <a:t>   Курение убивает!</a:t>
            </a:r>
            <a:r>
              <a:rPr lang="ru-RU" dirty="0"/>
              <a:t> </a:t>
            </a:r>
          </a:p>
        </p:txBody>
      </p:sp>
      <p:sp>
        <p:nvSpPr>
          <p:cNvPr id="4" name="AutoShape 2" descr="Почему курение вредит здоровью » «НАШЕ ЖИТТЯ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Почему курение вредит здоровью » «НАШЕ ЖИТТЯ»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Почему курение вредит здоровью » «НАШЕ ЖИТТЯ»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80" name="Picture 8" descr="Курение вредит вашему здоровью или буду дольше молоды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212" y="2865210"/>
            <a:ext cx="3766911" cy="3766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189121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230</TotalTime>
  <Words>316</Words>
  <Application>Microsoft Office PowerPoint</Application>
  <PresentationFormat>Широкоэкранный</PresentationFormat>
  <Paragraphs>29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Грань</vt:lpstr>
      <vt:lpstr>Курение и здоровье</vt:lpstr>
      <vt:lpstr>Цели </vt:lpstr>
      <vt:lpstr>Курение </vt:lpstr>
      <vt:lpstr>Распространенность курения</vt:lpstr>
      <vt:lpstr>Распространённость курения в России</vt:lpstr>
      <vt:lpstr>Презентация PowerPoint</vt:lpstr>
      <vt:lpstr>Влияние никотина на организм</vt:lpstr>
      <vt:lpstr>Влияние курения на здоровье человека</vt:lpstr>
      <vt:lpstr>Вывод </vt:lpstr>
      <vt:lpstr>Источники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autoscan</dc:creator>
  <cp:lastModifiedBy>Акопян Кристина Армановна</cp:lastModifiedBy>
  <cp:revision>8</cp:revision>
  <dcterms:created xsi:type="dcterms:W3CDTF">2021-05-10T16:01:48Z</dcterms:created>
  <dcterms:modified xsi:type="dcterms:W3CDTF">2024-07-14T14:55:12Z</dcterms:modified>
</cp:coreProperties>
</file>