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3" r:id="rId10"/>
    <p:sldId id="266" r:id="rId11"/>
    <p:sldId id="267" r:id="rId12"/>
    <p:sldId id="275" r:id="rId13"/>
    <p:sldId id="268" r:id="rId14"/>
    <p:sldId id="270" r:id="rId15"/>
    <p:sldId id="271" r:id="rId16"/>
    <p:sldId id="272" r:id="rId17"/>
    <p:sldId id="273" r:id="rId18"/>
    <p:sldId id="278"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3" autoAdjust="0"/>
  </p:normalViewPr>
  <p:slideViewPr>
    <p:cSldViewPr>
      <p:cViewPr varScale="1">
        <p:scale>
          <a:sx n="75" d="100"/>
          <a:sy n="75" d="100"/>
        </p:scale>
        <p:origin x="-13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03CECF-14BA-461E-99E8-E63CCCBA1A79}" type="datetimeFigureOut">
              <a:rPr lang="ru-RU" smtClean="0"/>
              <a:pPr/>
              <a:t>11.02.2013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738368-4BCD-425B-A629-DC223C76ED2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3CECF-14BA-461E-99E8-E63CCCBA1A79}" type="datetimeFigureOut">
              <a:rPr lang="ru-RU" smtClean="0"/>
              <a:pPr/>
              <a:t>11.02.2013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38368-4BCD-425B-A629-DC223C76ED2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http://tur-master.com/uploads/photos/full/644cd453d8471b2c64e8ba857b92ddbc.jpg"/>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843808" cy="6669360"/>
          </a:xfrm>
        </p:spPr>
        <p:txBody>
          <a:bodyPr>
            <a:normAutofit fontScale="90000"/>
          </a:bodyPr>
          <a:lstStyle/>
          <a:p>
            <a:r>
              <a:rPr lang="ru-RU" sz="1200" dirty="0"/>
              <a:t/>
            </a:r>
            <a:br>
              <a:rPr lang="ru-RU" sz="1200" dirty="0"/>
            </a:br>
            <a:r>
              <a:rPr lang="en-US" sz="1200" dirty="0"/>
              <a:t> </a:t>
            </a:r>
            <a:r>
              <a:rPr lang="ru-RU" sz="1200" dirty="0"/>
              <a:t/>
            </a:r>
            <a:br>
              <a:rPr lang="ru-RU" sz="1200" dirty="0"/>
            </a:br>
            <a:r>
              <a:rPr lang="ru-RU" sz="1300" dirty="0" err="1"/>
              <a:t>Линдуловская</a:t>
            </a:r>
            <a:r>
              <a:rPr lang="ru-RU" sz="1300" dirty="0"/>
              <a:t> корабельная роща расположена на Карельском перешейке. Чтобы до неё добраться, нужно доехать до ст. Рощино (</a:t>
            </a:r>
            <a:r>
              <a:rPr lang="ru-RU" sz="1300" dirty="0" err="1"/>
              <a:t>эл</a:t>
            </a:r>
            <a:r>
              <a:rPr lang="ru-RU" sz="1300" dirty="0"/>
              <a:t>. поезда от Финляндского вокзала на Выборг), перейти на левую по ходу поезду (западную), найти там асфальтовую дорогу, идущую параллельно путям (в 100 м.), и двигаться от С-Петербурга примерно 1,5 км. При этом Вы попадёте к входу в заказник (он отмечен монументальной картой слева) и к р. </a:t>
            </a:r>
            <a:r>
              <a:rPr lang="ru-RU" sz="1300" dirty="0" err="1"/>
              <a:t>Рощинке</a:t>
            </a:r>
            <a:r>
              <a:rPr lang="ru-RU" sz="1300" dirty="0"/>
              <a:t> (спуск прямо). Все самые интересные объекты находятся в пойме </a:t>
            </a:r>
            <a:r>
              <a:rPr lang="ru-RU" sz="1300" dirty="0" err="1"/>
              <a:t>Рощинки</a:t>
            </a:r>
            <a:r>
              <a:rPr lang="ru-RU" sz="1300" dirty="0"/>
              <a:t>, на склонах коренного берега и в ближайшей полосе водораздела. Это:</a:t>
            </a:r>
            <a:br>
              <a:rPr lang="ru-RU" sz="1300" dirty="0"/>
            </a:br>
            <a:r>
              <a:rPr lang="ru-RU" sz="1300" dirty="0"/>
              <a:t>Высокоствольные старые </a:t>
            </a:r>
            <a:r>
              <a:rPr lang="ru-RU" sz="1300" dirty="0" err="1"/>
              <a:t>лиственичники</a:t>
            </a:r>
            <a:r>
              <a:rPr lang="ru-RU" sz="1300" dirty="0"/>
              <a:t> возрастом 100-270 лет (</a:t>
            </a:r>
            <a:r>
              <a:rPr lang="ru-RU" sz="1300" dirty="0" err="1"/>
              <a:t>интродуцировано</a:t>
            </a:r>
            <a:r>
              <a:rPr lang="ru-RU" sz="1300" dirty="0"/>
              <a:t>)</a:t>
            </a:r>
            <a:br>
              <a:rPr lang="ru-RU" sz="1300" dirty="0"/>
            </a:br>
            <a:r>
              <a:rPr lang="ru-RU" sz="1300" dirty="0"/>
              <a:t>В сочетании с ними - классические </a:t>
            </a:r>
            <a:r>
              <a:rPr lang="ru-RU" sz="1300" dirty="0" err="1"/>
              <a:t>ельники-зеленомошники</a:t>
            </a:r>
            <a:r>
              <a:rPr lang="ru-RU" sz="1300" dirty="0"/>
              <a:t>, черничники и сфагновые</a:t>
            </a:r>
            <a:br>
              <a:rPr lang="ru-RU" sz="1300" dirty="0"/>
            </a:br>
            <a:r>
              <a:rPr lang="ru-RU" sz="1300" dirty="0"/>
              <a:t>Сложные пойменные леса с примесью широколиственных пород и орешника</a:t>
            </a:r>
            <a:br>
              <a:rPr lang="ru-RU" sz="1300" dirty="0"/>
            </a:br>
            <a:r>
              <a:rPr lang="ru-RU" sz="1300" dirty="0"/>
              <a:t>Роскошное цветение </a:t>
            </a:r>
            <a:r>
              <a:rPr lang="ru-RU" sz="1300" dirty="0" err="1"/>
              <a:t>ранневесенников</a:t>
            </a:r>
            <a:r>
              <a:rPr lang="ru-RU" sz="1300" dirty="0"/>
              <a:t/>
            </a:r>
            <a:br>
              <a:rPr lang="ru-RU" sz="1300" dirty="0"/>
            </a:br>
            <a:r>
              <a:rPr lang="ru-RU" sz="1300" dirty="0" err="1"/>
              <a:t>Thujopsis</a:t>
            </a:r>
            <a:r>
              <a:rPr lang="ru-RU" sz="1300" dirty="0"/>
              <a:t> </a:t>
            </a:r>
            <a:r>
              <a:rPr lang="ru-RU" sz="1300" dirty="0" err="1"/>
              <a:t>dolabrata</a:t>
            </a:r>
            <a:r>
              <a:rPr lang="ru-RU" sz="1300" dirty="0"/>
              <a:t>, неизвестно кем </a:t>
            </a:r>
            <a:r>
              <a:rPr lang="ru-RU" sz="1300" dirty="0" err="1"/>
              <a:t>интродуцированный</a:t>
            </a:r>
            <a:r>
              <a:rPr lang="ru-RU" sz="1300" dirty="0"/>
              <a:t> и активно распространяющийся вегетативно в долинах ручьёв, впадающих в </a:t>
            </a:r>
            <a:r>
              <a:rPr lang="ru-RU" sz="1300" dirty="0" err="1"/>
              <a:t>Рощинку</a:t>
            </a:r>
            <a:r>
              <a:rPr lang="ru-RU" sz="1300" dirty="0"/>
              <a:t/>
            </a:r>
            <a:br>
              <a:rPr lang="ru-RU" sz="1300" dirty="0"/>
            </a:br>
            <a:r>
              <a:rPr lang="ru-RU" sz="1300" dirty="0"/>
              <a:t>Джентльменский набор </a:t>
            </a:r>
            <a:r>
              <a:rPr lang="ru-RU" sz="1300" dirty="0" err="1"/>
              <a:t>реофильной</a:t>
            </a:r>
            <a:r>
              <a:rPr lang="ru-RU" sz="1300" dirty="0"/>
              <a:t> фауны на живописных порогах реки</a:t>
            </a:r>
            <a:br>
              <a:rPr lang="ru-RU" sz="1300" dirty="0"/>
            </a:br>
            <a:r>
              <a:rPr lang="ru-RU" sz="1300" dirty="0"/>
              <a:t>Особенно красочно в октябре (</a:t>
            </a:r>
            <a:r>
              <a:rPr lang="ru-RU" sz="1300" dirty="0" err="1"/>
              <a:t>хвоепад</a:t>
            </a:r>
            <a:r>
              <a:rPr lang="ru-RU" sz="1300" dirty="0"/>
              <a:t> у старых лиственниц).</a:t>
            </a:r>
            <a:br>
              <a:rPr lang="ru-RU" sz="1300" dirty="0"/>
            </a:br>
            <a:r>
              <a:rPr lang="en-US" sz="1300" dirty="0"/>
              <a:t> </a:t>
            </a:r>
            <a:r>
              <a:rPr lang="ru-RU" sz="1300" dirty="0"/>
              <a:t/>
            </a:r>
            <a:br>
              <a:rPr lang="ru-RU" sz="1300" dirty="0"/>
            </a:br>
            <a:endParaRPr lang="ru-RU" sz="1300" dirty="0"/>
          </a:p>
        </p:txBody>
      </p:sp>
      <p:sp>
        <p:nvSpPr>
          <p:cNvPr id="3" name="Содержимое 2"/>
          <p:cNvSpPr>
            <a:spLocks noGrp="1"/>
          </p:cNvSpPr>
          <p:nvPr>
            <p:ph idx="1"/>
          </p:nvPr>
        </p:nvSpPr>
        <p:spPr/>
        <p:txBody>
          <a:bodyPr/>
          <a:lstStyle/>
          <a:p>
            <a:endParaRPr lang="ru-RU"/>
          </a:p>
        </p:txBody>
      </p:sp>
      <p:pic>
        <p:nvPicPr>
          <p:cNvPr id="4" name="Рисунок 3" descr="http://media.vremyan.ru/images/640_480/images_85726.jpg"/>
          <p:cNvPicPr/>
          <p:nvPr/>
        </p:nvPicPr>
        <p:blipFill>
          <a:blip r:embed="rId2" cstate="print"/>
          <a:srcRect/>
          <a:stretch>
            <a:fillRect/>
          </a:stretch>
        </p:blipFill>
        <p:spPr bwMode="auto">
          <a:xfrm>
            <a:off x="2915816" y="1196752"/>
            <a:ext cx="6096000" cy="45720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esese.narod.ru/foto2/2004_lind2_jump.jpg"/>
          <p:cNvPicPr/>
          <p:nvPr/>
        </p:nvPicPr>
        <p:blipFill>
          <a:blip r:embed="rId2" cstate="print"/>
          <a:srcRect/>
          <a:stretch>
            <a:fillRect/>
          </a:stretch>
        </p:blipFill>
        <p:spPr bwMode="auto">
          <a:xfrm>
            <a:off x="1476375" y="1195387"/>
            <a:ext cx="6191250" cy="44672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smtClean="0"/>
              <a:t>Травянистые растения </a:t>
            </a:r>
            <a:r>
              <a:rPr lang="ru-RU" dirty="0" err="1" smtClean="0"/>
              <a:t>Линдуловской</a:t>
            </a:r>
            <a:r>
              <a:rPr lang="ru-RU" dirty="0" smtClean="0"/>
              <a:t> рощи</a:t>
            </a:r>
            <a:endParaRPr lang="ru-RU" dirty="0"/>
          </a:p>
        </p:txBody>
      </p:sp>
      <p:sp>
        <p:nvSpPr>
          <p:cNvPr id="3" name="Текст 2"/>
          <p:cNvSpPr>
            <a:spLocks noGrp="1"/>
          </p:cNvSpPr>
          <p:nvPr>
            <p:ph type="body" idx="1"/>
          </p:nvPr>
        </p:nvSpPr>
        <p:spPr/>
        <p:txBody>
          <a:bodyPr/>
          <a:lstStyle/>
          <a:p>
            <a:r>
              <a:rPr lang="ru-RU" dirty="0" smtClean="0"/>
              <a:t>       Козлятник восточный</a:t>
            </a:r>
            <a:endParaRPr lang="ru-RU" dirty="0"/>
          </a:p>
        </p:txBody>
      </p:sp>
      <p:sp>
        <p:nvSpPr>
          <p:cNvPr id="5" name="Текст 4"/>
          <p:cNvSpPr>
            <a:spLocks noGrp="1"/>
          </p:cNvSpPr>
          <p:nvPr>
            <p:ph type="body" sz="quarter" idx="3"/>
          </p:nvPr>
        </p:nvSpPr>
        <p:spPr/>
        <p:txBody>
          <a:bodyPr/>
          <a:lstStyle/>
          <a:p>
            <a:r>
              <a:rPr lang="ru-RU" dirty="0" smtClean="0"/>
              <a:t> </a:t>
            </a:r>
            <a:r>
              <a:rPr lang="ru-RU" dirty="0" err="1" smtClean="0"/>
              <a:t>Голокучник</a:t>
            </a:r>
            <a:r>
              <a:rPr lang="ru-RU" dirty="0" smtClean="0"/>
              <a:t>  обыкновенный</a:t>
            </a:r>
            <a:endParaRPr lang="ru-RU" dirty="0"/>
          </a:p>
        </p:txBody>
      </p:sp>
      <p:pic>
        <p:nvPicPr>
          <p:cNvPr id="7" name="Содержимое 6" descr="Изображение растения Galega orientalis."/>
          <p:cNvPicPr>
            <a:picLocks noGrp="1"/>
          </p:cNvPicPr>
          <p:nvPr>
            <p:ph sz="half" idx="2"/>
          </p:nvPr>
        </p:nvPicPr>
        <p:blipFill>
          <a:blip r:embed="rId2" cstate="print"/>
          <a:srcRect/>
          <a:stretch>
            <a:fillRect/>
          </a:stretch>
        </p:blipFill>
        <p:spPr bwMode="auto">
          <a:xfrm>
            <a:off x="996130" y="2174875"/>
            <a:ext cx="2962327" cy="3951288"/>
          </a:xfrm>
          <a:prstGeom prst="rect">
            <a:avLst/>
          </a:prstGeom>
          <a:noFill/>
          <a:ln w="9525">
            <a:noFill/>
            <a:miter lim="800000"/>
            <a:headEnd/>
            <a:tailEnd/>
          </a:ln>
        </p:spPr>
      </p:pic>
      <p:pic>
        <p:nvPicPr>
          <p:cNvPr id="8" name="imgMain" descr="Изображение растения Gymnocarpium dryopteris."/>
          <p:cNvPicPr>
            <a:picLocks noGrp="1"/>
          </p:cNvPicPr>
          <p:nvPr>
            <p:ph sz="quarter" idx="4"/>
          </p:nvPr>
        </p:nvPicPr>
        <p:blipFill>
          <a:blip r:embed="rId3" cstate="print"/>
          <a:srcRect/>
          <a:stretch>
            <a:fillRect/>
          </a:stretch>
        </p:blipFill>
        <p:spPr bwMode="auto">
          <a:xfrm>
            <a:off x="4690268" y="2174875"/>
            <a:ext cx="3951288" cy="3951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растения Thuja occidentalis."/>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
        <p:nvSpPr>
          <p:cNvPr id="3" name="Заголовок 2"/>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ru-RU" sz="4000" dirty="0" smtClean="0"/>
              <a:t>Туя западная</a:t>
            </a:r>
            <a:endParaRPr lang="ru-RU" sz="4000" dirty="0"/>
          </a:p>
        </p:txBody>
      </p:sp>
      <p:sp>
        <p:nvSpPr>
          <p:cNvPr id="4" name="Содержимое 3"/>
          <p:cNvSpPr>
            <a:spLocks noGrp="1"/>
          </p:cNvSpPr>
          <p:nvPr>
            <p:ph idx="1"/>
          </p:nvPr>
        </p:nvSpPr>
        <p:spPr/>
        <p:txBody>
          <a:bodyPr/>
          <a:lstStyle/>
          <a:p>
            <a:endParaRPr lang="ru-RU"/>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растения Scrophularia nodosa."/>
          <p:cNvPicPr/>
          <p:nvPr/>
        </p:nvPicPr>
        <p:blipFill>
          <a:blip r:embed="rId2" cstate="print"/>
          <a:srcRect/>
          <a:stretch>
            <a:fillRect/>
          </a:stretch>
        </p:blipFill>
        <p:spPr bwMode="auto">
          <a:xfrm>
            <a:off x="1619672" y="-387424"/>
            <a:ext cx="5715000" cy="8572500"/>
          </a:xfrm>
          <a:prstGeom prst="rect">
            <a:avLst/>
          </a:prstGeom>
          <a:noFill/>
          <a:ln w="9525">
            <a:noFill/>
            <a:miter lim="800000"/>
            <a:headEnd/>
            <a:tailEnd/>
          </a:ln>
        </p:spPr>
      </p:pic>
      <p:sp>
        <p:nvSpPr>
          <p:cNvPr id="3" name="Заголовок 2"/>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ru-RU" dirty="0" smtClean="0"/>
              <a:t>Норичник шишковатый</a:t>
            </a:r>
            <a:endParaRPr lang="ru-RU" dirty="0"/>
          </a:p>
        </p:txBody>
      </p:sp>
      <p:sp>
        <p:nvSpPr>
          <p:cNvPr id="5" name="Содержимое 4"/>
          <p:cNvSpPr>
            <a:spLocks noGrp="1"/>
          </p:cNvSpPr>
          <p:nvPr>
            <p:ph idx="1"/>
          </p:nvPr>
        </p:nvSpPr>
        <p:spPr/>
        <p:txBody>
          <a:bodyPr/>
          <a:lstStyle/>
          <a:p>
            <a:endParaRPr lang="ru-RU"/>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smtClean="0"/>
              <a:t>Лапчатка прямостоячая</a:t>
            </a:r>
            <a:endParaRPr lang="ru-RU" dirty="0"/>
          </a:p>
        </p:txBody>
      </p:sp>
      <p:pic>
        <p:nvPicPr>
          <p:cNvPr id="4" name="Содержимое 3" descr="Изображение растения Potentilla erecta."/>
          <p:cNvPicPr>
            <a:picLocks noGrp="1"/>
          </p:cNvPicPr>
          <p:nvPr>
            <p:ph idx="1"/>
          </p:nvPr>
        </p:nvPicPr>
        <p:blipFill>
          <a:blip r:embed="rId2" cstate="print"/>
          <a:srcRect/>
          <a:stretch>
            <a:fillRect/>
          </a:stretch>
        </p:blipFill>
        <p:spPr bwMode="auto">
          <a:xfrm>
            <a:off x="1187624" y="1700808"/>
            <a:ext cx="6912768" cy="4320480"/>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dirty="0" smtClean="0"/>
              <a:t>Майник двулистный</a:t>
            </a:r>
            <a:endParaRPr lang="ru-RU" dirty="0"/>
          </a:p>
        </p:txBody>
      </p:sp>
      <p:pic>
        <p:nvPicPr>
          <p:cNvPr id="7" name="Содержимое 6" descr="Изображение растения Maianthemum bifolium."/>
          <p:cNvPicPr>
            <a:picLocks noGrp="1"/>
          </p:cNvPicPr>
          <p:nvPr>
            <p:ph sz="half" idx="1"/>
          </p:nvPr>
        </p:nvPicPr>
        <p:blipFill>
          <a:blip r:embed="rId2" cstate="print"/>
          <a:srcRect/>
          <a:stretch>
            <a:fillRect/>
          </a:stretch>
        </p:blipFill>
        <p:spPr bwMode="auto">
          <a:xfrm>
            <a:off x="541651" y="1600200"/>
            <a:ext cx="3869698" cy="4525963"/>
          </a:xfrm>
          <a:prstGeom prst="rect">
            <a:avLst/>
          </a:prstGeom>
          <a:noFill/>
          <a:ln w="9525">
            <a:noFill/>
            <a:miter lim="800000"/>
            <a:headEnd/>
            <a:tailEnd/>
          </a:ln>
        </p:spPr>
      </p:pic>
      <p:pic>
        <p:nvPicPr>
          <p:cNvPr id="8" name="Содержимое 7" descr="Изображение растения Maianthemum bifolium."/>
          <p:cNvPicPr>
            <a:picLocks noGrp="1"/>
          </p:cNvPicPr>
          <p:nvPr>
            <p:ph sz="half" idx="2"/>
          </p:nvPr>
        </p:nvPicPr>
        <p:blipFill>
          <a:blip r:embed="rId3" cstate="print"/>
          <a:srcRect/>
          <a:stretch>
            <a:fillRect/>
          </a:stretch>
        </p:blipFill>
        <p:spPr bwMode="auto">
          <a:xfrm>
            <a:off x="5295900" y="1887061"/>
            <a:ext cx="2743200" cy="3952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ru-RU" dirty="0" smtClean="0"/>
              <a:t>Чина весенняя</a:t>
            </a:r>
            <a:endParaRPr lang="ru-RU" dirty="0"/>
          </a:p>
        </p:txBody>
      </p:sp>
      <p:pic>
        <p:nvPicPr>
          <p:cNvPr id="7" name="Содержимое 6" descr="Изображение растения Lathyrus vernus."/>
          <p:cNvPicPr>
            <a:picLocks noGrp="1"/>
          </p:cNvPicPr>
          <p:nvPr>
            <p:ph idx="1"/>
          </p:nvPr>
        </p:nvPicPr>
        <p:blipFill>
          <a:blip r:embed="rId2" cstate="print"/>
          <a:srcRect/>
          <a:stretch>
            <a:fillRect/>
          </a:stretch>
        </p:blipFill>
        <p:spPr bwMode="auto">
          <a:xfrm>
            <a:off x="899592" y="1772816"/>
            <a:ext cx="7272808" cy="424847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ru-RU" dirty="0" err="1" smtClean="0"/>
              <a:t>Голокучник</a:t>
            </a:r>
            <a:r>
              <a:rPr lang="ru-RU" dirty="0" smtClean="0"/>
              <a:t> обыкновенный</a:t>
            </a:r>
            <a:endParaRPr lang="ru-RU" dirty="0"/>
          </a:p>
        </p:txBody>
      </p:sp>
      <p:sp>
        <p:nvSpPr>
          <p:cNvPr id="14" name="Содержимое 13"/>
          <p:cNvSpPr>
            <a:spLocks noGrp="1"/>
          </p:cNvSpPr>
          <p:nvPr>
            <p:ph idx="1"/>
          </p:nvPr>
        </p:nvSpPr>
        <p:spPr/>
        <p:txBody>
          <a:bodyPr/>
          <a:lstStyle/>
          <a:p>
            <a:endParaRPr lang="ru-RU"/>
          </a:p>
        </p:txBody>
      </p:sp>
      <p:pic>
        <p:nvPicPr>
          <p:cNvPr id="4" name="imgMain" descr="Изображение растения Gymnocarpium dryopteris."/>
          <p:cNvPicPr/>
          <p:nvPr/>
        </p:nvPicPr>
        <p:blipFill>
          <a:blip r:embed="rId2" cstate="print"/>
          <a:srcRect/>
          <a:stretch>
            <a:fillRect/>
          </a:stretch>
        </p:blipFill>
        <p:spPr bwMode="auto">
          <a:xfrm>
            <a:off x="395536" y="1340768"/>
            <a:ext cx="8572500" cy="8572500"/>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dirty="0" smtClean="0"/>
              <a:t>Лиственница сибирская</a:t>
            </a:r>
            <a:endParaRPr lang="ru-RU" dirty="0"/>
          </a:p>
        </p:txBody>
      </p:sp>
      <p:pic>
        <p:nvPicPr>
          <p:cNvPr id="7" name="imgMain" descr="Изображение растения Larix sibirica."/>
          <p:cNvPicPr>
            <a:picLocks noGrp="1"/>
          </p:cNvPicPr>
          <p:nvPr>
            <p:ph sz="half" idx="1"/>
          </p:nvPr>
        </p:nvPicPr>
        <p:blipFill>
          <a:blip r:embed="rId2" cstate="print"/>
          <a:srcRect/>
          <a:stretch>
            <a:fillRect/>
          </a:stretch>
        </p:blipFill>
        <p:spPr bwMode="auto">
          <a:xfrm>
            <a:off x="323528" y="1484784"/>
            <a:ext cx="4248472" cy="4896544"/>
          </a:xfrm>
          <a:prstGeom prst="rect">
            <a:avLst/>
          </a:prstGeom>
          <a:noFill/>
          <a:ln w="9525">
            <a:noFill/>
            <a:miter lim="800000"/>
            <a:headEnd/>
            <a:tailEnd/>
          </a:ln>
        </p:spPr>
      </p:pic>
      <p:pic>
        <p:nvPicPr>
          <p:cNvPr id="8" name="imgMain" descr="Изображение растения Larix sibirica."/>
          <p:cNvPicPr>
            <a:picLocks noGrp="1"/>
          </p:cNvPicPr>
          <p:nvPr>
            <p:ph sz="half" idx="2"/>
          </p:nvPr>
        </p:nvPicPr>
        <p:blipFill>
          <a:blip r:embed="rId3" cstate="print"/>
          <a:srcRect/>
          <a:stretch>
            <a:fillRect/>
          </a:stretch>
        </p:blipFill>
        <p:spPr bwMode="auto">
          <a:xfrm>
            <a:off x="5148064" y="1628800"/>
            <a:ext cx="3504704" cy="47811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ur-master.com/uploads/photos/full/6af32be1b965f96cdb59b83d374744b9.jpg"/>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ur-master.com/uploads/photos/full/8b8ace1957ce279ba9746a2536162180.jpg"/>
          <p:cNvPicPr/>
          <p:nvPr/>
        </p:nvPicPr>
        <p:blipFill>
          <a:blip r:embed="rId2" cstate="print"/>
          <a:srcRect/>
          <a:stretch>
            <a:fillRect/>
          </a:stretch>
        </p:blipFill>
        <p:spPr bwMode="auto">
          <a:xfrm>
            <a:off x="762000" y="-1647825"/>
            <a:ext cx="7620000" cy="1015365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щино (Линдуловская роща), изображение ландшафта."/>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Рощино (Линдуловская роща), изображение ландшафта."/>
          <p:cNvPicPr/>
          <p:nvPr/>
        </p:nvPicPr>
        <p:blipFill>
          <a:blip r:embed="rId2" cstate="print"/>
          <a:srcRect/>
          <a:stretch>
            <a:fillRect/>
          </a:stretch>
        </p:blipFill>
        <p:spPr bwMode="auto">
          <a:xfrm>
            <a:off x="683568" y="620688"/>
            <a:ext cx="7620000" cy="5715000"/>
          </a:xfrm>
          <a:prstGeom prst="rect">
            <a:avLst/>
          </a:prstGeom>
          <a:noFill/>
          <a:ln w="9525">
            <a:noFill/>
            <a:miter lim="800000"/>
            <a:headEnd/>
            <a:tailEnd/>
          </a:ln>
        </p:spPr>
      </p:pic>
      <p:sp>
        <p:nvSpPr>
          <p:cNvPr id="1025" name="Rectangle 1"/>
          <p:cNvSpPr>
            <a:spLocks noChangeArrowheads="1"/>
          </p:cNvSpPr>
          <p:nvPr/>
        </p:nvSpPr>
        <p:spPr bwMode="auto">
          <a:xfrm>
            <a:off x="216024" y="-46167"/>
            <a:ext cx="8927976"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Россия, Ленинградская область, Выборгский район, ботанический заказник Россия, </a:t>
            </a:r>
            <a:r>
              <a:rPr kumimoji="0" lang="ru-RU" sz="11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Линдуловская</a:t>
            </a:r>
            <a:r>
              <a:rPr kumimoji="0" lang="ru-RU" sz="11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роща </a:t>
            </a:r>
            <a:r>
              <a:rPr kumimoji="0" lang="ru-RU" sz="1100"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sz="11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Россия, Ленинградская область, Выборгский район, окрестности посёлка Рощино</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808080"/>
                </a:solidFill>
                <a:effectLst/>
                <a:latin typeface="Tahoma" pitchFamily="34" charset="0"/>
                <a:ea typeface="Times New Roman" pitchFamily="18" charset="0"/>
                <a:cs typeface="Tahoma" pitchFamily="34" charset="0"/>
              </a:rPr>
              <a:t>Физико-географическое положение:</a:t>
            </a:r>
            <a:r>
              <a:rPr kumimoji="0" lang="ru-RU" sz="1100" b="0" i="0" u="none" strike="noStrike" cap="none" normalizeH="0" baseline="0" dirty="0" smtClean="0">
                <a:ln>
                  <a:noFill/>
                </a:ln>
                <a:solidFill>
                  <a:srgbClr val="808080"/>
                </a:solidFill>
                <a:effectLst/>
                <a:latin typeface="Calibri"/>
                <a:ea typeface="Times New Roman" pitchFamily="18" charset="0"/>
                <a:cs typeface="Tahoma" pitchFamily="34" charset="0"/>
              </a:rPr>
              <a:t> </a:t>
            </a:r>
            <a:r>
              <a:rPr kumimoji="0" lang="ru-RU" sz="11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Северная и Средняя Европа, </a:t>
            </a:r>
            <a:r>
              <a:rPr kumimoji="0" lang="ru-RU" sz="11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Фенноскандия</a:t>
            </a:r>
            <a:r>
              <a:rPr kumimoji="0" lang="ru-RU" sz="11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Карельский перешеек, урочище </a:t>
            </a:r>
            <a:r>
              <a:rPr kumimoji="0" lang="ru-RU" sz="1100"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Линдуловская</a:t>
            </a:r>
            <a:r>
              <a:rPr kumimoji="0" lang="ru-RU" sz="1100"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роща</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щино (Линдуловская роща), изображение ландшафта."/>
          <p:cNvPicPr/>
          <p:nvPr/>
        </p:nvPicPr>
        <p:blipFill>
          <a:blip r:embed="rId2" cstate="print"/>
          <a:srcRect/>
          <a:stretch>
            <a:fillRect/>
          </a:stretch>
        </p:blipFill>
        <p:spPr bwMode="auto">
          <a:xfrm>
            <a:off x="827584" y="548680"/>
            <a:ext cx="7620000" cy="5715000"/>
          </a:xfrm>
          <a:prstGeom prst="rect">
            <a:avLst/>
          </a:prstGeom>
          <a:noFill/>
          <a:ln w="9525">
            <a:noFill/>
            <a:miter lim="800000"/>
            <a:headEnd/>
            <a:tailEnd/>
          </a:ln>
        </p:spPr>
      </p:pic>
      <p:sp>
        <p:nvSpPr>
          <p:cNvPr id="2049" name="Rectangle 1"/>
          <p:cNvSpPr>
            <a:spLocks noChangeArrowheads="1"/>
          </p:cNvSpPr>
          <p:nvPr/>
        </p:nvSpPr>
        <p:spPr bwMode="auto">
          <a:xfrm>
            <a:off x="1187624" y="116632"/>
            <a:ext cx="2088232" cy="1077218"/>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t>
            </a:r>
            <a:r>
              <a:rPr kumimoji="0" lang="ru-RU" sz="16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Берег реки </a:t>
            </a:r>
            <a:r>
              <a:rPr kumimoji="0" lang="en-US" sz="16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t>
            </a:r>
            <a:r>
              <a:rPr kumimoji="0" lang="ru-RU" sz="1600" b="0" i="0" u="none" strike="noStrike" cap="none" normalizeH="0" baseline="0" dirty="0" err="1" smtClean="0">
                <a:ln>
                  <a:noFill/>
                </a:ln>
                <a:solidFill>
                  <a:srgbClr val="000000"/>
                </a:solidFill>
                <a:effectLst/>
                <a:latin typeface="Tahoma" pitchFamily="34" charset="0"/>
                <a:ea typeface="Calibri" pitchFamily="34" charset="0"/>
                <a:cs typeface="Tahoma" pitchFamily="34" charset="0"/>
              </a:rPr>
              <a:t>Рощинки</a:t>
            </a:r>
            <a:r>
              <a:rPr kumimoji="0" lang="ru-RU" sz="16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25 мая 2012 г.</a:t>
            </a:r>
            <a:r>
              <a:rPr kumimoji="0" lang="ru-RU" sz="1600" b="0" i="0" u="none" strike="noStrike" cap="none" normalizeH="0" baseline="0" dirty="0" smtClean="0">
                <a:ln>
                  <a:noFill/>
                </a:ln>
                <a:solidFill>
                  <a:srgbClr val="000000"/>
                </a:solidFill>
                <a:effectLst/>
                <a:latin typeface="Calibri"/>
                <a:ea typeface="Calibri" pitchFamily="34" charset="0"/>
                <a:cs typeface="Tahoma" pitchFamily="34" charset="0"/>
              </a:rPr>
              <a:t> </a:t>
            </a:r>
            <a:r>
              <a:rPr kumimoji="0" lang="ru-RU" sz="1600" b="0" i="0" u="none" strike="noStrike" cap="none" normalizeH="0" baseline="0" dirty="0" smtClean="0">
                <a:ln>
                  <a:noFill/>
                </a:ln>
                <a:solidFill>
                  <a:srgbClr val="808080"/>
                </a:solidFill>
                <a:effectLst/>
                <a:latin typeface="Tahoma" pitchFamily="34" charset="0"/>
                <a:ea typeface="Calibri" pitchFamily="34" charset="0"/>
                <a:cs typeface="Tahoma" pitchFamily="34" charset="0"/>
              </a:rPr>
              <a:t>[весна]</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492896"/>
            <a:ext cx="3008313" cy="1162050"/>
          </a:xfrm>
        </p:spPr>
        <p:txBody>
          <a:bodyPr/>
          <a:lstStyle/>
          <a:p>
            <a:endParaRPr lang="ru-RU" dirty="0"/>
          </a:p>
        </p:txBody>
      </p:sp>
      <p:sp>
        <p:nvSpPr>
          <p:cNvPr id="5" name="Содержимое 4"/>
          <p:cNvSpPr>
            <a:spLocks noGrp="1"/>
          </p:cNvSpPr>
          <p:nvPr>
            <p:ph idx="1"/>
          </p:nvPr>
        </p:nvSpPr>
        <p:spPr/>
        <p:txBody>
          <a:bodyPr/>
          <a:lstStyle/>
          <a:p>
            <a:endParaRPr lang="ru-RU" dirty="0"/>
          </a:p>
        </p:txBody>
      </p:sp>
      <p:sp>
        <p:nvSpPr>
          <p:cNvPr id="6" name="Текст 5"/>
          <p:cNvSpPr>
            <a:spLocks noGrp="1"/>
          </p:cNvSpPr>
          <p:nvPr>
            <p:ph type="body" sz="half" idx="2"/>
          </p:nvPr>
        </p:nvSpPr>
        <p:spPr>
          <a:xfrm>
            <a:off x="251520" y="476672"/>
            <a:ext cx="3213993" cy="5649491"/>
          </a:xfrm>
        </p:spPr>
        <p:txBody>
          <a:bodyPr>
            <a:noAutofit/>
          </a:bodyPr>
          <a:lstStyle/>
          <a:p>
            <a:r>
              <a:rPr lang="ru-RU" sz="2000" b="1" dirty="0"/>
              <a:t>В 1976 г. </a:t>
            </a:r>
            <a:r>
              <a:rPr lang="ru-RU" sz="2000" b="1" dirty="0" err="1"/>
              <a:t>Линдуловская</a:t>
            </a:r>
            <a:r>
              <a:rPr lang="ru-RU" sz="2000" b="1" dirty="0"/>
              <a:t> лиственничная роща была объявлена заказником и вошла в число памятников природы. Площадь ее расширена за счет окружающих лесов естественного происхождения. Назначение рощи как заказника определено так: охрана самой старой в СССР и Европе исторической лиственничной рощи; расширение посадок лиственницы, сбор семян; ведение научных работ и пропаганда. Роща состоит на учете ЮНЕСКО.</a:t>
            </a:r>
          </a:p>
          <a:p>
            <a:endParaRPr lang="ru-RU" sz="2000" b="1" dirty="0"/>
          </a:p>
        </p:txBody>
      </p:sp>
      <p:pic>
        <p:nvPicPr>
          <p:cNvPr id="3" name="Рисунок 2" descr="http://wiki.iteach.ru/images/8/88/%d0%9e%d0%b1%d1%80%d0%b0%d0%b7%d1%86%d0%be%d0%b2%d0%b0%d1%8f_%d0%bb%d0%b8%d1%81%d1%82%d0%b2%d0%b5%d0%bd%d0%bd%d0%b8%d1%86%d0%b0.JPG"/>
          <p:cNvPicPr/>
          <p:nvPr/>
        </p:nvPicPr>
        <p:blipFill>
          <a:blip r:embed="rId2" cstate="print"/>
          <a:srcRect/>
          <a:stretch>
            <a:fillRect/>
          </a:stretch>
        </p:blipFill>
        <p:spPr bwMode="auto">
          <a:xfrm>
            <a:off x="3923928" y="332656"/>
            <a:ext cx="4286250" cy="5715000"/>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5674642"/>
          </a:xfrm>
          <a:ln>
            <a:solidFill>
              <a:srgbClr val="00B050"/>
            </a:solidFill>
          </a:ln>
        </p:spPr>
        <p:txBody>
          <a:bodyPr>
            <a:normAutofit fontScale="90000"/>
          </a:bodyPr>
          <a:lstStyle/>
          <a:p>
            <a:r>
              <a:rPr lang="ru-RU" sz="1800" dirty="0" err="1">
                <a:solidFill>
                  <a:srgbClr val="7030A0"/>
                </a:solidFill>
              </a:rPr>
              <a:t>Линдуловская</a:t>
            </a:r>
            <a:r>
              <a:rPr lang="ru-RU" sz="1800" dirty="0">
                <a:solidFill>
                  <a:srgbClr val="7030A0"/>
                </a:solidFill>
              </a:rPr>
              <a:t> роща - уникальный памятник русского лесоводства. Она представляет собой старейшие и единственные в Европе высокопродуктивные лиственничные культуры вне пределов естественного произрастания. Возникла </a:t>
            </a:r>
            <a:r>
              <a:rPr lang="ru-RU" sz="1800" dirty="0" err="1">
                <a:solidFill>
                  <a:srgbClr val="7030A0"/>
                </a:solidFill>
              </a:rPr>
              <a:t>Линдуловская</a:t>
            </a:r>
            <a:r>
              <a:rPr lang="ru-RU" sz="1800" dirty="0">
                <a:solidFill>
                  <a:srgbClr val="7030A0"/>
                </a:solidFill>
              </a:rPr>
              <a:t> роща во исполнение планов Петра I, который приказывал создавать вблизи </a:t>
            </a:r>
            <a:r>
              <a:rPr lang="ru-RU" sz="1800" dirty="0" err="1">
                <a:solidFill>
                  <a:srgbClr val="7030A0"/>
                </a:solidFill>
              </a:rPr>
              <a:t>Кронштадтской</a:t>
            </a:r>
            <a:r>
              <a:rPr lang="ru-RU" sz="1800" dirty="0">
                <a:solidFill>
                  <a:srgbClr val="7030A0"/>
                </a:solidFill>
              </a:rPr>
              <a:t> судоверфи корабельные леса для строительства флота. В 1730 г. из Германии была приглашена группа "лесных </a:t>
            </a:r>
            <a:r>
              <a:rPr lang="ru-RU" sz="1800" dirty="0" err="1">
                <a:solidFill>
                  <a:srgbClr val="7030A0"/>
                </a:solidFill>
              </a:rPr>
              <a:t>знателей</a:t>
            </a:r>
            <a:r>
              <a:rPr lang="ru-RU" sz="1800" dirty="0">
                <a:solidFill>
                  <a:srgbClr val="7030A0"/>
                </a:solidFill>
              </a:rPr>
              <a:t>", в числе которых находился и лесовод </a:t>
            </a:r>
            <a:r>
              <a:rPr lang="ru-RU" sz="1800" dirty="0" err="1">
                <a:solidFill>
                  <a:srgbClr val="7030A0"/>
                </a:solidFill>
              </a:rPr>
              <a:t>Фокель</a:t>
            </a:r>
            <a:r>
              <a:rPr lang="ru-RU" sz="1800" dirty="0">
                <a:solidFill>
                  <a:srgbClr val="7030A0"/>
                </a:solidFill>
              </a:rPr>
              <a:t>. После предварительного изучения местных условий </a:t>
            </a:r>
            <a:r>
              <a:rPr lang="ru-RU" sz="1800" dirty="0" err="1">
                <a:solidFill>
                  <a:srgbClr val="7030A0"/>
                </a:solidFill>
              </a:rPr>
              <a:t>Фокель</a:t>
            </a:r>
            <a:r>
              <a:rPr lang="ru-RU" sz="1800" dirty="0">
                <a:solidFill>
                  <a:srgbClr val="7030A0"/>
                </a:solidFill>
              </a:rPr>
              <a:t> подобрал участок для закладки лиственничной рощи вблизи Петербургской судоверфи на пашнях на холмистых берегах р. </a:t>
            </a:r>
            <a:r>
              <a:rPr lang="ru-RU" sz="1800" dirty="0" err="1">
                <a:solidFill>
                  <a:srgbClr val="7030A0"/>
                </a:solidFill>
              </a:rPr>
              <a:t>Линдуловки</a:t>
            </a:r>
            <a:r>
              <a:rPr lang="ru-RU" sz="1800" dirty="0">
                <a:solidFill>
                  <a:srgbClr val="7030A0"/>
                </a:solidFill>
              </a:rPr>
              <a:t>. Первый участок на площади 1,7 га был заложен в мае 1738 г. посевом семян лиственницы сибирской, собранных в Архангельской обл. Спустя 5 лет была произведена пересадка сеянцев из загущенных мест на смежные, расположенные к югу от первого участка с размещением 4x4 м, тем самым площадь культур лиственницы была доведена до 4,5 га. В 1770 - 1773 гг. площадь культур была расширена до 14 га, а позже, в 1805 - 1912 гг., на площади 4 га были заложены новые культуры. В настоящее время насаждения рощи занимают 22,5 га.</a:t>
            </a:r>
            <a:br>
              <a:rPr lang="ru-RU" sz="1800" dirty="0">
                <a:solidFill>
                  <a:srgbClr val="7030A0"/>
                </a:solidFill>
              </a:rPr>
            </a:br>
            <a:r>
              <a:rPr lang="ru-RU" sz="1800" dirty="0">
                <a:solidFill>
                  <a:srgbClr val="7030A0"/>
                </a:solidFill>
              </a:rPr>
              <a:t>В 20-х годах текущего столетия на площади 14 га была произведена посадка культур лиственницы, а в период с 1920 по 1930 гг. были заложены также культуры кедра на площади 1,8 га, пихты на площади 3 га, сосны Муррея - 0,5 га, ильма - 0,6 га, дуба - 0,3 га, ясеня - 0,3 га.</a:t>
            </a:r>
            <a:br>
              <a:rPr lang="ru-RU" sz="1800" dirty="0">
                <a:solidFill>
                  <a:srgbClr val="7030A0"/>
                </a:solidFill>
              </a:rPr>
            </a:br>
            <a:r>
              <a:rPr lang="ru-RU" sz="1800" dirty="0">
                <a:solidFill>
                  <a:srgbClr val="7030A0"/>
                </a:solidFill>
              </a:rPr>
              <a:t>В XVIII в. в литературе о </a:t>
            </a:r>
            <a:r>
              <a:rPr lang="ru-RU" sz="1800" dirty="0" err="1">
                <a:solidFill>
                  <a:srgbClr val="7030A0"/>
                </a:solidFill>
              </a:rPr>
              <a:t>Линдуловской</a:t>
            </a:r>
            <a:r>
              <a:rPr lang="ru-RU" sz="1800" dirty="0">
                <a:solidFill>
                  <a:srgbClr val="7030A0"/>
                </a:solidFill>
              </a:rPr>
              <a:t> роще еще не упоминалось, но уже тогда она обращала на себя внимание лесоводов и служила местом научных экскурсий.</a:t>
            </a:r>
            <a:br>
              <a:rPr lang="ru-RU" sz="1800" dirty="0">
                <a:solidFill>
                  <a:srgbClr val="7030A0"/>
                </a:solidFill>
              </a:rPr>
            </a:br>
            <a:r>
              <a:rPr lang="ru-RU" sz="1800" dirty="0">
                <a:solidFill>
                  <a:srgbClr val="7030A0"/>
                </a:solidFill>
              </a:rPr>
              <a:t> </a:t>
            </a:r>
            <a:br>
              <a:rPr lang="ru-RU" sz="1800" dirty="0">
                <a:solidFill>
                  <a:srgbClr val="7030A0"/>
                </a:solidFill>
              </a:rPr>
            </a:br>
            <a:endParaRPr lang="ru-RU" sz="1800" dirty="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На холмистых берегах Линдуловки в 1738 г. был заложен первый участок знаменитой рощи. Фото О. И. Евлахова"/>
          <p:cNvPicPr/>
          <p:nvPr/>
        </p:nvPicPr>
        <p:blipFill>
          <a:blip r:embed="rId2" cstate="print"/>
          <a:srcRect/>
          <a:stretch>
            <a:fillRect/>
          </a:stretch>
        </p:blipFill>
        <p:spPr bwMode="auto">
          <a:xfrm>
            <a:off x="-428625" y="-1162050"/>
            <a:ext cx="10001250" cy="9182100"/>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316</Words>
  <Application>Microsoft Office PowerPoint</Application>
  <PresentationFormat>Экран (4:3)</PresentationFormat>
  <Paragraphs>16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Линдуловская роща - уникальный памятник русского лесоводства. Она представляет собой старейшие и единственные в Европе высокопродуктивные лиственничные культуры вне пределов естественного произрастания. Возникла Линдуловская роща во исполнение планов Петра I, который приказывал создавать вблизи Кронштадтской судоверфи корабельные леса для строительства флота. В 1730 г. из Германии была приглашена группа "лесных знателей", в числе которых находился и лесовод Фокель. После предварительного изучения местных условий Фокель подобрал участок для закладки лиственничной рощи вблизи Петербургской судоверфи на пашнях на холмистых берегах р. Линдуловки. Первый участок на площади 1,7 га был заложен в мае 1738 г. посевом семян лиственницы сибирской, собранных в Архангельской обл. Спустя 5 лет была произведена пересадка сеянцев из загущенных мест на смежные, расположенные к югу от первого участка с размещением 4x4 м, тем самым площадь культур лиственницы была доведена до 4,5 га. В 1770 - 1773 гг. площадь культур была расширена до 14 га, а позже, в 1805 - 1912 гг., на площади 4 га были заложены новые культуры. В настоящее время насаждения рощи занимают 22,5 га. В 20-х годах текущего столетия на площади 14 га была произведена посадка культур лиственницы, а в период с 1920 по 1930 гг. были заложены также культуры кедра на площади 1,8 га, пихты на площади 3 га, сосны Муррея - 0,5 га, ильма - 0,6 га, дуба - 0,3 га, ясеня - 0,3 га. В XVIII в. в литературе о Линдуловской роще еще не упоминалось, но уже тогда она обращала на себя внимание лесоводов и служила местом научных экскурсий.   </vt:lpstr>
      <vt:lpstr>Слайд 9</vt:lpstr>
      <vt:lpstr>   Линдуловская корабельная роща расположена на Карельском перешейке. Чтобы до неё добраться, нужно доехать до ст. Рощино (эл. поезда от Финляндского вокзала на Выборг), перейти на левую по ходу поезду (западную), найти там асфальтовую дорогу, идущую параллельно путям (в 100 м.), и двигаться от С-Петербурга примерно 1,5 км. При этом Вы попадёте к входу в заказник (он отмечен монументальной картой слева) и к р. Рощинке (спуск прямо). Все самые интересные объекты находятся в пойме Рощинки, на склонах коренного берега и в ближайшей полосе водораздела. Это: Высокоствольные старые лиственичники возрастом 100-270 лет (интродуцировано) В сочетании с ними - классические ельники-зеленомошники, черничники и сфагновые Сложные пойменные леса с примесью широколиственных пород и орешника Роскошное цветение ранневесенников Thujopsis dolabrata, неизвестно кем интродуцированный и активно распространяющийся вегетативно в долинах ручьёв, впадающих в Рощинку Джентльменский набор реофильной фауны на живописных порогах реки Особенно красочно в октябре (хвоепад у старых лиственниц).   </vt:lpstr>
      <vt:lpstr>Слайд 11</vt:lpstr>
      <vt:lpstr>Травянистые растения Линдуловской рощи</vt:lpstr>
      <vt:lpstr>Туя западная</vt:lpstr>
      <vt:lpstr>Норичник шишковатый</vt:lpstr>
      <vt:lpstr>Лапчатка прямостоячая</vt:lpstr>
      <vt:lpstr>Майник двулистный</vt:lpstr>
      <vt:lpstr>Чина весенняя</vt:lpstr>
      <vt:lpstr>Голокучник обыкновенный</vt:lpstr>
      <vt:lpstr>Лиственница сибирская</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OOO</dc:creator>
  <cp:lastModifiedBy>OOO</cp:lastModifiedBy>
  <cp:revision>9</cp:revision>
  <dcterms:created xsi:type="dcterms:W3CDTF">2020-07-08T22:29:21Z</dcterms:created>
  <dcterms:modified xsi:type="dcterms:W3CDTF">2013-02-11T14:36:10Z</dcterms:modified>
</cp:coreProperties>
</file>