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0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837BDAA0-F32C-C7A8-0568-C6FC27EF4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27608-30AD-4917-A275-FDD61E135197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D90A84EE-A43D-DF73-7D05-C886FC77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14C790A2-FCA9-1663-F107-7C285009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CD2EF"/>
                </a:solidFill>
              </a:defRPr>
            </a:lvl1pPr>
          </a:lstStyle>
          <a:p>
            <a:fld id="{181221B1-4986-4D26-AD50-096E5F4C0F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90405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6BCE991C-80CD-4C90-26AD-C00BA59B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3AFAA-A41D-4478-A84A-648D5367170C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CC8BCE4-4191-144F-1C71-E20AC5F2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DB177B65-DF54-A54B-A4C3-EBA8B343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41B77-AC3B-4898-8C27-1708770644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74397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D5DB196B-2C83-A1B9-0C9A-4F8299CE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1EBA-5B8C-4ACF-B04A-01FEAA82BFE0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A2DDC6A-2AEF-03C7-12D9-F7B7FBB0E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3D90F048-93D3-E5FC-2D76-BEA60E5A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0145B-0F78-4AEB-BBC3-BEB935D5CA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5826610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B0522A0A-C76C-99BF-ED4F-2363D4DB3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93F0F-22FE-48C0-90D9-6D5FB78A5801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EE24CFE7-B60C-D0C7-1431-3A7AA6035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696291A-60BF-2124-AB77-176609B8D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C58B7-E979-4957-B6CC-B499E9168D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21328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C23BC-4353-5DEF-F7B1-E785C933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DFEA7-FFD9-44FF-879F-A967B3BC3060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9A3C-E446-88E4-1EAF-C8CA700EB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B62AF-D79D-27A8-EA06-3AC14484D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CD2EF"/>
                </a:solidFill>
              </a:defRPr>
            </a:lvl1pPr>
          </a:lstStyle>
          <a:p>
            <a:fld id="{62CE757A-538B-4198-9F09-A99D2C4E04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3931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4AAD5ED4-1582-3863-4909-34A4EE8FF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61750-2F16-4C51-B087-880AA7A46447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5BD9B7B4-2825-5489-DBCB-FDA20929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F8A32017-5296-A97F-7712-BAA98E0F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A301C-24DF-4535-BDB0-3A59CCBDA5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512128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33269FAD-3A54-4F15-6E61-8AF9C845F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A1075-6C3D-4FC7-8CDC-83F1375EAA15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7675D9A4-D113-FB66-742D-A95EAB1F2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3415CFFB-0702-CA2D-5FA0-665713BB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BB7ED-C40D-4226-83B7-EEB7833808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71221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24FB461F-F1EB-268D-9DAB-9385F186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1E966-283E-4013-B4E8-8D324FE0B633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BBD4639D-C7C9-49CE-6CDE-9728EF9B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32AC0EAC-7904-B052-4452-DF8BEE0DC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8DCE-38D4-4CE9-B9F2-01D6DBC96F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6755071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B4F4EE64-3DE5-AC18-C93F-30F20F2B0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EA1F2-0764-471D-9730-6A42650EB0BF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DB5B96DF-BFC2-8F6A-66EC-46E3C517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417D7BD-8D0A-87BC-6FDE-D57241808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C8A403-B315-41D9-B2EF-4B3AABE5E6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957810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D509E1A-389B-D71F-60BE-F173318E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9D04-1F82-4908-BCB4-7D03B9B3A8AA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E95728DD-35EB-32F7-A164-7EFA5D5D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FFD6839A-C88C-5217-A065-A130F1A0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433E5-E546-4B87-B09D-3B59DDB69A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625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>
            <a:extLst>
              <a:ext uri="{FF2B5EF4-FFF2-40B4-BE49-F238E27FC236}">
                <a16:creationId xmlns:a16="http://schemas.microsoft.com/office/drawing/2014/main" id="{F99CAAB1-37D8-819C-196B-4CD8AA9D9D69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>
            <a:extLst>
              <a:ext uri="{FF2B5EF4-FFF2-40B4-BE49-F238E27FC236}">
                <a16:creationId xmlns:a16="http://schemas.microsoft.com/office/drawing/2014/main" id="{9A846C16-4284-B0D5-E449-978EB05081DB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51BD3958-793D-6C70-C3D1-2499D1E64622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F1FF43B6-15ED-C223-0F99-9350AB6D1051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D34AC1C-0ED2-B02F-AFD4-113114E6B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C7E0-A9C5-4CC2-BBD8-B9C195725787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9C6B8E9-61E1-1AF6-CF76-A5D5208FD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4879C3A-8EDF-B01F-AF1E-2CDC84D1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F5412A69-C2D7-4D7C-AACC-C0A6B2B140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190295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0C1E6A2B-8A32-306D-770C-B33D86C7F874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27F609DE-337A-C317-62AC-DAF75F69C3A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7E3A59B9-7F41-56DE-EA86-17AB06DD12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F22FA11B-F904-BF46-66FD-2321C21CC6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8F42D3F-7E3F-AA6B-B367-AAC52DEF7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E85B9-0F66-4BA4-BE7F-A41191757113}" type="datetimeFigureOut">
              <a:rPr lang="ru-RU"/>
              <a:pPr>
                <a:defRPr/>
              </a:pPr>
              <a:t>11.07.2024</a:t>
            </a:fld>
            <a:endParaRPr lang="ru-RU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EB5D6F0A-0365-11F7-1F71-76B2809F7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16EF6366-DBBA-1E52-87EC-EFF01CCEF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F2541"/>
                </a:solidFill>
              </a:defRPr>
            </a:lvl1pPr>
          </a:lstStyle>
          <a:p>
            <a:fld id="{709BE312-A09C-4D7E-9508-5849AC57408A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02683728-0F16-6B06-CAB8-79F3F5FDDCB5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D53114CF-58EB-B380-4399-2136FDFB3781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4BCE6616-730D-5050-DE51-3D49A86F6A85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ransition spd="slow">
    <p:pull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7EA52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A7EA52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5DCEAF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75BB78-E18E-DEB7-5A4D-529F978FD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052513"/>
            <a:ext cx="8229600" cy="4389437"/>
          </a:xfrm>
        </p:spPr>
        <p:txBody>
          <a:bodyPr>
            <a:normAutofit/>
          </a:bodyPr>
          <a:lstStyle/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Программы становятся медленнее более быстро, чем компьютеры становятся быстрее. 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Никлаус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Вирт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/>
              <a:t> </a:t>
            </a:r>
          </a:p>
          <a:p>
            <a:pPr marL="0" indent="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/>
              <a:t>Именно математика даёт надежнейшие правила: тому, кто им следует не опасен обман чувств.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Леонард Эйлер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/>
          </a:p>
        </p:txBody>
      </p:sp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FC8DE265-51B7-C7BA-2CF4-AFC80B9E6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/>
              <a:t>Разминка</a:t>
            </a:r>
          </a:p>
        </p:txBody>
      </p:sp>
      <p:sp>
        <p:nvSpPr>
          <p:cNvPr id="6147" name="Объект 2">
            <a:extLst>
              <a:ext uri="{FF2B5EF4-FFF2-40B4-BE49-F238E27FC236}">
                <a16:creationId xmlns:a16="http://schemas.microsoft.com/office/drawing/2014/main" id="{C997C567-5B76-C607-EB90-263845186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388" y="1196975"/>
            <a:ext cx="8229600" cy="4389438"/>
          </a:xfrm>
        </p:spPr>
        <p:txBody>
          <a:bodyPr/>
          <a:lstStyle/>
          <a:p>
            <a:pPr algn="ctr" eaLnBrk="1" hangingPunct="1"/>
            <a:r>
              <a:rPr lang="ru-RU" altLang="ru-RU"/>
              <a:t>1 ряду</a:t>
            </a:r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endParaRPr lang="ru-RU" altLang="ru-RU"/>
          </a:p>
          <a:p>
            <a:pPr algn="ctr" eaLnBrk="1" hangingPunct="1"/>
            <a:r>
              <a:rPr lang="ru-RU" altLang="ru-RU"/>
              <a:t>2 ряду</a:t>
            </a:r>
          </a:p>
        </p:txBody>
      </p:sp>
      <p:pic>
        <p:nvPicPr>
          <p:cNvPr id="6148" name="Рисунок 5" descr="C:\Users\Мама\Desktop\откр урок\Рисунок3.jpg">
            <a:extLst>
              <a:ext uri="{FF2B5EF4-FFF2-40B4-BE49-F238E27FC236}">
                <a16:creationId xmlns:a16="http://schemas.microsoft.com/office/drawing/2014/main" id="{1342C20B-B72E-18EB-2880-C09D2EC8F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4294188"/>
            <a:ext cx="4111625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Рисунок 6">
            <a:extLst>
              <a:ext uri="{FF2B5EF4-FFF2-40B4-BE49-F238E27FC236}">
                <a16:creationId xmlns:a16="http://schemas.microsoft.com/office/drawing/2014/main" id="{61A81761-E9B8-5E28-CCED-42E010150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73"/>
          <a:stretch>
            <a:fillRect/>
          </a:stretch>
        </p:blipFill>
        <p:spPr bwMode="auto">
          <a:xfrm>
            <a:off x="4787900" y="1773238"/>
            <a:ext cx="3624263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Рисунок 7">
            <a:extLst>
              <a:ext uri="{FF2B5EF4-FFF2-40B4-BE49-F238E27FC236}">
                <a16:creationId xmlns:a16="http://schemas.microsoft.com/office/drawing/2014/main" id="{57E60019-F2A7-8B10-CDE8-7A54AF3F59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19"/>
          <a:stretch>
            <a:fillRect/>
          </a:stretch>
        </p:blipFill>
        <p:spPr bwMode="auto">
          <a:xfrm>
            <a:off x="409575" y="4292600"/>
            <a:ext cx="4103688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1" name="Группа 11">
            <a:extLst>
              <a:ext uri="{FF2B5EF4-FFF2-40B4-BE49-F238E27FC236}">
                <a16:creationId xmlns:a16="http://schemas.microsoft.com/office/drawing/2014/main" id="{826F5827-F916-3271-E52F-74BC301AFD0C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1773238"/>
            <a:ext cx="2674938" cy="1727200"/>
            <a:chOff x="0" y="0"/>
            <a:chExt cx="2301766" cy="1629103"/>
          </a:xfrm>
        </p:grpSpPr>
        <p:pic>
          <p:nvPicPr>
            <p:cNvPr id="6152" name="Рисунок 12" descr="C:\Users\Мама\Desktop\откр урок\rebus002.jpg">
              <a:extLst>
                <a:ext uri="{FF2B5EF4-FFF2-40B4-BE49-F238E27FC236}">
                  <a16:creationId xmlns:a16="http://schemas.microsoft.com/office/drawing/2014/main" id="{D4255212-5C0C-6FDB-2446-25415E6CE2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301766" cy="162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Поле 12">
              <a:extLst>
                <a:ext uri="{FF2B5EF4-FFF2-40B4-BE49-F238E27FC236}">
                  <a16:creationId xmlns:a16="http://schemas.microsoft.com/office/drawing/2014/main" id="{7C598D98-4B1D-F399-B6CE-C963902786BA}"/>
                </a:ext>
              </a:extLst>
            </p:cNvPr>
            <p:cNvSpPr txBox="1"/>
            <p:nvPr/>
          </p:nvSpPr>
          <p:spPr>
            <a:xfrm>
              <a:off x="0" y="188665"/>
              <a:ext cx="1356471" cy="1030168"/>
            </a:xfrm>
            <a:prstGeom prst="rect">
              <a:avLst/>
            </a:prstGeom>
            <a:solidFill>
              <a:schemeClr val="lt1"/>
            </a:solidFill>
            <a:ln w="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ru-RU" sz="4800">
                  <a:ea typeface="Calibri"/>
                  <a:cs typeface="Times New Roman"/>
                </a:rPr>
                <a:t>С</a:t>
              </a:r>
              <a:endParaRPr lang="ru-RU" sz="1100"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7BA711-4360-CC6D-0F7D-179172B62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8287072" cy="2219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Тема урока: </a:t>
            </a:r>
            <a:br>
              <a:rPr lang="ru-RU" dirty="0"/>
            </a:br>
            <a:r>
              <a:rPr lang="ru-RU" dirty="0"/>
              <a:t>«Построение графиков тригонометрических функций»</a:t>
            </a:r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>
            <a:extLst>
              <a:ext uri="{FF2B5EF4-FFF2-40B4-BE49-F238E27FC236}">
                <a16:creationId xmlns:a16="http://schemas.microsoft.com/office/drawing/2014/main" id="{ED3305EF-5CB7-7642-5E02-C87FCA8B8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/>
              <a:t>Тестовая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D68658-B982-21C4-915C-DE2154215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389438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Путь к файлу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/>
              <a:t>С:\ рабочий стол \ тест 10А</a:t>
            </a:r>
            <a:r>
              <a:rPr lang="en-US" b="1" dirty="0"/>
              <a:t>.</a:t>
            </a:r>
            <a:r>
              <a:rPr lang="en-US" b="1" dirty="0" err="1"/>
              <a:t>xls</a:t>
            </a: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>
                <a:solidFill>
                  <a:schemeClr val="accent4">
                    <a:lumMod val="50000"/>
                  </a:schemeClr>
                </a:solidFill>
              </a:rPr>
              <a:t>* </a:t>
            </a:r>
            <a:r>
              <a:rPr lang="ru-RU" b="1" dirty="0" err="1">
                <a:solidFill>
                  <a:schemeClr val="accent4">
                    <a:lumMod val="50000"/>
                  </a:schemeClr>
                </a:solidFill>
              </a:rPr>
              <a:t>Физминутка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44DCFBF5-3666-D11F-6949-32E9FC959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0" y="4508500"/>
            <a:ext cx="952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3">
            <a:extLst>
              <a:ext uri="{FF2B5EF4-FFF2-40B4-BE49-F238E27FC236}">
                <a16:creationId xmlns:a16="http://schemas.microsoft.com/office/drawing/2014/main" id="{77922F96-F447-6FA5-E253-04A6C8A61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4508500"/>
            <a:ext cx="9525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>
            <a:extLst>
              <a:ext uri="{FF2B5EF4-FFF2-40B4-BE49-F238E27FC236}">
                <a16:creationId xmlns:a16="http://schemas.microsoft.com/office/drawing/2014/main" id="{F3E36FE9-9390-B7F6-2A31-4A611663B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ctr" eaLnBrk="1" hangingPunct="1"/>
            <a:r>
              <a:rPr lang="kk-KZ" altLang="ru-RU"/>
              <a:t>Практическая работа 1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18A230-20C1-25D2-0818-3C8DF2C92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389438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i="1" dirty="0"/>
              <a:t>Задание:</a:t>
            </a:r>
            <a:r>
              <a:rPr lang="ru-RU" dirty="0"/>
              <a:t> написать программу построения 2 графиков функций: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первоначальную (синий цвет) </a:t>
            </a:r>
            <a:r>
              <a:rPr lang="ru-RU" dirty="0"/>
              <a:t>и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преобразованную(любой другой цвет).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1 группа  </a:t>
            </a:r>
            <a:r>
              <a:rPr lang="ru-RU" b="1" i="1" dirty="0"/>
              <a:t>	1)у=</a:t>
            </a:r>
            <a:r>
              <a:rPr lang="en-US" b="1" i="1" dirty="0" err="1"/>
              <a:t>sinx</a:t>
            </a:r>
            <a:r>
              <a:rPr lang="ru-RU" b="1" i="1" dirty="0"/>
              <a:t>   2) сжатие по оси ОХ в 2 раза</a:t>
            </a:r>
            <a:endParaRPr lang="ru-RU" dirty="0"/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2 группа  </a:t>
            </a:r>
            <a:r>
              <a:rPr lang="ru-RU" b="1" i="1" dirty="0"/>
              <a:t>	1)у=</a:t>
            </a:r>
            <a:r>
              <a:rPr lang="en-US" b="1" i="1" dirty="0" err="1"/>
              <a:t>sinx</a:t>
            </a:r>
            <a:r>
              <a:rPr lang="ru-RU" b="1" i="1" dirty="0"/>
              <a:t>   2) параллельный перенос вверх на 3</a:t>
            </a:r>
            <a:endParaRPr lang="ru-RU" dirty="0"/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3 группа </a:t>
            </a:r>
            <a:r>
              <a:rPr lang="ru-RU" b="1" i="1" dirty="0"/>
              <a:t>	1)у=</a:t>
            </a:r>
            <a:r>
              <a:rPr lang="en-US" b="1" i="1" dirty="0" err="1"/>
              <a:t>sinx</a:t>
            </a:r>
            <a:r>
              <a:rPr lang="ru-RU" b="1" i="1" dirty="0"/>
              <a:t>   2) растяжение по оси ОУ в 4 раза</a:t>
            </a:r>
            <a:endParaRPr lang="ru-RU" dirty="0"/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4 группа </a:t>
            </a:r>
            <a:r>
              <a:rPr lang="ru-RU" b="1" i="1" dirty="0"/>
              <a:t>	1)у=</a:t>
            </a:r>
            <a:r>
              <a:rPr lang="en-US" b="1" i="1" dirty="0" err="1"/>
              <a:t>cosx</a:t>
            </a:r>
            <a:r>
              <a:rPr lang="ru-RU" b="1" i="1" dirty="0"/>
              <a:t>   2) параллельный перенос влево на 3</a:t>
            </a:r>
            <a:endParaRPr lang="ru-RU" dirty="0"/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5 группа </a:t>
            </a:r>
            <a:r>
              <a:rPr lang="ru-RU" b="1" i="1" dirty="0"/>
              <a:t>	1)у=</a:t>
            </a:r>
            <a:r>
              <a:rPr lang="en-US" b="1" i="1" dirty="0" err="1"/>
              <a:t>cosx</a:t>
            </a:r>
            <a:r>
              <a:rPr lang="ru-RU" b="1" i="1" dirty="0"/>
              <a:t>   2) параллельный перенос вниз на 4</a:t>
            </a:r>
            <a:endParaRPr lang="ru-RU" dirty="0"/>
          </a:p>
          <a:p>
            <a:pPr>
              <a:defRPr/>
            </a:pPr>
            <a:r>
              <a:rPr lang="ru-RU" b="1" i="1" dirty="0">
                <a:solidFill>
                  <a:schemeClr val="accent1">
                    <a:lumMod val="75000"/>
                  </a:schemeClr>
                </a:solidFill>
              </a:rPr>
              <a:t>6  группа </a:t>
            </a:r>
            <a:r>
              <a:rPr lang="ru-RU" b="1" i="1" dirty="0"/>
              <a:t>	1)у=</a:t>
            </a:r>
            <a:r>
              <a:rPr lang="en-US" b="1" i="1" dirty="0" err="1"/>
              <a:t>cosx</a:t>
            </a:r>
            <a:r>
              <a:rPr lang="ru-RU" b="1" i="1" dirty="0"/>
              <a:t>   2) отображение и параллельный </a:t>
            </a:r>
          </a:p>
          <a:p>
            <a:pPr marL="0" indent="0" algn="r">
              <a:buFont typeface="Wingdings 2" panose="05020102010507070707" pitchFamily="18" charset="2"/>
              <a:buNone/>
              <a:defRPr/>
            </a:pPr>
            <a:r>
              <a:rPr lang="ru-RU" b="1" i="1" dirty="0"/>
              <a:t>перенос вправо на 1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92CC1D16-A4BF-026A-1ACF-F3E9C9FED06A}"/>
              </a:ext>
            </a:extLst>
          </p:cNvPr>
          <p:cNvCxnSpPr>
            <a:endCxn id="10" idx="3"/>
          </p:cNvCxnSpPr>
          <p:nvPr/>
        </p:nvCxnSpPr>
        <p:spPr>
          <a:xfrm flipV="1">
            <a:off x="3100388" y="1616075"/>
            <a:ext cx="1636712" cy="1420813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Заголовок 1">
            <a:extLst>
              <a:ext uri="{FF2B5EF4-FFF2-40B4-BE49-F238E27FC236}">
                <a16:creationId xmlns:a16="http://schemas.microsoft.com/office/drawing/2014/main" id="{93FB8950-6CF8-93EC-4D99-AD64CFF76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1588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b="1"/>
              <a:t>Полярные координаты </a:t>
            </a:r>
            <a:endParaRPr lang="ru-RU" altLang="ru-RU"/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5AA9AA6-44CA-0826-36E3-46FEB5D7E77A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628775"/>
            <a:ext cx="865187" cy="862013"/>
            <a:chOff x="1022517" y="2708920"/>
            <a:chExt cx="864096" cy="861774"/>
          </a:xfrm>
        </p:grpSpPr>
        <p:cxnSp>
          <p:nvCxnSpPr>
            <p:cNvPr id="5" name="Прямая со стрелкой 4">
              <a:extLst>
                <a:ext uri="{FF2B5EF4-FFF2-40B4-BE49-F238E27FC236}">
                  <a16:creationId xmlns:a16="http://schemas.microsoft.com/office/drawing/2014/main" id="{8097B4E1-7BEE-86BC-0341-E80C731C4F07}"/>
                </a:ext>
              </a:extLst>
            </p:cNvPr>
            <p:cNvCxnSpPr/>
            <p:nvPr/>
          </p:nvCxnSpPr>
          <p:spPr>
            <a:xfrm>
              <a:off x="1022517" y="2716856"/>
              <a:ext cx="864096" cy="0"/>
            </a:xfrm>
            <a:prstGeom prst="straightConnector1">
              <a:avLst/>
            </a:prstGeom>
            <a:ln w="412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0" name="TextBox 5">
              <a:extLst>
                <a:ext uri="{FF2B5EF4-FFF2-40B4-BE49-F238E27FC236}">
                  <a16:creationId xmlns:a16="http://schemas.microsoft.com/office/drawing/2014/main" id="{1C637B7F-D89F-A3A7-C783-815C58B2BA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3167" y="2708920"/>
              <a:ext cx="301686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nstantia" panose="02030602050306030303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ru-RU" sz="3200"/>
                <a:t>i</a:t>
              </a:r>
              <a:endParaRPr lang="ru-RU" altLang="ru-RU" sz="3200"/>
            </a:p>
            <a:p>
              <a:pPr eaLnBrk="1" hangingPunct="1"/>
              <a:endParaRPr lang="ru-RU" altLang="ru-RU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13F1384F-9AD5-2D8D-4D79-88FE76704146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2997200"/>
            <a:ext cx="2592387" cy="144463"/>
            <a:chOff x="1763688" y="5229200"/>
            <a:chExt cx="2592288" cy="144016"/>
          </a:xfrm>
        </p:grpSpPr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id="{CBBDF4DF-8EAD-CFE4-095D-ED2CF0EAD090}"/>
                </a:ext>
              </a:extLst>
            </p:cNvPr>
            <p:cNvCxnSpPr/>
            <p:nvPr/>
          </p:nvCxnSpPr>
          <p:spPr>
            <a:xfrm>
              <a:off x="1908144" y="5301999"/>
              <a:ext cx="2447832" cy="0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906839CE-F969-EECE-8D47-2EA9D741A9BB}"/>
                </a:ext>
              </a:extLst>
            </p:cNvPr>
            <p:cNvSpPr/>
            <p:nvPr/>
          </p:nvSpPr>
          <p:spPr>
            <a:xfrm>
              <a:off x="1763688" y="5229200"/>
              <a:ext cx="14445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Овал 9">
            <a:extLst>
              <a:ext uri="{FF2B5EF4-FFF2-40B4-BE49-F238E27FC236}">
                <a16:creationId xmlns:a16="http://schemas.microsoft.com/office/drawing/2014/main" id="{BD4D895A-F25B-9BF6-4A83-A76F51778E7D}"/>
              </a:ext>
            </a:extLst>
          </p:cNvPr>
          <p:cNvSpPr/>
          <p:nvPr/>
        </p:nvSpPr>
        <p:spPr>
          <a:xfrm>
            <a:off x="4716463" y="14938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Скругленная соединительная линия 10">
            <a:extLst>
              <a:ext uri="{FF2B5EF4-FFF2-40B4-BE49-F238E27FC236}">
                <a16:creationId xmlns:a16="http://schemas.microsoft.com/office/drawing/2014/main" id="{FECF4376-3285-0094-7004-B37621EFCBA6}"/>
              </a:ext>
            </a:extLst>
          </p:cNvPr>
          <p:cNvCxnSpPr/>
          <p:nvPr/>
        </p:nvCxnSpPr>
        <p:spPr>
          <a:xfrm rot="16200000" flipV="1">
            <a:off x="3452813" y="2774950"/>
            <a:ext cx="381000" cy="142875"/>
          </a:xfrm>
          <a:prstGeom prst="curvedConnector3">
            <a:avLst>
              <a:gd name="adj1" fmla="val 88192"/>
            </a:avLst>
          </a:prstGeom>
          <a:ln w="508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195A409-5D6D-EEA0-B111-F68003713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7188" y="3141663"/>
            <a:ext cx="4333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О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7C12D9-9489-1F33-9C93-0386DD6E6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141663"/>
            <a:ext cx="43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 b="1"/>
              <a:t>P</a:t>
            </a:r>
            <a:endParaRPr lang="ru-RU" altLang="ru-RU" sz="2400" b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7DF1F9C-FB54-2983-CB12-DEC7104D1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238" y="2882900"/>
            <a:ext cx="2390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/>
              <a:t>Полярная ось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A31D03-1CD3-B02F-4A1D-B64ED2CF9D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4263" y="1327150"/>
            <a:ext cx="431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58979F9-BD66-5DA7-F3AE-BD4F03CDD2F1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186902" y="2452029"/>
            <a:ext cx="1301249" cy="584775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cs typeface="Arial" charset="0"/>
              </a:rPr>
              <a:t> 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0307820-B2C5-78FE-3582-F368366DF16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20838" y="1738162"/>
            <a:ext cx="1301249" cy="584775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cs typeface="Arial" charset="0"/>
              </a:rPr>
              <a:t> 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9A9A2D85-7AF4-CFF6-2199-BB62FC5A6CCC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5302" y="3501008"/>
            <a:ext cx="7992888" cy="461665"/>
          </a:xfrm>
          <a:prstGeom prst="rect">
            <a:avLst/>
          </a:prstGeom>
          <a:blipFill rotWithShape="1">
            <a:blip r:embed="rId4"/>
            <a:stretch>
              <a:fillRect t="-10526" b="-28947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cs typeface="Arial" charset="0"/>
              </a:rPr>
              <a:t> 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2BA2EF2-007C-63CF-4D98-008E10474776}"/>
              </a:ext>
            </a:extLst>
          </p:cNvPr>
          <p:cNvSpPr/>
          <p:nvPr/>
        </p:nvSpPr>
        <p:spPr>
          <a:xfrm>
            <a:off x="-727021" y="4149079"/>
            <a:ext cx="9259461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0" lvl="8" algn="ctr">
              <a:defRPr/>
            </a:pPr>
            <a:r>
              <a:rPr lang="ru-RU" b="1" dirty="0">
                <a:latin typeface="+mn-lt"/>
                <a:cs typeface="+mn-cs"/>
              </a:rPr>
              <a:t>Взаимосвязь прямоугольной и полярной системы координат:</a:t>
            </a:r>
            <a:endParaRPr lang="kk-KZ" dirty="0">
              <a:latin typeface="+mn-lt"/>
              <a:cs typeface="+mn-cs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62543EF2-BAE1-39A1-A0B6-CEC69ECF985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66120" y="4941168"/>
            <a:ext cx="4572000" cy="1077218"/>
          </a:xfrm>
          <a:prstGeom prst="rect">
            <a:avLst/>
          </a:prstGeom>
          <a:blipFill rotWithShape="1">
            <a:blip r:embed="rId5"/>
            <a:stretch>
              <a:fillRect t="-6818" b="-18750"/>
            </a:stretch>
          </a:blipFill>
        </p:spPr>
        <p:txBody>
          <a:bodyPr/>
          <a:lstStyle/>
          <a:p>
            <a:pPr>
              <a:defRPr/>
            </a:pPr>
            <a:r>
              <a:rPr lang="ru-RU">
                <a:noFill/>
                <a:cs typeface="Arial" charset="0"/>
              </a:rPr>
              <a:t> 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0F83B-B7C8-0F8A-6755-213BC477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0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/>
              <a:t>Групповая практическая работа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8D937-8EFD-A6DF-6CED-AEB62B770C5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35480"/>
            <a:ext cx="8229600" cy="4389120"/>
          </a:xfrm>
          <a:blipFill rotWithShape="1">
            <a:blip r:embed="rId2"/>
            <a:stretch>
              <a:fillRect l="-889" t="-2083"/>
            </a:stretch>
          </a:blipFill>
        </p:spPr>
        <p:txBody>
          <a:bodyPr/>
          <a:lstStyle/>
          <a:p>
            <a:pPr eaLnBrk="1" hangingPunct="1">
              <a:defRPr/>
            </a:pPr>
            <a:r>
              <a:rPr lang="ru-RU" dirty="0">
                <a:noFill/>
              </a:rPr>
              <a:t> 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A3BDDA-5396-5E1F-834B-3E7401F53EDE}"/>
              </a:ext>
            </a:extLst>
          </p:cNvPr>
          <p:cNvSpPr/>
          <p:nvPr/>
        </p:nvSpPr>
        <p:spPr>
          <a:xfrm>
            <a:off x="5435600" y="2852738"/>
            <a:ext cx="2016125" cy="360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84EBEA6-B3AF-E45F-E4D4-D9FD4FF212D4}"/>
              </a:ext>
            </a:extLst>
          </p:cNvPr>
          <p:cNvSpPr/>
          <p:nvPr/>
        </p:nvSpPr>
        <p:spPr>
          <a:xfrm>
            <a:off x="5292725" y="3213100"/>
            <a:ext cx="3024188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9E2047-6715-99ED-A459-C8DCB404839B}"/>
              </a:ext>
            </a:extLst>
          </p:cNvPr>
          <p:cNvSpPr/>
          <p:nvPr/>
        </p:nvSpPr>
        <p:spPr>
          <a:xfrm>
            <a:off x="5364163" y="3644900"/>
            <a:ext cx="2808287" cy="43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432433B-0DE4-01FA-1C15-E1E9352A3519}"/>
              </a:ext>
            </a:extLst>
          </p:cNvPr>
          <p:cNvSpPr/>
          <p:nvPr/>
        </p:nvSpPr>
        <p:spPr>
          <a:xfrm>
            <a:off x="5364163" y="4076700"/>
            <a:ext cx="2663825" cy="720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02EA32F-C034-4100-EB21-6B9147917CF3}"/>
              </a:ext>
            </a:extLst>
          </p:cNvPr>
          <p:cNvSpPr/>
          <p:nvPr/>
        </p:nvSpPr>
        <p:spPr>
          <a:xfrm>
            <a:off x="5364163" y="2852738"/>
            <a:ext cx="3095625" cy="2305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384C911-3CEE-FE22-9667-0FB2723DF9C4}"/>
              </a:ext>
            </a:extLst>
          </p:cNvPr>
          <p:cNvSpPr/>
          <p:nvPr/>
        </p:nvSpPr>
        <p:spPr>
          <a:xfrm>
            <a:off x="5435600" y="2852738"/>
            <a:ext cx="3097213" cy="2305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>
            <a:extLst>
              <a:ext uri="{FF2B5EF4-FFF2-40B4-BE49-F238E27FC236}">
                <a16:creationId xmlns:a16="http://schemas.microsoft.com/office/drawing/2014/main" id="{2C7CEBBD-0FC4-8C2D-6384-6EFE825E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altLang="ru-RU"/>
              <a:t>Итоги урока</a:t>
            </a:r>
            <a:endParaRPr lang="ru-RU" alt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1D94B6-FC18-FD4B-6721-442D43363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/>
              <a:t>Посчитайте среднее арифметическое своих результатов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Что вам сегодня запомнилось больше всего на уроке?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Что нового узнали?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Ваше настроение?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>
            <a:extLst>
              <a:ext uri="{FF2B5EF4-FFF2-40B4-BE49-F238E27FC236}">
                <a16:creationId xmlns:a16="http://schemas.microsoft.com/office/drawing/2014/main" id="{2507B6D4-E02D-1603-2FB7-A8271C95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9FDD99-F5A2-06B8-FE36-C4F38EB85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СПАСИБО ЗА УРОК!</a:t>
            </a:r>
          </a:p>
        </p:txBody>
      </p:sp>
    </p:spTree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235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Times New Roman</vt:lpstr>
      <vt:lpstr>Поток</vt:lpstr>
      <vt:lpstr>Презентация PowerPoint</vt:lpstr>
      <vt:lpstr>Разминка</vt:lpstr>
      <vt:lpstr>Тема урока:  «Построение графиков тригонометрических функций»</vt:lpstr>
      <vt:lpstr>Тестовая работа</vt:lpstr>
      <vt:lpstr>Практическая работа 1</vt:lpstr>
      <vt:lpstr>Полярные координаты </vt:lpstr>
      <vt:lpstr>Групповая практическая работа</vt:lpstr>
      <vt:lpstr>Итоги урока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Мама</dc:creator>
  <cp:lastModifiedBy>Мама</cp:lastModifiedBy>
  <cp:revision>43</cp:revision>
  <dcterms:created xsi:type="dcterms:W3CDTF">2016-01-24T15:23:49Z</dcterms:created>
  <dcterms:modified xsi:type="dcterms:W3CDTF">2024-07-11T10:06:44Z</dcterms:modified>
</cp:coreProperties>
</file>