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69" r:id="rId4"/>
    <p:sldId id="271" r:id="rId5"/>
    <p:sldId id="257" r:id="rId6"/>
    <p:sldId id="260" r:id="rId7"/>
    <p:sldId id="276" r:id="rId8"/>
    <p:sldId id="280" r:id="rId9"/>
    <p:sldId id="256" r:id="rId10"/>
    <p:sldId id="258" r:id="rId11"/>
    <p:sldId id="261" r:id="rId12"/>
    <p:sldId id="264" r:id="rId13"/>
    <p:sldId id="266" r:id="rId14"/>
    <p:sldId id="265" r:id="rId15"/>
    <p:sldId id="286" r:id="rId16"/>
    <p:sldId id="288" r:id="rId17"/>
    <p:sldId id="289" r:id="rId18"/>
    <p:sldId id="290" r:id="rId19"/>
    <p:sldId id="267" r:id="rId20"/>
    <p:sldId id="282" r:id="rId21"/>
    <p:sldId id="283" r:id="rId22"/>
    <p:sldId id="284" r:id="rId23"/>
    <p:sldId id="285" r:id="rId24"/>
    <p:sldId id="281" r:id="rId25"/>
    <p:sldId id="291" r:id="rId26"/>
    <p:sldId id="272" r:id="rId27"/>
    <p:sldId id="273" r:id="rId28"/>
    <p:sldId id="268" r:id="rId29"/>
    <p:sldId id="279" r:id="rId30"/>
    <p:sldId id="278" r:id="rId31"/>
    <p:sldId id="277" r:id="rId32"/>
    <p:sldId id="274" r:id="rId33"/>
    <p:sldId id="28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0066D-7DF2-431C-90FD-0301E03FC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B9DDCC-90E1-4098-A068-E1107A838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D51EB-42E5-4DD6-96FF-9CE010F8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CD7F0-EB81-4277-9B9C-2D2C6C79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0A551-4D0D-471B-BFAC-3F902467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BD39-FD4D-4ACD-AE60-7AB779E9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592231-66B4-4083-8208-1C300FD24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FA12B-3D71-4C49-B09A-6E4D91D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30ADA-44A3-419C-BB7B-977C2650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25AFB-80AC-4967-B33D-169CAEBE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4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B7AB73-AA6F-4FF1-82F5-767822E92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CE305D-4FA6-4AE6-BF8B-DC7A81EDF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34E4-593E-47F3-B588-ED4A9F4E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E0755-1BA2-4A08-8C67-6E0ECFEE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5D2F8-C4CC-4CDE-9BFC-CE249642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2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F1431-0883-4334-850C-5C1FC5AE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54CB8-E25E-4D9F-BAAF-D17E42B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C1E80-1735-4781-860E-9530F192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3277D-586C-40D4-AED0-1C687E5A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49110-5CA9-4C35-8E0F-5A3D6BAE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91792-F947-4688-88CC-1C4E7B06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183EC-37B9-4A35-917F-262B9B7E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22184C-95A7-4D0A-9880-1E227E2A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16E5C-D126-4AD3-B8C6-C8AD7AE5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2FCB0-7B13-4406-BEE3-ED644326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49BD2-B614-4169-8708-7CEA45AC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A78C8-D96F-4176-941D-8D55CE624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4BF6EC-A406-4BBE-A808-1683A674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6A899E-22FE-4CD9-9FA3-6166232C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909A96-DF96-4403-904C-D3F4510B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65C6FB-DAEF-4920-A24C-9AEBAF38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E94E7-2438-4567-9942-8C203127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EDCB0-B39E-4619-A32B-24342BC8F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8FE-3E54-48A4-AB7C-FFAE7C526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3E0A24-5DCC-4B9E-83D2-38917E46B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548CEB-A197-4D43-90DC-1359959F4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98F2F5-5DD9-4C4C-8634-26B7FF1F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7D24E5-9EA5-4178-96A7-06B29544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873E92-9E06-4F93-91EF-0E8493E2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995C-7BA1-417C-B1DF-CE38157C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9B7C05-FF63-4CFD-991F-3E60C217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CE331-E3A0-47B8-9903-B359B1D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25705-5630-4849-9D88-ACBF0143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0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AECA65-844C-40BC-BA6B-CB229AE8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1E8CD2-4624-4348-B2BE-6B0155A0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D336F3-8338-4C28-994C-65625796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41667-2008-4054-9C00-EC21C4AD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14253-4037-498F-840A-074F7B83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EA20A3-2992-4C7D-B8F6-C6EAE37A2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4A2D6E-E160-4D58-B63C-DDD3E7E5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7C603C-57B5-404E-AD10-AE5A63CA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5EC23-B066-4EBC-BB98-B17908EC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1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8D2B-A8E5-477C-AAF0-FB875719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4D38D3-D26F-4D38-9186-A95A9B769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09A0F8-22E4-4884-B02B-CA0C0C667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622E7C-7C5A-429B-BFF2-2143A0D4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C99938-56A6-46C9-90A1-2E04B91B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1DF6F9-1AFE-4817-B8CE-8494BFB7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4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3EC4-6C3B-40D3-AD38-0455C2B1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0576F-9722-4CCD-96A8-A0BAA6A70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9ED58-6DB5-469D-A29B-273E42483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6D0C-6CD5-4EE0-9586-0236176680E9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29F4F-BAA8-454B-B159-A13DABA5C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3D398-AA6D-473F-8D03-A14E76607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7C5B-47C7-44F7-890E-D720050F5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8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5B63B-574C-49F4-A53E-4E8F200B0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758"/>
            <a:ext cx="9144000" cy="1209501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Классная работа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52" y="2689980"/>
            <a:ext cx="3406364" cy="3263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63" y="1833528"/>
            <a:ext cx="3321190" cy="47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1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B4462B-E8B8-43BB-B7D9-BC559BC8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321547"/>
            <a:ext cx="11545556" cy="58554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 называется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равнобедренным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две его стороны равны.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Равные стороны называются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боковыми сторонами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третья сторона –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равнобедренного треугольника.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28AAC2-DEE4-4CA3-9065-81867B5806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48" y="3049643"/>
            <a:ext cx="2635444" cy="328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10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F8013E-28EA-45DE-97C5-D6966DED1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8770" y="874207"/>
            <a:ext cx="6095416" cy="47126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3D709-A31C-4D84-9C0A-F4D8F4FE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81"/>
            <a:ext cx="10515600" cy="82396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Устная работа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DBC6E-E19E-44A5-865D-1F295936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512"/>
            <a:ext cx="10515600" cy="5031451"/>
          </a:xfrm>
        </p:spPr>
        <p:txBody>
          <a:bodyPr/>
          <a:lstStyle/>
          <a:p>
            <a:pPr marL="360045" indent="0" algn="just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боковые стороны;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углы, прилежание к основанию;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угол, противолежащий основанию.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28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551AC-55C5-477B-9328-F5C2E71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95" y="365125"/>
            <a:ext cx="112742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2328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Треугольник, все стороны которого равны, </a:t>
            </a:r>
            <a:br>
              <a:rPr lang="ru-RU" sz="4000" dirty="0">
                <a:solidFill>
                  <a:srgbClr val="2328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2328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</a:t>
            </a:r>
            <a:r>
              <a:rPr lang="ru-RU" sz="4000" b="1" dirty="0">
                <a:solidFill>
                  <a:srgbClr val="2328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равносторонним</a:t>
            </a:r>
            <a:r>
              <a:rPr lang="ru-RU" sz="4000" dirty="0">
                <a:solidFill>
                  <a:srgbClr val="2328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solidFill>
                  <a:srgbClr val="2328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A10B1-464C-4F05-9015-F84D4C6BBE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36" y="1798656"/>
            <a:ext cx="4407637" cy="460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65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14EA1-81CD-49E4-8A60-2D0C36A8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112"/>
            <a:ext cx="10515600" cy="795256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Устная работа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F70F9-6E2F-436F-9F36-C4D775ED93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12" y="935933"/>
            <a:ext cx="8335775" cy="5831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63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42E5-3E82-4F2D-9817-0EE4D796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Периметр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41772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42E5-3E82-4F2D-9817-0EE4D796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0" y="0"/>
            <a:ext cx="1207142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треугольника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сумма длин трех сторон треугольника.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готовых чертежах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9021"/>
            <a:ext cx="5609155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сторону треугольника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92" y="2382320"/>
            <a:ext cx="3924300" cy="4438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62632" y="1235269"/>
            <a:ext cx="581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сторону треугольника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37 см.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57" y="2791452"/>
            <a:ext cx="5187766" cy="33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81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Практическая работа в парах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58" t="20742" r="17782" b="10315"/>
          <a:stretch/>
        </p:blipFill>
        <p:spPr>
          <a:xfrm>
            <a:off x="1175657" y="773724"/>
            <a:ext cx="9344641" cy="58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66" y="2110154"/>
            <a:ext cx="11857055" cy="896868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2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31" y="-582805"/>
            <a:ext cx="11857055" cy="474282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endParaRPr lang="ru-RU" dirty="0"/>
          </a:p>
        </p:txBody>
      </p:sp>
      <p:pic>
        <p:nvPicPr>
          <p:cNvPr id="7172" name="Picture 4" descr="https://historiamundi.ru/wp-content/uploads/2021/11/0120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3105835"/>
            <a:ext cx="2301688" cy="29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1898" y="3949003"/>
            <a:ext cx="844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Фалес Милетский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(625 году до нашей эры – 548 году до нашей эры)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5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3A6A9-E743-4D9C-A10C-68D37D9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52" y="0"/>
            <a:ext cx="10515600" cy="582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BB683-9FAB-42D8-8369-AF4748ED2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" y="1115367"/>
            <a:ext cx="2874396" cy="34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B06D6-CC3D-4696-A08D-C8FA574A2D85}"/>
              </a:ext>
            </a:extLst>
          </p:cNvPr>
          <p:cNvSpPr txBox="1"/>
          <p:nvPr/>
        </p:nvSpPr>
        <p:spPr>
          <a:xfrm>
            <a:off x="3279890" y="815320"/>
            <a:ext cx="891211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– равнобедренный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Доказать, что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5" y="1115367"/>
            <a:ext cx="285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143025-D419-4B59-B5CE-BB2A00F14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4" t="5948" r="3961" b="8829"/>
          <a:stretch/>
        </p:blipFill>
        <p:spPr>
          <a:xfrm>
            <a:off x="1408923" y="531847"/>
            <a:ext cx="9356578" cy="63261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DA20A-ABDC-4E9D-9E71-FBC4D141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506"/>
            <a:ext cx="10515600" cy="32534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Проверка домашнего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41161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3A6A9-E743-4D9C-A10C-68D37D9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52" y="0"/>
            <a:ext cx="10515600" cy="582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BB683-9FAB-42D8-8369-AF4748ED2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" y="1115367"/>
            <a:ext cx="2874396" cy="34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B06D6-CC3D-4696-A08D-C8FA574A2D85}"/>
              </a:ext>
            </a:extLst>
          </p:cNvPr>
          <p:cNvSpPr txBox="1"/>
          <p:nvPr/>
        </p:nvSpPr>
        <p:spPr>
          <a:xfrm>
            <a:off x="3279890" y="815320"/>
            <a:ext cx="891211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– равнобедренный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Доказать, что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ctr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Доказательство: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Проведем 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биссектриса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6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3A6A9-E743-4D9C-A10C-68D37D9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52" y="0"/>
            <a:ext cx="10515600" cy="582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BB683-9FAB-42D8-8369-AF4748ED2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" y="1115367"/>
            <a:ext cx="2874396" cy="34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B06D6-CC3D-4696-A08D-C8FA574A2D85}"/>
              </a:ext>
            </a:extLst>
          </p:cNvPr>
          <p:cNvSpPr txBox="1"/>
          <p:nvPr/>
        </p:nvSpPr>
        <p:spPr>
          <a:xfrm>
            <a:off x="3279890" y="815320"/>
            <a:ext cx="891211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– равнобедренный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Доказать, что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ctr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Доказательство: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Проведем 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биссектриса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Рассмотрим треугольники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3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3A6A9-E743-4D9C-A10C-68D37D9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52" y="0"/>
            <a:ext cx="10515600" cy="582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BB683-9FAB-42D8-8369-AF4748ED2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" y="1115367"/>
            <a:ext cx="2874396" cy="34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B06D6-CC3D-4696-A08D-C8FA574A2D85}"/>
              </a:ext>
            </a:extLst>
          </p:cNvPr>
          <p:cNvSpPr txBox="1"/>
          <p:nvPr/>
        </p:nvSpPr>
        <p:spPr>
          <a:xfrm>
            <a:off x="3279890" y="815320"/>
            <a:ext cx="891211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– равнобедренный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Доказать, что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ctr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Доказательство: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Проведем 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биссектриса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Рассмотрим треугольники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ru-RU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условию),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общая сторона,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как 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биссектриса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51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3A6A9-E743-4D9C-A10C-68D37D9C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52" y="0"/>
            <a:ext cx="10515600" cy="582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о свойстве углов в равнобедренном треугольнике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равнобедренном треугольнике углы при основании равны.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BB683-9FAB-42D8-8369-AF4748ED20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" y="1115367"/>
            <a:ext cx="2874396" cy="34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B06D6-CC3D-4696-A08D-C8FA574A2D85}"/>
              </a:ext>
            </a:extLst>
          </p:cNvPr>
          <p:cNvSpPr txBox="1"/>
          <p:nvPr/>
        </p:nvSpPr>
        <p:spPr>
          <a:xfrm>
            <a:off x="3279890" y="815320"/>
            <a:ext cx="8912110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– равнобедренный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400" u="sng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Доказать, что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38125" algn="ctr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Доказательство: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Проведем 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биссектриса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+mj-lt"/>
              <a:buAutoNum type="arabicPeriod"/>
            </a:pP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Рассмотрим треугольники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ru-RU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условию),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общая сторона,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как 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биссектриса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Следовательно, 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ru-RU" sz="2400" i="1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равны по первому признаку равенства треугольников)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just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равных треугольниках против равных сторон лежат равные углы, поэтому 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=∠</a:t>
            </a:r>
            <a:r>
              <a:rPr lang="en-US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2400" indent="238125" algn="r"/>
            <a:r>
              <a:rPr lang="ru-RU" sz="2400" dirty="0">
                <a:solidFill>
                  <a:srgbClr val="2328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Теорема доказана.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5" y="1142717"/>
            <a:ext cx="28289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5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Работа на готовых чертежах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626" t="26682" r="27526" b="24059"/>
          <a:stretch/>
        </p:blipFill>
        <p:spPr bwMode="auto">
          <a:xfrm>
            <a:off x="2232408" y="1509817"/>
            <a:ext cx="7727183" cy="4840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550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47" y="673240"/>
            <a:ext cx="11775872" cy="54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35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536" y="-309550"/>
            <a:ext cx="10515600" cy="1325563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Треугольники в окружающем нас мире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87" y="518650"/>
            <a:ext cx="11229399" cy="4174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в природе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Бермудский треугольник - широко известная аномальная зона. Расположен он в границах между Бермудскими островами, Майями во Флориде и Пуэрто-Рико.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у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богомола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треугольной формы, очень подвижная, соединенная с грудью. Она может вращаться на 180 градусов. 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в астрономии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созвездие северного полушария неба, содержащее 25 звёзд, видимых невооружённым глазом.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8" name="Picture 4" descr="https://xn--j1ahfl.xn--p1ai/data/images/u168231/t1544261013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09" y="4101185"/>
            <a:ext cx="4193307" cy="2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j1ahfl.xn--p1ai/data/images/u168231/t1544261013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1" y="3839671"/>
            <a:ext cx="3505795" cy="28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xn--j1ahfl.xn--p1ai/data/images/u168231/t1544261013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66" y="4195691"/>
            <a:ext cx="3440820" cy="25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23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797" y="146916"/>
            <a:ext cx="10515600" cy="634493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Треугольники в окружающем нас мире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5" y="862445"/>
            <a:ext cx="11710554" cy="5314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Треугольники в архитектуре </a:t>
            </a:r>
          </a:p>
          <a:p>
            <a:r>
              <a:rPr lang="ru-RU" dirty="0"/>
              <a:t>Египетские пирамиды</a:t>
            </a:r>
          </a:p>
          <a:p>
            <a:r>
              <a:rPr lang="ru-RU" dirty="0"/>
              <a:t>Небоскреб Утюг на Манхэттене в Нью-Йорке известен своей треугольной формой.</a:t>
            </a:r>
          </a:p>
        </p:txBody>
      </p:sp>
      <p:pic>
        <p:nvPicPr>
          <p:cNvPr id="2052" name="Picture 4" descr="https://xn--j1ahfl.xn--p1ai/data/images/u168231/t1544261013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96" y="2900362"/>
            <a:ext cx="58388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xn--j1ahfl.xn--p1ai/data/images/u168231/t1544261013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1" y="2861540"/>
            <a:ext cx="2770554" cy="35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78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EC00-93CC-4DC3-9F5E-2B0E30BF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88"/>
            <a:ext cx="7633855" cy="814377"/>
          </a:xfrm>
        </p:spPr>
        <p:txBody>
          <a:bodyPr/>
          <a:lstStyle/>
          <a:p>
            <a:pPr algn="ctr"/>
            <a:r>
              <a:rPr lang="ru-RU" dirty="0"/>
              <a:t>Треугольники в архитектуре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D6296-DCD3-432A-AA1C-07648703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8927"/>
            <a:ext cx="8011391" cy="5096308"/>
          </a:xfrm>
        </p:spPr>
        <p:txBody>
          <a:bodyPr>
            <a:normAutofit/>
          </a:bodyPr>
          <a:lstStyle/>
          <a:p>
            <a:r>
              <a:rPr lang="ru-RU" dirty="0"/>
              <a:t>Шатры башен Кремля.</a:t>
            </a:r>
          </a:p>
          <a:p>
            <a:r>
              <a:rPr lang="ru-RU" dirty="0"/>
              <a:t>Стадионы в Китае, изготовленные из стеклянных треугольников. </a:t>
            </a:r>
          </a:p>
          <a:p>
            <a:r>
              <a:rPr lang="ru-RU" dirty="0"/>
              <a:t>Пирамида Лувра в Париже состоит из 603 ромбов и 70 треугольников из прозрачного стекла.</a:t>
            </a:r>
          </a:p>
          <a:p>
            <a:endParaRPr lang="ru-RU" dirty="0"/>
          </a:p>
        </p:txBody>
      </p:sp>
      <p:pic>
        <p:nvPicPr>
          <p:cNvPr id="3074" name="Picture 2" descr="https://xn--j1ahfl.xn--p1ai/data/images/u168231/t1544261013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791"/>
            <a:ext cx="3953448" cy="24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uzzleit.ru/files/puzzles/22/22156/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63" y="194570"/>
            <a:ext cx="3778852" cy="24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neg.top/uploads/posts/2023-04/thumbs/1681499747_sneg-top-p-kartinka-spasskaya-bashnya-kremlya-krasivo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53" y="3075709"/>
            <a:ext cx="4775547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xn--j1ahfl.xn--p1ai/data/images/u168231/t1544261013a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32" y="3075709"/>
            <a:ext cx="3364637" cy="22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30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179125"/>
            <a:ext cx="8627918" cy="1325563"/>
          </a:xfrm>
        </p:spPr>
        <p:txBody>
          <a:bodyPr/>
          <a:lstStyle/>
          <a:p>
            <a:pPr algn="ctr"/>
            <a:r>
              <a:rPr lang="ru-RU" dirty="0"/>
              <a:t>Узоры на одежде и украшения</a:t>
            </a:r>
          </a:p>
        </p:txBody>
      </p:sp>
      <p:pic>
        <p:nvPicPr>
          <p:cNvPr id="4" name="Picture 4" descr="https://cs1.livemaster.ru/storage/2b/15/c30c6eaa76d8e752f18a1f1a513d--materialy-dlya-tvorchestva-hlopok-stretch-geometriya-chernyj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5"/>
          <a:stretch/>
        </p:blipFill>
        <p:spPr bwMode="auto">
          <a:xfrm>
            <a:off x="1381990" y="1504688"/>
            <a:ext cx="6224155" cy="505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grazia.it/content/uploads/2013/10/02-Op-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2" r="40344"/>
          <a:stretch/>
        </p:blipFill>
        <p:spPr bwMode="auto">
          <a:xfrm>
            <a:off x="9621982" y="-151390"/>
            <a:ext cx="2039095" cy="70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5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B4FE88-8192-4CA9-B011-E17A6F44434E}"/>
              </a:ext>
            </a:extLst>
          </p:cNvPr>
          <p:cNvPicPr/>
          <p:nvPr/>
        </p:nvPicPr>
        <p:blipFill rotWithShape="1">
          <a:blip r:embed="rId2"/>
          <a:srcRect l="2940" t="20487" r="64606" b="26411"/>
          <a:stretch/>
        </p:blipFill>
        <p:spPr bwMode="auto">
          <a:xfrm>
            <a:off x="6398564" y="1027906"/>
            <a:ext cx="5793436" cy="5618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6128B-B4C6-4BF3-884E-B69147ED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соответствие между названиями элементов треугольника и их обозначениями</a:t>
            </a:r>
            <a:endParaRPr lang="ru-RU" sz="36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0E99C-D2EF-48B2-B0EE-9F8956019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587"/>
            <a:ext cx="6019800" cy="36203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                      		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Медиана 				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Биссектриса			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89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73" y="716974"/>
            <a:ext cx="10865426" cy="17634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Русский художник </a:t>
            </a:r>
            <a:br>
              <a:rPr lang="ru-RU" dirty="0"/>
            </a:br>
            <a:r>
              <a:rPr lang="ru-RU" dirty="0"/>
              <a:t>Василий Васильевич Кандинский</a:t>
            </a:r>
          </a:p>
        </p:txBody>
      </p:sp>
      <p:pic>
        <p:nvPicPr>
          <p:cNvPr id="4" name="Picture 2" descr="https://xn--j1ahfl.xn--p1ai/data/images/u168231/t1544261013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63" y="2338657"/>
            <a:ext cx="32670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28kartin.ru/wp-content/uploads/2023/05/635.18-%D0%BA%D0%B0%D0%BD%D0%B4%D0%B8%D0%BD%D1%81%D0%BA%D0%B8%D0%B9-%D1%82%D1%80%D0%B5%D1%83%D0%B3%D0%BE%D0%BB%D1%8C%D0%BD%D0%B8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6" y="2306804"/>
            <a:ext cx="2888961" cy="41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allerysmart.ru/images/blog/zheltyj-akkompan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29" y="2597934"/>
            <a:ext cx="3627913" cy="37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627" y="273429"/>
            <a:ext cx="805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 в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217969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Американский художник Эрик Абель создает уникальные треугольные картины</a:t>
            </a:r>
          </a:p>
        </p:txBody>
      </p:sp>
      <p:pic>
        <p:nvPicPr>
          <p:cNvPr id="2050" name="Picture 2" descr="Треугольники Эрика Аб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6499"/>
            <a:ext cx="3906727" cy="25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xy.org/src2/573/5732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49" y="1841414"/>
            <a:ext cx="7932500" cy="44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8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52443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Знаки дорожного движения</a:t>
            </a:r>
          </a:p>
        </p:txBody>
      </p:sp>
      <p:pic>
        <p:nvPicPr>
          <p:cNvPr id="2056" name="Picture 8" descr="https://www.rusdor37.ru/upload/medialibrary/c42/c42ad316ea174a7ee6b9a70969e766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65" y="1420092"/>
            <a:ext cx="7793470" cy="52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54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403" y="-110531"/>
            <a:ext cx="10515600" cy="1205802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111" y="803868"/>
            <a:ext cx="11676185" cy="5948623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Разность двух сторон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тупоугольного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равнобедренного треугольника равна 6 см, а его периметр равен 51 см. Найдите основание треугольника.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треугольник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(устно).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начертите три равнобедренных треугольника так, чтобы угол, лежащий против основания, был: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острым;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прямым;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тупым.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2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F5094-2424-4BA8-B4A8-B866FDC39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1258" y="1251026"/>
            <a:ext cx="11295516" cy="36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E8F0C-16E1-4268-AE55-777FF529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323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абота в парах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0BE50-4DCF-419B-A9D4-058F2FD1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05" y="1085222"/>
            <a:ext cx="11082495" cy="823965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Распределить данные треугольники по трем группам, подобрав название каждой из данных групп.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0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E8F0C-16E1-4268-AE55-777FF529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абота в парах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0BE50-4DCF-419B-A9D4-058F2FD1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Распределить данные треугольники по трем группам, подобрав название каждой из данных групп.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8C3FAF-2604-4F22-A62F-B7AEFD81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6" y="2142467"/>
            <a:ext cx="8888065" cy="4715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32CAC2-7348-47E2-8DC2-964422C0C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0" y="279178"/>
            <a:ext cx="11707859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1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6925" t="23452" r="13364" b="8442"/>
          <a:stretch/>
        </p:blipFill>
        <p:spPr>
          <a:xfrm>
            <a:off x="301452" y="251209"/>
            <a:ext cx="11555934" cy="63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43" t="23053" r="13375" b="10331"/>
          <a:stretch/>
        </p:blipFill>
        <p:spPr>
          <a:xfrm>
            <a:off x="0" y="175845"/>
            <a:ext cx="12319053" cy="66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5B63B-574C-49F4-A53E-4E8F200B0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38" y="107479"/>
            <a:ext cx="10356501" cy="2387600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Равнобедренный треугольник</a:t>
            </a:r>
          </a:p>
        </p:txBody>
      </p:sp>
      <p:pic>
        <p:nvPicPr>
          <p:cNvPr id="1026" name="Picture 2" descr="http://kornev-school.ru/image/geom/g7_isosceles_triangle/isosceles_tri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97" y="2281339"/>
            <a:ext cx="5536981" cy="4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82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751</Words>
  <Application>Microsoft Office PowerPoint</Application>
  <PresentationFormat>Широкоэкранный</PresentationFormat>
  <Paragraphs>109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Тема Office</vt:lpstr>
      <vt:lpstr>Классная работа</vt:lpstr>
      <vt:lpstr>Проверка домашнего задания</vt:lpstr>
      <vt:lpstr>Установите соответствие между названиями элементов треугольника и их обозначениями</vt:lpstr>
      <vt:lpstr>Презентация PowerPoint</vt:lpstr>
      <vt:lpstr>Работа в парах</vt:lpstr>
      <vt:lpstr>Работа в парах</vt:lpstr>
      <vt:lpstr>Презентация PowerPoint</vt:lpstr>
      <vt:lpstr>Презентация PowerPoint</vt:lpstr>
      <vt:lpstr>Равнобедренный треугольник</vt:lpstr>
      <vt:lpstr>Презентация PowerPoint</vt:lpstr>
      <vt:lpstr>Устная работа</vt:lpstr>
      <vt:lpstr>Треугольник, все стороны которого равны,  называется равносторонним. </vt:lpstr>
      <vt:lpstr>Устная работа</vt:lpstr>
      <vt:lpstr>Периметр треугольника</vt:lpstr>
      <vt:lpstr>Периметр треугольника – сумма длин трех сторон треугольника. Задачи на готовых чертежах</vt:lpstr>
      <vt:lpstr>Практическая работа в парах</vt:lpstr>
      <vt:lpstr>Теорема о свойстве углов в равнобедренном треугольнике В равнобедренном треугольнике углы при основании равны. </vt:lpstr>
      <vt:lpstr>Теорема о свойстве углов в равнобедренном треугольнике В равнобедренном треугольнике углы при основании равны.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 готовых чертежах</vt:lpstr>
      <vt:lpstr>Презентация PowerPoint</vt:lpstr>
      <vt:lpstr>Треугольники в окружающем нас мире</vt:lpstr>
      <vt:lpstr>Треугольники в окружающем нас мире</vt:lpstr>
      <vt:lpstr>Треугольники в архитектуре</vt:lpstr>
      <vt:lpstr>Узоры на одежде и украшения</vt:lpstr>
      <vt:lpstr>Русский художник  Василий Васильевич Кандинский</vt:lpstr>
      <vt:lpstr>Американский художник Эрик Абель создает уникальные треугольные картины</vt:lpstr>
      <vt:lpstr>Знаки дорожного движения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работа.</dc:title>
  <dc:creator>ПК</dc:creator>
  <cp:lastModifiedBy>ПК</cp:lastModifiedBy>
  <cp:revision>58</cp:revision>
  <dcterms:created xsi:type="dcterms:W3CDTF">2023-11-08T08:02:13Z</dcterms:created>
  <dcterms:modified xsi:type="dcterms:W3CDTF">2024-07-01T10:04:31Z</dcterms:modified>
</cp:coreProperties>
</file>