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65" r:id="rId4"/>
    <p:sldId id="257" r:id="rId5"/>
    <p:sldId id="259" r:id="rId6"/>
    <p:sldId id="260" r:id="rId7"/>
    <p:sldId id="258" r:id="rId8"/>
    <p:sldId id="268" r:id="rId9"/>
    <p:sldId id="266" r:id="rId10"/>
    <p:sldId id="263" r:id="rId11"/>
    <p:sldId id="262" r:id="rId12"/>
    <p:sldId id="261" r:id="rId13"/>
    <p:sldId id="267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90077-EDE0-40AA-A60D-01CFE9D18B6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EE15D7-25C8-4970-99DC-11F87634C30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Заботиться о родной природе, беречь её.</a:t>
          </a:r>
          <a:endParaRPr lang="ru-RU" b="1" dirty="0">
            <a:solidFill>
              <a:srgbClr val="7030A0"/>
            </a:solidFill>
          </a:endParaRPr>
        </a:p>
      </dgm:t>
    </dgm:pt>
    <dgm:pt modelId="{2B1A7034-C8C1-4CD1-977F-5D9A62E745E7}" type="parTrans" cxnId="{4AC10802-505D-4F6D-BEA6-2531B60139CC}">
      <dgm:prSet/>
      <dgm:spPr/>
      <dgm:t>
        <a:bodyPr/>
        <a:lstStyle/>
        <a:p>
          <a:endParaRPr lang="ru-RU"/>
        </a:p>
      </dgm:t>
    </dgm:pt>
    <dgm:pt modelId="{4FB1DE27-3DD3-4697-9CFD-2F3CD1C86ED9}" type="sibTrans" cxnId="{4AC10802-505D-4F6D-BEA6-2531B60139CC}">
      <dgm:prSet/>
      <dgm:spPr/>
      <dgm:t>
        <a:bodyPr/>
        <a:lstStyle/>
        <a:p>
          <a:endParaRPr lang="ru-RU"/>
        </a:p>
      </dgm:t>
    </dgm:pt>
    <dgm:pt modelId="{340A898F-15A9-4009-9132-7244DA672CCE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Творить добро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(не только слова,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но и поступки)</a:t>
          </a:r>
          <a:endParaRPr lang="ru-RU" b="1" dirty="0">
            <a:solidFill>
              <a:schemeClr val="accent3">
                <a:lumMod val="75000"/>
              </a:schemeClr>
            </a:solidFill>
          </a:endParaRPr>
        </a:p>
      </dgm:t>
    </dgm:pt>
    <dgm:pt modelId="{B228B2C5-146C-489C-BBA0-F95F55C61CF7}" type="parTrans" cxnId="{C305F2D8-39A3-4090-9540-1203144996BA}">
      <dgm:prSet/>
      <dgm:spPr/>
      <dgm:t>
        <a:bodyPr/>
        <a:lstStyle/>
        <a:p>
          <a:endParaRPr lang="ru-RU"/>
        </a:p>
      </dgm:t>
    </dgm:pt>
    <dgm:pt modelId="{AE5AAEFA-0799-4939-B423-F3D387F52532}" type="sibTrans" cxnId="{C305F2D8-39A3-4090-9540-1203144996BA}">
      <dgm:prSet/>
      <dgm:spPr/>
      <dgm:t>
        <a:bodyPr/>
        <a:lstStyle/>
        <a:p>
          <a:endParaRPr lang="ru-RU"/>
        </a:p>
      </dgm:t>
    </dgm:pt>
    <dgm:pt modelId="{81B45334-0F3A-4F97-96AA-C1F759F3694C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00B050"/>
              </a:solidFill>
            </a:rPr>
            <a:t>Быть толерантным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00B050"/>
              </a:solidFill>
            </a:rPr>
            <a:t>к другим национальностям</a:t>
          </a:r>
          <a:endParaRPr lang="ru-RU" b="1" dirty="0">
            <a:solidFill>
              <a:srgbClr val="00B050"/>
            </a:solidFill>
          </a:endParaRPr>
        </a:p>
      </dgm:t>
    </dgm:pt>
    <dgm:pt modelId="{2ABE564A-D989-48A9-9A95-1FC477F8E94E}" type="parTrans" cxnId="{D3D5420B-8099-4E24-B4AC-75378BD65FBE}">
      <dgm:prSet/>
      <dgm:spPr/>
      <dgm:t>
        <a:bodyPr/>
        <a:lstStyle/>
        <a:p>
          <a:endParaRPr lang="ru-RU"/>
        </a:p>
      </dgm:t>
    </dgm:pt>
    <dgm:pt modelId="{11B1F42C-C78E-4CDE-9086-8D01C31B4B5C}" type="sibTrans" cxnId="{D3D5420B-8099-4E24-B4AC-75378BD65FBE}">
      <dgm:prSet/>
      <dgm:spPr/>
      <dgm:t>
        <a:bodyPr/>
        <a:lstStyle/>
        <a:p>
          <a:endParaRPr lang="ru-RU"/>
        </a:p>
      </dgm:t>
    </dgm:pt>
    <dgm:pt modelId="{D7959C31-6A40-4D2F-82DA-F7B9E5C1A4E2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002060"/>
              </a:solidFill>
            </a:rPr>
            <a:t>Взращивать в себе любовь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002060"/>
              </a:solidFill>
            </a:rPr>
            <a:t>и интерес к Отечеству, своему народу</a:t>
          </a:r>
          <a:endParaRPr lang="ru-RU" b="1" dirty="0">
            <a:solidFill>
              <a:srgbClr val="002060"/>
            </a:solidFill>
          </a:endParaRPr>
        </a:p>
      </dgm:t>
    </dgm:pt>
    <dgm:pt modelId="{AC3E9FDA-F0F0-4420-AAB3-8DA86A6DF9AE}" type="parTrans" cxnId="{F5B8B424-73FE-4C71-85F2-AB192EF18C3C}">
      <dgm:prSet/>
      <dgm:spPr/>
      <dgm:t>
        <a:bodyPr/>
        <a:lstStyle/>
        <a:p>
          <a:endParaRPr lang="ru-RU"/>
        </a:p>
      </dgm:t>
    </dgm:pt>
    <dgm:pt modelId="{1306035E-787D-4879-9614-B1593D152C00}" type="sibTrans" cxnId="{F5B8B424-73FE-4C71-85F2-AB192EF18C3C}">
      <dgm:prSet/>
      <dgm:spPr/>
      <dgm:t>
        <a:bodyPr/>
        <a:lstStyle/>
        <a:p>
          <a:endParaRPr lang="ru-RU"/>
        </a:p>
      </dgm:t>
    </dgm:pt>
    <dgm:pt modelId="{4514C1F2-10CF-433A-B006-969600CEE40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Уважать прошлое своей страны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30937DA6-39E1-463F-955D-2C5905BFBD71}" type="parTrans" cxnId="{1D2A09BE-F1C2-4407-9298-2CE46086A086}">
      <dgm:prSet/>
      <dgm:spPr/>
      <dgm:t>
        <a:bodyPr/>
        <a:lstStyle/>
        <a:p>
          <a:endParaRPr lang="ru-RU"/>
        </a:p>
      </dgm:t>
    </dgm:pt>
    <dgm:pt modelId="{2F2FBEE5-D568-40F7-8022-D6F65BB83DC6}" type="sibTrans" cxnId="{1D2A09BE-F1C2-4407-9298-2CE46086A086}">
      <dgm:prSet/>
      <dgm:spPr/>
      <dgm:t>
        <a:bodyPr/>
        <a:lstStyle/>
        <a:p>
          <a:endParaRPr lang="ru-RU"/>
        </a:p>
      </dgm:t>
    </dgm:pt>
    <dgm:pt modelId="{638D4ACB-0E6A-4E75-A425-7F27F8794EA9}" type="pres">
      <dgm:prSet presAssocID="{4E490077-EDE0-40AA-A60D-01CFE9D18B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13DF0-3FB2-4996-B82A-4E5574BB702C}" type="pres">
      <dgm:prSet presAssocID="{C0EE15D7-25C8-4970-99DC-11F87634C301}" presName="node" presStyleLbl="node1" presStyleIdx="0" presStyleCnt="5" custScaleX="155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BF621-BAE8-4593-A398-E7678ACE0D66}" type="pres">
      <dgm:prSet presAssocID="{C0EE15D7-25C8-4970-99DC-11F87634C301}" presName="spNode" presStyleCnt="0"/>
      <dgm:spPr/>
    </dgm:pt>
    <dgm:pt modelId="{352502D7-90CE-430E-9CA2-64E41AE19F50}" type="pres">
      <dgm:prSet presAssocID="{4FB1DE27-3DD3-4697-9CFD-2F3CD1C86ED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DA4FF91-95E6-4C24-9E40-D22C1B9F2F3B}" type="pres">
      <dgm:prSet presAssocID="{340A898F-15A9-4009-9132-7244DA672CCE}" presName="node" presStyleLbl="node1" presStyleIdx="1" presStyleCnt="5" custScaleX="154463" custRadScaleRad="135087" custRadScaleInc="18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4846C-AE86-4795-9271-D3B9188372E5}" type="pres">
      <dgm:prSet presAssocID="{340A898F-15A9-4009-9132-7244DA672CCE}" presName="spNode" presStyleCnt="0"/>
      <dgm:spPr/>
    </dgm:pt>
    <dgm:pt modelId="{5B4A8DA4-1DB7-4327-A3D3-4CE2425A2248}" type="pres">
      <dgm:prSet presAssocID="{AE5AAEFA-0799-4939-B423-F3D387F5253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FF6161A-A421-46FD-AA4C-8D0B622CF47E}" type="pres">
      <dgm:prSet presAssocID="{81B45334-0F3A-4F97-96AA-C1F759F3694C}" presName="node" presStyleLbl="node1" presStyleIdx="2" presStyleCnt="5" custScaleX="190190" custRadScaleRad="117550" custRadScaleInc="-6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B845-C065-44DA-AF6D-C6AA50D64D31}" type="pres">
      <dgm:prSet presAssocID="{81B45334-0F3A-4F97-96AA-C1F759F3694C}" presName="spNode" presStyleCnt="0"/>
      <dgm:spPr/>
    </dgm:pt>
    <dgm:pt modelId="{FA47798F-D02C-4CC5-95FA-99C23C00F04D}" type="pres">
      <dgm:prSet presAssocID="{11B1F42C-C78E-4CDE-9086-8D01C31B4B5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52F99E1-249C-4854-A59A-978A54284918}" type="pres">
      <dgm:prSet presAssocID="{D7959C31-6A40-4D2F-82DA-F7B9E5C1A4E2}" presName="node" presStyleLbl="node1" presStyleIdx="3" presStyleCnt="5" custScaleX="194787" custRadScaleRad="118066" custRadScaleInc="52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76509-EF8E-4E40-A8E1-811E172EE007}" type="pres">
      <dgm:prSet presAssocID="{D7959C31-6A40-4D2F-82DA-F7B9E5C1A4E2}" presName="spNode" presStyleCnt="0"/>
      <dgm:spPr/>
    </dgm:pt>
    <dgm:pt modelId="{E9D7988D-2694-4707-91BA-1ED26B64A907}" type="pres">
      <dgm:prSet presAssocID="{1306035E-787D-4879-9614-B1593D152C0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2E044EA-5F47-4265-AD88-349185CA4C6E}" type="pres">
      <dgm:prSet presAssocID="{4514C1F2-10CF-433A-B006-969600CEE40A}" presName="node" presStyleLbl="node1" presStyleIdx="4" presStyleCnt="5" custScaleX="144363" custRadScaleRad="134036" custRadScaleInc="-17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75F98-6863-415B-BB90-60100ED2FEC9}" type="pres">
      <dgm:prSet presAssocID="{4514C1F2-10CF-433A-B006-969600CEE40A}" presName="spNode" presStyleCnt="0"/>
      <dgm:spPr/>
    </dgm:pt>
    <dgm:pt modelId="{0D9DA031-0B1E-4C9E-A0E1-5015921EBC36}" type="pres">
      <dgm:prSet presAssocID="{2F2FBEE5-D568-40F7-8022-D6F65BB83DC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3D5420B-8099-4E24-B4AC-75378BD65FBE}" srcId="{4E490077-EDE0-40AA-A60D-01CFE9D18B6F}" destId="{81B45334-0F3A-4F97-96AA-C1F759F3694C}" srcOrd="2" destOrd="0" parTransId="{2ABE564A-D989-48A9-9A95-1FC477F8E94E}" sibTransId="{11B1F42C-C78E-4CDE-9086-8D01C31B4B5C}"/>
    <dgm:cxn modelId="{EB6CEEA0-6F05-4013-AA57-0318CEA1C78B}" type="presOf" srcId="{C0EE15D7-25C8-4970-99DC-11F87634C301}" destId="{17513DF0-3FB2-4996-B82A-4E5574BB702C}" srcOrd="0" destOrd="0" presId="urn:microsoft.com/office/officeart/2005/8/layout/cycle6"/>
    <dgm:cxn modelId="{1D2A09BE-F1C2-4407-9298-2CE46086A086}" srcId="{4E490077-EDE0-40AA-A60D-01CFE9D18B6F}" destId="{4514C1F2-10CF-433A-B006-969600CEE40A}" srcOrd="4" destOrd="0" parTransId="{30937DA6-39E1-463F-955D-2C5905BFBD71}" sibTransId="{2F2FBEE5-D568-40F7-8022-D6F65BB83DC6}"/>
    <dgm:cxn modelId="{8837BC63-46EF-4B84-99A6-F9B37955E48F}" type="presOf" srcId="{2F2FBEE5-D568-40F7-8022-D6F65BB83DC6}" destId="{0D9DA031-0B1E-4C9E-A0E1-5015921EBC36}" srcOrd="0" destOrd="0" presId="urn:microsoft.com/office/officeart/2005/8/layout/cycle6"/>
    <dgm:cxn modelId="{F5B8B424-73FE-4C71-85F2-AB192EF18C3C}" srcId="{4E490077-EDE0-40AA-A60D-01CFE9D18B6F}" destId="{D7959C31-6A40-4D2F-82DA-F7B9E5C1A4E2}" srcOrd="3" destOrd="0" parTransId="{AC3E9FDA-F0F0-4420-AAB3-8DA86A6DF9AE}" sibTransId="{1306035E-787D-4879-9614-B1593D152C00}"/>
    <dgm:cxn modelId="{C305F2D8-39A3-4090-9540-1203144996BA}" srcId="{4E490077-EDE0-40AA-A60D-01CFE9D18B6F}" destId="{340A898F-15A9-4009-9132-7244DA672CCE}" srcOrd="1" destOrd="0" parTransId="{B228B2C5-146C-489C-BBA0-F95F55C61CF7}" sibTransId="{AE5AAEFA-0799-4939-B423-F3D387F52532}"/>
    <dgm:cxn modelId="{C9B3210E-64C1-4564-8E83-278167959B61}" type="presOf" srcId="{81B45334-0F3A-4F97-96AA-C1F759F3694C}" destId="{0FF6161A-A421-46FD-AA4C-8D0B622CF47E}" srcOrd="0" destOrd="0" presId="urn:microsoft.com/office/officeart/2005/8/layout/cycle6"/>
    <dgm:cxn modelId="{488A6890-8185-41E8-AA81-DBC8106784E5}" type="presOf" srcId="{11B1F42C-C78E-4CDE-9086-8D01C31B4B5C}" destId="{FA47798F-D02C-4CC5-95FA-99C23C00F04D}" srcOrd="0" destOrd="0" presId="urn:microsoft.com/office/officeart/2005/8/layout/cycle6"/>
    <dgm:cxn modelId="{FF7538CD-E5B0-4F6B-9A6F-D7B520979070}" type="presOf" srcId="{1306035E-787D-4879-9614-B1593D152C00}" destId="{E9D7988D-2694-4707-91BA-1ED26B64A907}" srcOrd="0" destOrd="0" presId="urn:microsoft.com/office/officeart/2005/8/layout/cycle6"/>
    <dgm:cxn modelId="{E280C5DD-8CA2-4562-BA33-57E279594512}" type="presOf" srcId="{4514C1F2-10CF-433A-B006-969600CEE40A}" destId="{C2E044EA-5F47-4265-AD88-349185CA4C6E}" srcOrd="0" destOrd="0" presId="urn:microsoft.com/office/officeart/2005/8/layout/cycle6"/>
    <dgm:cxn modelId="{4AC10802-505D-4F6D-BEA6-2531B60139CC}" srcId="{4E490077-EDE0-40AA-A60D-01CFE9D18B6F}" destId="{C0EE15D7-25C8-4970-99DC-11F87634C301}" srcOrd="0" destOrd="0" parTransId="{2B1A7034-C8C1-4CD1-977F-5D9A62E745E7}" sibTransId="{4FB1DE27-3DD3-4697-9CFD-2F3CD1C86ED9}"/>
    <dgm:cxn modelId="{32EF0E25-6141-431F-8E21-29F1F4B1065E}" type="presOf" srcId="{4E490077-EDE0-40AA-A60D-01CFE9D18B6F}" destId="{638D4ACB-0E6A-4E75-A425-7F27F8794EA9}" srcOrd="0" destOrd="0" presId="urn:microsoft.com/office/officeart/2005/8/layout/cycle6"/>
    <dgm:cxn modelId="{A1DF8BA9-47D5-4670-AB17-6530FE87820C}" type="presOf" srcId="{D7959C31-6A40-4D2F-82DA-F7B9E5C1A4E2}" destId="{E52F99E1-249C-4854-A59A-978A54284918}" srcOrd="0" destOrd="0" presId="urn:microsoft.com/office/officeart/2005/8/layout/cycle6"/>
    <dgm:cxn modelId="{7D6D7A15-219E-4F65-BF70-8F59B77F0EA3}" type="presOf" srcId="{4FB1DE27-3DD3-4697-9CFD-2F3CD1C86ED9}" destId="{352502D7-90CE-430E-9CA2-64E41AE19F50}" srcOrd="0" destOrd="0" presId="urn:microsoft.com/office/officeart/2005/8/layout/cycle6"/>
    <dgm:cxn modelId="{038281EA-798F-498C-9982-D725D09A1353}" type="presOf" srcId="{340A898F-15A9-4009-9132-7244DA672CCE}" destId="{4DA4FF91-95E6-4C24-9E40-D22C1B9F2F3B}" srcOrd="0" destOrd="0" presId="urn:microsoft.com/office/officeart/2005/8/layout/cycle6"/>
    <dgm:cxn modelId="{CBD35B3E-2177-4B0C-8A85-EA3B10A21A61}" type="presOf" srcId="{AE5AAEFA-0799-4939-B423-F3D387F52532}" destId="{5B4A8DA4-1DB7-4327-A3D3-4CE2425A2248}" srcOrd="0" destOrd="0" presId="urn:microsoft.com/office/officeart/2005/8/layout/cycle6"/>
    <dgm:cxn modelId="{B103804E-2ABF-4636-B381-578B854F9A32}" type="presParOf" srcId="{638D4ACB-0E6A-4E75-A425-7F27F8794EA9}" destId="{17513DF0-3FB2-4996-B82A-4E5574BB702C}" srcOrd="0" destOrd="0" presId="urn:microsoft.com/office/officeart/2005/8/layout/cycle6"/>
    <dgm:cxn modelId="{781BD0A5-2A1E-4840-938D-3E8711A7AA9F}" type="presParOf" srcId="{638D4ACB-0E6A-4E75-A425-7F27F8794EA9}" destId="{99ABF621-BAE8-4593-A398-E7678ACE0D66}" srcOrd="1" destOrd="0" presId="urn:microsoft.com/office/officeart/2005/8/layout/cycle6"/>
    <dgm:cxn modelId="{9F5F3F47-B3FF-4EA3-90CC-B1978D25A7FE}" type="presParOf" srcId="{638D4ACB-0E6A-4E75-A425-7F27F8794EA9}" destId="{352502D7-90CE-430E-9CA2-64E41AE19F50}" srcOrd="2" destOrd="0" presId="urn:microsoft.com/office/officeart/2005/8/layout/cycle6"/>
    <dgm:cxn modelId="{DCF95ED5-6296-4ECC-A895-7FB3259BC941}" type="presParOf" srcId="{638D4ACB-0E6A-4E75-A425-7F27F8794EA9}" destId="{4DA4FF91-95E6-4C24-9E40-D22C1B9F2F3B}" srcOrd="3" destOrd="0" presId="urn:microsoft.com/office/officeart/2005/8/layout/cycle6"/>
    <dgm:cxn modelId="{059784A3-3DA4-4F37-BE98-BB34114C1993}" type="presParOf" srcId="{638D4ACB-0E6A-4E75-A425-7F27F8794EA9}" destId="{B514846C-AE86-4795-9271-D3B9188372E5}" srcOrd="4" destOrd="0" presId="urn:microsoft.com/office/officeart/2005/8/layout/cycle6"/>
    <dgm:cxn modelId="{E053870D-F604-424B-ABCE-74E1161391C1}" type="presParOf" srcId="{638D4ACB-0E6A-4E75-A425-7F27F8794EA9}" destId="{5B4A8DA4-1DB7-4327-A3D3-4CE2425A2248}" srcOrd="5" destOrd="0" presId="urn:microsoft.com/office/officeart/2005/8/layout/cycle6"/>
    <dgm:cxn modelId="{2091030E-1E2D-4BE4-9424-F62311DB98A1}" type="presParOf" srcId="{638D4ACB-0E6A-4E75-A425-7F27F8794EA9}" destId="{0FF6161A-A421-46FD-AA4C-8D0B622CF47E}" srcOrd="6" destOrd="0" presId="urn:microsoft.com/office/officeart/2005/8/layout/cycle6"/>
    <dgm:cxn modelId="{1477CCFB-A5A6-4707-B1B9-165473A52C53}" type="presParOf" srcId="{638D4ACB-0E6A-4E75-A425-7F27F8794EA9}" destId="{CB83B845-C065-44DA-AF6D-C6AA50D64D31}" srcOrd="7" destOrd="0" presId="urn:microsoft.com/office/officeart/2005/8/layout/cycle6"/>
    <dgm:cxn modelId="{F3B02F27-CBAA-4503-8F9B-862E434EE09D}" type="presParOf" srcId="{638D4ACB-0E6A-4E75-A425-7F27F8794EA9}" destId="{FA47798F-D02C-4CC5-95FA-99C23C00F04D}" srcOrd="8" destOrd="0" presId="urn:microsoft.com/office/officeart/2005/8/layout/cycle6"/>
    <dgm:cxn modelId="{4629567D-9F6E-48FC-AFEB-8A7D8DABF2F8}" type="presParOf" srcId="{638D4ACB-0E6A-4E75-A425-7F27F8794EA9}" destId="{E52F99E1-249C-4854-A59A-978A54284918}" srcOrd="9" destOrd="0" presId="urn:microsoft.com/office/officeart/2005/8/layout/cycle6"/>
    <dgm:cxn modelId="{B4B30A63-6C0C-42A7-99FB-E0027DFAA596}" type="presParOf" srcId="{638D4ACB-0E6A-4E75-A425-7F27F8794EA9}" destId="{95F76509-EF8E-4E40-A8E1-811E172EE007}" srcOrd="10" destOrd="0" presId="urn:microsoft.com/office/officeart/2005/8/layout/cycle6"/>
    <dgm:cxn modelId="{D8AE72AD-F62B-42E9-9BA1-FFD1526D5820}" type="presParOf" srcId="{638D4ACB-0E6A-4E75-A425-7F27F8794EA9}" destId="{E9D7988D-2694-4707-91BA-1ED26B64A907}" srcOrd="11" destOrd="0" presId="urn:microsoft.com/office/officeart/2005/8/layout/cycle6"/>
    <dgm:cxn modelId="{6BA18354-5E30-4EA3-B9D7-D904A1757CA6}" type="presParOf" srcId="{638D4ACB-0E6A-4E75-A425-7F27F8794EA9}" destId="{C2E044EA-5F47-4265-AD88-349185CA4C6E}" srcOrd="12" destOrd="0" presId="urn:microsoft.com/office/officeart/2005/8/layout/cycle6"/>
    <dgm:cxn modelId="{E2F2041B-6EA0-493A-8B52-B6D701E011A3}" type="presParOf" srcId="{638D4ACB-0E6A-4E75-A425-7F27F8794EA9}" destId="{57E75F98-6863-415B-BB90-60100ED2FEC9}" srcOrd="13" destOrd="0" presId="urn:microsoft.com/office/officeart/2005/8/layout/cycle6"/>
    <dgm:cxn modelId="{8B73A6AA-6F31-46CF-8CC8-BF3FF2CFE684}" type="presParOf" srcId="{638D4ACB-0E6A-4E75-A425-7F27F8794EA9}" destId="{0D9DA031-0B1E-4C9E-A0E1-5015921EBC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1056;&#1086;&#1076;&#1080;&#1085;&#1072;%20-%20&#1101;&#1090;&#1086;%20&#1084;&#1099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&#1053;&#1072;&#1076;&#1103;%20&#1041;&#1086;&#1075;&#1076;&#1072;&#1085;&#1086;&#1074;&#1072;.mp4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55;&#1040;&#1058;&#1056;&#1048;&#1054;&#1058;%20(&#1092;&#1083;&#1072;&#1075;%20&#1084;&#1086;&#1077;&#1075;&#1086;%20&#1075;&#1086;&#1089;&#1091;&#1076;&#1072;&#1088;&#1089;&#1090;&#1074;&#1072;)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799"/>
            <a:ext cx="8652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§15 (читать), </a:t>
            </a:r>
            <a:r>
              <a:rPr lang="ru-RU" sz="4400" b="1" dirty="0"/>
              <a:t>№ </a:t>
            </a:r>
            <a:r>
              <a:rPr lang="ru-RU" sz="4400" b="1" dirty="0" smtClean="0"/>
              <a:t>2 </a:t>
            </a:r>
            <a:r>
              <a:rPr lang="ru-RU" sz="4400" b="1" dirty="0"/>
              <a:t>стр. </a:t>
            </a:r>
            <a:r>
              <a:rPr lang="ru-RU" sz="4400" b="1" dirty="0" smtClean="0"/>
              <a:t>130 </a:t>
            </a:r>
            <a:r>
              <a:rPr lang="ru-RU" sz="4400" b="1" dirty="0"/>
              <a:t>(</a:t>
            </a:r>
            <a:r>
              <a:rPr lang="ru-RU" sz="4400" b="1" dirty="0" err="1"/>
              <a:t>писм</a:t>
            </a:r>
            <a:r>
              <a:rPr lang="ru-RU" sz="4400" b="1" dirty="0" smtClean="0"/>
              <a:t>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643335"/>
            <a:ext cx="4987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+mj-lt"/>
              </a:rPr>
              <a:t>ДОМАШНЕЕ ЗАДАНИЕ</a:t>
            </a:r>
            <a:endParaRPr lang="ru-RU" sz="4400" dirty="0">
              <a:latin typeface="+mj-lt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4752528" cy="3053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274422"/>
            <a:ext cx="3207471" cy="34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6"/>
                </a:solidFill>
                <a:latin typeface="+mj-lt"/>
              </a:rPr>
              <a:t>Пословицы о Родине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sz="2800" b="1" dirty="0"/>
              <a:t>Нет в мире краше Родины нашей.</a:t>
            </a:r>
            <a:endParaRPr lang="ru-RU" sz="2800" dirty="0"/>
          </a:p>
          <a:p>
            <a:pPr lvl="0"/>
            <a:r>
              <a:rPr lang="ru-RU" sz="2800" b="1" dirty="0"/>
              <a:t>Человек без Родины, что соловей без песни.</a:t>
            </a:r>
            <a:endParaRPr lang="ru-RU" sz="2800" dirty="0"/>
          </a:p>
          <a:p>
            <a:pPr lvl="0"/>
            <a:r>
              <a:rPr lang="ru-RU" sz="2800" b="1" dirty="0"/>
              <a:t>Одна у человека мать, одна у него и родина.</a:t>
            </a:r>
            <a:endParaRPr lang="ru-RU" sz="2800" dirty="0"/>
          </a:p>
          <a:p>
            <a:pPr lvl="0"/>
            <a:r>
              <a:rPr lang="ru-RU" sz="2800" b="1" dirty="0"/>
              <a:t>У народа один дом – Родина.</a:t>
            </a:r>
            <a:endParaRPr lang="ru-RU" sz="2800" dirty="0"/>
          </a:p>
          <a:p>
            <a:pPr lvl="0"/>
            <a:r>
              <a:rPr lang="ru-RU" sz="2800" b="1" dirty="0"/>
              <a:t>Родина – всем матерям мать.</a:t>
            </a:r>
            <a:endParaRPr lang="ru-RU" sz="2800" dirty="0"/>
          </a:p>
          <a:p>
            <a:pPr lvl="0"/>
            <a:r>
              <a:rPr lang="ru-RU" sz="2800" b="1" dirty="0"/>
              <a:t>Родина – мать, чужбина – мачеха.</a:t>
            </a:r>
            <a:endParaRPr lang="ru-RU" sz="2800" dirty="0"/>
          </a:p>
          <a:p>
            <a:pPr lvl="0"/>
            <a:r>
              <a:rPr lang="ru-RU" sz="2800" b="1" dirty="0"/>
              <a:t>Жить – Родине служить.</a:t>
            </a:r>
            <a:endParaRPr lang="ru-RU" sz="2800" dirty="0"/>
          </a:p>
          <a:p>
            <a:pPr lvl="0"/>
            <a:r>
              <a:rPr lang="ru-RU" sz="2800" b="1" dirty="0"/>
              <a:t>Кто за Родину горой, тот истинный герой.</a:t>
            </a:r>
            <a:endParaRPr lang="ru-RU" sz="2800" dirty="0"/>
          </a:p>
          <a:p>
            <a:pPr lvl="0"/>
            <a:r>
              <a:rPr lang="ru-RU" sz="2800" b="1" dirty="0"/>
              <a:t>Главное в жизни – служить Отчизне.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256" y="620688"/>
            <a:ext cx="1647825" cy="155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420888"/>
            <a:ext cx="1661241" cy="1688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883" y="4293096"/>
            <a:ext cx="1614573" cy="1655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221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  <a:latin typeface="+mj-lt"/>
              </a:rPr>
              <a:t>Что  значит  </a:t>
            </a:r>
            <a:r>
              <a:rPr lang="ru-RU" sz="4000" dirty="0" smtClean="0">
                <a:solidFill>
                  <a:schemeClr val="accent6"/>
                </a:solidFill>
                <a:latin typeface="+mj-lt"/>
                <a:hlinkClick r:id="rId2" action="ppaction://hlinkfile"/>
              </a:rPr>
              <a:t>быть</a:t>
            </a:r>
            <a:r>
              <a:rPr lang="ru-RU" sz="4000" dirty="0" smtClean="0">
                <a:solidFill>
                  <a:schemeClr val="accent6"/>
                </a:solidFill>
                <a:latin typeface="+mj-lt"/>
              </a:rPr>
              <a:t>  патриотом?</a:t>
            </a:r>
            <a:endParaRPr lang="ru-RU" sz="4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370" y="1027249"/>
            <a:ext cx="6192688" cy="8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766" y="2662452"/>
            <a:ext cx="5086350" cy="33623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2043514"/>
            <a:ext cx="3156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hlinkClick r:id="rId5" action="ppaction://hlinkfile"/>
              </a:rPr>
              <a:t>Надя Богданова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921" y="404664"/>
            <a:ext cx="631294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Кластер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600" dirty="0" smtClean="0">
                <a:solidFill>
                  <a:schemeClr val="accent1"/>
                </a:solidFill>
                <a:latin typeface="+mj-lt"/>
              </a:rPr>
              <a:t>ЧТО ДОЛЖЕН ДЕЛАТЬ  ПАТРИОТ?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851" y="155646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/>
                </a:solidFill>
                <a:hlinkClick r:id="rId2" action="ppaction://hlinkfile"/>
              </a:rPr>
              <a:t>Кластер</a:t>
            </a:r>
            <a:r>
              <a:rPr lang="ru-RU" b="1" dirty="0" smtClean="0"/>
              <a:t> – (от англ. – </a:t>
            </a:r>
            <a:r>
              <a:rPr lang="en-US" b="1" dirty="0" err="1" smtClean="0"/>
              <a:t>claster</a:t>
            </a:r>
            <a:r>
              <a:rPr lang="ru-RU" b="1" dirty="0" smtClean="0"/>
              <a:t> – гвоздь) – </a:t>
            </a:r>
            <a:r>
              <a:rPr lang="ru-RU" dirty="0"/>
              <a:t>это графическая форма организации информации, когда выделяются основные смысловые единицы, которые фиксируются в виде схемы с обозначением всех связей между ними.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Он </a:t>
            </a:r>
            <a:r>
              <a:rPr lang="ru-RU" dirty="0"/>
              <a:t>представляет собой изображение, способствующее систематизации и обобщению учебного материала.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69" y="3140968"/>
            <a:ext cx="8341086" cy="284760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3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52177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Кластер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32824016"/>
              </p:ext>
            </p:extLst>
          </p:nvPr>
        </p:nvGraphicFramePr>
        <p:xfrm>
          <a:off x="323528" y="452177"/>
          <a:ext cx="8568952" cy="556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72519" y="2132856"/>
            <a:ext cx="2727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+mj-lt"/>
              </a:rPr>
              <a:t>ЧТО </a:t>
            </a:r>
            <a:endParaRPr lang="ru-RU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ДОЛЖЕН </a:t>
            </a:r>
            <a:r>
              <a:rPr lang="ru-RU" sz="3600" dirty="0">
                <a:solidFill>
                  <a:srgbClr val="C00000"/>
                </a:solidFill>
                <a:latin typeface="+mj-lt"/>
              </a:rPr>
              <a:t>ДЕЛАТЬ  </a:t>
            </a:r>
            <a:endParaRPr lang="ru-RU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ПАТРИОТ</a:t>
            </a:r>
            <a:r>
              <a:rPr lang="ru-RU" sz="3600" dirty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8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136904" cy="504056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означает слово «федерация»?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1) союз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2) самостоятельность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3) любовь к Родине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4) независимость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такое субъект федерации ?</a:t>
            </a:r>
          </a:p>
          <a:p>
            <a:pPr marL="0" indent="0">
              <a:buNone/>
            </a:pPr>
            <a:r>
              <a:rPr lang="ru-RU" sz="2600" b="1" dirty="0" smtClean="0"/>
              <a:t>    Какие субъекты вы можете назвать?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оставь 1 предложение со словами «патриот» или «патриотизм».</a:t>
            </a:r>
          </a:p>
          <a:p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Давай повторим главное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v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096344" cy="272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6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diets.ru/data/cache/2014jul/05/40/2018144_64128nothumb500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55146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oodoo.ru/smiles/anim3/b0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558248" cy="28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6154" y="836712"/>
            <a:ext cx="6001964" cy="321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500" dirty="0" smtClean="0">
                <a:solidFill>
                  <a:srgbClr val="C00000"/>
                </a:solidFill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СПАСИБО</a:t>
            </a:r>
            <a:r>
              <a:rPr lang="ru-RU" sz="8800" dirty="0" smtClean="0">
                <a:solidFill>
                  <a:srgbClr val="C00000"/>
                </a:solidFill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8800" dirty="0" smtClean="0">
                <a:solidFill>
                  <a:srgbClr val="C00000"/>
                </a:solidFill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ЗА УРОК! </a:t>
            </a:r>
            <a:endParaRPr lang="ru-RU" sz="8800" dirty="0">
              <a:solidFill>
                <a:srgbClr val="C00000"/>
              </a:solidFill>
              <a:latin typeface="+mj-lt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3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632847" cy="1163960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</a:rPr>
              <a:t>Наша Родина - </a:t>
            </a:r>
            <a:r>
              <a:rPr lang="ru-RU" sz="6000" dirty="0">
                <a:solidFill>
                  <a:schemeClr val="bg1"/>
                </a:solidFill>
              </a:rPr>
              <a:t>Р</a:t>
            </a:r>
            <a:r>
              <a:rPr lang="ru-RU" sz="6000" dirty="0" smtClean="0">
                <a:solidFill>
                  <a:schemeClr val="bg1"/>
                </a:solidFill>
              </a:rPr>
              <a:t>оссия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23437" y="5589240"/>
            <a:ext cx="6858000" cy="5768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+mj-lt"/>
              </a:rPr>
              <a:t>Урок «Обществознания», 6 класс</a:t>
            </a:r>
            <a:endParaRPr lang="ru-RU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00954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7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18197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/>
                </a:solidFill>
                <a:latin typeface="+mj-lt"/>
              </a:rPr>
              <a:t>Наша Родина! </a:t>
            </a:r>
          </a:p>
          <a:p>
            <a:endParaRPr lang="ru-RU" sz="800" dirty="0" smtClean="0"/>
          </a:p>
          <a:p>
            <a:r>
              <a:rPr lang="ru-RU" sz="2200" dirty="0" smtClean="0"/>
              <a:t>И </a:t>
            </a:r>
            <a:r>
              <a:rPr lang="ru-RU" sz="2200" dirty="0"/>
              <a:t>красива и богата</a:t>
            </a:r>
            <a:br>
              <a:rPr lang="ru-RU" sz="2200" dirty="0"/>
            </a:br>
            <a:r>
              <a:rPr lang="ru-RU" sz="2200" dirty="0"/>
              <a:t>Наша Родина, ребята.</a:t>
            </a:r>
            <a:br>
              <a:rPr lang="ru-RU" sz="2200" dirty="0"/>
            </a:br>
            <a:r>
              <a:rPr lang="ru-RU" sz="2200" dirty="0"/>
              <a:t>Долго ехать от столицы</a:t>
            </a:r>
            <a:br>
              <a:rPr lang="ru-RU" sz="2200" dirty="0"/>
            </a:br>
            <a:r>
              <a:rPr lang="ru-RU" sz="2200" dirty="0"/>
              <a:t>До любой ее границы.</a:t>
            </a:r>
          </a:p>
          <a:p>
            <a:r>
              <a:rPr lang="ru-RU" sz="2200" dirty="0"/>
              <a:t>Все вокруг свое, родное:</a:t>
            </a:r>
            <a:br>
              <a:rPr lang="ru-RU" sz="2200" dirty="0"/>
            </a:br>
            <a:r>
              <a:rPr lang="ru-RU" sz="2200" dirty="0"/>
              <a:t>Горы, степи и леса:</a:t>
            </a:r>
            <a:br>
              <a:rPr lang="ru-RU" sz="2200" dirty="0"/>
            </a:br>
            <a:r>
              <a:rPr lang="ru-RU" sz="2200" dirty="0"/>
              <a:t>Рек сверканье голубое,</a:t>
            </a:r>
            <a:br>
              <a:rPr lang="ru-RU" sz="2200" dirty="0"/>
            </a:br>
            <a:r>
              <a:rPr lang="ru-RU" sz="2200" dirty="0"/>
              <a:t>Голубые небеса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Каждый город</a:t>
            </a:r>
            <a:br>
              <a:rPr lang="ru-RU" sz="2200" dirty="0"/>
            </a:br>
            <a:r>
              <a:rPr lang="ru-RU" sz="2200" dirty="0"/>
              <a:t>Сердцу дорог,</a:t>
            </a:r>
            <a:br>
              <a:rPr lang="ru-RU" sz="2200" dirty="0"/>
            </a:br>
            <a:r>
              <a:rPr lang="ru-RU" sz="2200" dirty="0"/>
              <a:t>Дорог каждый сельский дом.</a:t>
            </a:r>
            <a:br>
              <a:rPr lang="ru-RU" sz="2200" dirty="0"/>
            </a:br>
            <a:r>
              <a:rPr lang="ru-RU" sz="2200" dirty="0"/>
              <a:t>Все в боях когда-то взято</a:t>
            </a:r>
            <a:br>
              <a:rPr lang="ru-RU" sz="2200" dirty="0"/>
            </a:br>
            <a:r>
              <a:rPr lang="ru-RU" sz="2200" dirty="0"/>
              <a:t>И упрочено трудом</a:t>
            </a:r>
            <a:r>
              <a:rPr lang="ru-RU" sz="2200" dirty="0" smtClean="0"/>
              <a:t>!</a:t>
            </a:r>
            <a:endParaRPr lang="ru-RU" sz="800" dirty="0" smtClean="0"/>
          </a:p>
          <a:p>
            <a:pPr algn="r"/>
            <a:r>
              <a:rPr lang="ru-RU" sz="2400" dirty="0"/>
              <a:t> </a:t>
            </a:r>
            <a:r>
              <a:rPr lang="ru-RU" sz="2000" dirty="0"/>
              <a:t>Г. </a:t>
            </a:r>
            <a:r>
              <a:rPr lang="ru-RU" sz="2000" dirty="0" err="1"/>
              <a:t>Ладонщиков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980728"/>
            <a:ext cx="352519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465" y="332656"/>
            <a:ext cx="8496944" cy="44644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* Как  называется  наша  страна?</a:t>
            </a:r>
            <a:br>
              <a:rPr lang="ru-RU" sz="4000" dirty="0" smtClean="0">
                <a:solidFill>
                  <a:schemeClr val="accent6"/>
                </a:solidFill>
              </a:rPr>
            </a:br>
            <a:r>
              <a:rPr lang="ru-RU" sz="4000" dirty="0" smtClean="0">
                <a:solidFill>
                  <a:schemeClr val="accent6"/>
                </a:solidFill>
              </a:rPr>
              <a:t/>
            </a:r>
            <a:br>
              <a:rPr lang="ru-RU" sz="4000" dirty="0" smtClean="0">
                <a:solidFill>
                  <a:schemeClr val="accent6"/>
                </a:solidFill>
              </a:rPr>
            </a:br>
            <a:r>
              <a:rPr lang="ru-RU" sz="4000" dirty="0" smtClean="0">
                <a:solidFill>
                  <a:schemeClr val="accent6"/>
                </a:solidFill>
              </a:rPr>
              <a:t>* Что  означает  слово  «федерация»?</a:t>
            </a:r>
            <a:br>
              <a:rPr lang="ru-RU" sz="4000" dirty="0" smtClean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/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 smtClean="0">
                <a:solidFill>
                  <a:schemeClr val="accent6"/>
                </a:solidFill>
              </a:rPr>
              <a:t>* Что  такое  субъект  ?</a:t>
            </a:r>
            <a:br>
              <a:rPr lang="ru-RU" sz="4000" dirty="0" smtClean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/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 smtClean="0">
                <a:solidFill>
                  <a:schemeClr val="accent6"/>
                </a:solidFill>
              </a:rPr>
              <a:t>* Что  такое  малая  Родина?</a:t>
            </a:r>
            <a:endParaRPr lang="ru-RU" sz="4000" dirty="0">
              <a:solidFill>
                <a:schemeClr val="accent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15" y="4869160"/>
            <a:ext cx="8312150" cy="114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8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00" y="1628800"/>
            <a:ext cx="8121214" cy="396044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3539">
            <a:off x="7385205" y="840903"/>
            <a:ext cx="1527894" cy="22310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75774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/>
                </a:solidFill>
                <a:latin typeface="+mj-lt"/>
              </a:rPr>
              <a:t>Как  называется  наша  страна</a:t>
            </a:r>
            <a:r>
              <a:rPr lang="ru-RU" sz="2800" dirty="0" smtClean="0">
                <a:solidFill>
                  <a:schemeClr val="accent6"/>
                </a:solidFill>
                <a:latin typeface="+mj-lt"/>
              </a:rPr>
              <a:t>?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0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5442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801" y="404664"/>
            <a:ext cx="67818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Российская  Федерация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 Российской </a:t>
            </a:r>
            <a:r>
              <a:rPr lang="ru-RU" sz="3200" b="1" dirty="0" smtClean="0"/>
              <a:t>Федерации - </a:t>
            </a:r>
            <a:r>
              <a:rPr lang="ru-RU" sz="3600" b="1" dirty="0" smtClean="0">
                <a:solidFill>
                  <a:schemeClr val="accent6"/>
                </a:solidFill>
              </a:rPr>
              <a:t>89 субъектов</a:t>
            </a:r>
            <a:r>
              <a:rPr lang="ru-RU" sz="3200" b="1" dirty="0">
                <a:solidFill>
                  <a:schemeClr val="accent6"/>
                </a:solidFill>
              </a:rPr>
              <a:t>, </a:t>
            </a:r>
            <a:endParaRPr lang="ru-RU" sz="3200" b="1" dirty="0" smtClean="0">
              <a:solidFill>
                <a:schemeClr val="accent6"/>
              </a:solidFill>
            </a:endParaRPr>
          </a:p>
          <a:p>
            <a:r>
              <a:rPr lang="ru-RU" sz="3000" b="1" dirty="0" smtClean="0"/>
              <a:t>из них: </a:t>
            </a:r>
          </a:p>
          <a:p>
            <a:r>
              <a:rPr lang="ru-RU" sz="3200" b="1" dirty="0" smtClean="0"/>
              <a:t>республик - </a:t>
            </a:r>
            <a:r>
              <a:rPr lang="ru-RU" sz="3200" b="1" dirty="0" smtClean="0">
                <a:solidFill>
                  <a:schemeClr val="accent6"/>
                </a:solidFill>
              </a:rPr>
              <a:t>24 </a:t>
            </a:r>
          </a:p>
          <a:p>
            <a:r>
              <a:rPr lang="ru-RU" sz="3200" b="1" dirty="0" smtClean="0"/>
              <a:t>городов </a:t>
            </a:r>
            <a:r>
              <a:rPr lang="ru-RU" sz="3200" b="1" dirty="0"/>
              <a:t>федерального </a:t>
            </a:r>
            <a:r>
              <a:rPr lang="ru-RU" sz="3200" b="1" dirty="0" smtClean="0"/>
              <a:t>значения –</a:t>
            </a:r>
            <a:r>
              <a:rPr lang="ru-RU" sz="3200" b="1" dirty="0" smtClean="0">
                <a:solidFill>
                  <a:schemeClr val="accent6"/>
                </a:solidFill>
              </a:rPr>
              <a:t> 3</a:t>
            </a:r>
          </a:p>
          <a:p>
            <a:r>
              <a:rPr lang="ru-RU" sz="3200" b="1" dirty="0"/>
              <a:t>к</a:t>
            </a:r>
            <a:r>
              <a:rPr lang="ru-RU" sz="3200" b="1" dirty="0" smtClean="0"/>
              <a:t>раёв –</a:t>
            </a:r>
            <a:r>
              <a:rPr lang="ru-RU" sz="3200" b="1" dirty="0" smtClean="0">
                <a:solidFill>
                  <a:schemeClr val="accent6"/>
                </a:solidFill>
              </a:rPr>
              <a:t> 9</a:t>
            </a:r>
          </a:p>
          <a:p>
            <a:r>
              <a:rPr lang="ru-RU" sz="3200" b="1" dirty="0"/>
              <a:t>о</a:t>
            </a:r>
            <a:r>
              <a:rPr lang="ru-RU" sz="3200" b="1" dirty="0" smtClean="0"/>
              <a:t>бластей</a:t>
            </a:r>
            <a:r>
              <a:rPr lang="ru-RU" sz="3200" b="1" dirty="0" smtClean="0">
                <a:solidFill>
                  <a:schemeClr val="accent6"/>
                </a:solidFill>
              </a:rPr>
              <a:t> – 48</a:t>
            </a:r>
          </a:p>
          <a:p>
            <a:r>
              <a:rPr lang="ru-RU" sz="3200" b="1" dirty="0" smtClean="0"/>
              <a:t>автономных округов – </a:t>
            </a:r>
            <a:r>
              <a:rPr lang="ru-RU" sz="3200" b="1" dirty="0" smtClean="0">
                <a:solidFill>
                  <a:schemeClr val="accent6"/>
                </a:solidFill>
              </a:rPr>
              <a:t>4</a:t>
            </a:r>
          </a:p>
          <a:p>
            <a:r>
              <a:rPr lang="ru-RU" sz="3200" b="1" dirty="0" smtClean="0"/>
              <a:t>автономная область – </a:t>
            </a:r>
            <a:r>
              <a:rPr lang="ru-RU" sz="3200" b="1" dirty="0" smtClean="0">
                <a:solidFill>
                  <a:schemeClr val="accent6"/>
                </a:solidFill>
              </a:rPr>
              <a:t>1</a:t>
            </a:r>
          </a:p>
          <a:p>
            <a:endParaRPr lang="ru-RU" sz="3200" b="1" dirty="0" smtClean="0">
              <a:solidFill>
                <a:schemeClr val="accent6"/>
              </a:solidFill>
            </a:endParaRPr>
          </a:p>
          <a:p>
            <a:r>
              <a:rPr lang="ru-RU" sz="3200" b="1" dirty="0" smtClean="0">
                <a:solidFill>
                  <a:schemeClr val="accent6"/>
                </a:solidFill>
              </a:rPr>
              <a:t>В каком субъекте РФ проживаете вы?</a:t>
            </a:r>
          </a:p>
          <a:p>
            <a:r>
              <a:rPr lang="ru-RU" sz="3200" b="1" dirty="0" smtClean="0">
                <a:solidFill>
                  <a:schemeClr val="accent6"/>
                </a:solidFill>
              </a:rPr>
              <a:t>Найдите его на карте.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51048"/>
            <a:ext cx="3761469" cy="2290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446452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ФИЗМИНУТКА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4" descr="https://puserscontentstorage.blob.core.windows.net/userimages/78461339-d49e-41fe-a1ba-1f5670a6f972/a47212b1-7718-4e54-bfea-066d60dd58eeimage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9783"/>
            <a:ext cx="2160240" cy="19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900igr.net/up/datai/134544/0022-025-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160810"/>
            <a:ext cx="3384376" cy="39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9516" y="827817"/>
            <a:ext cx="57423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нужно присесть,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встать, руки поднять вверх.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3407" y="1989902"/>
            <a:ext cx="3421514" cy="4308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624" y="383258"/>
            <a:ext cx="8412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</a:t>
            </a:r>
            <a:r>
              <a:rPr lang="ru-RU" sz="3600" dirty="0">
                <a:latin typeface="+mj-lt"/>
              </a:rPr>
              <a:t>то такое </a:t>
            </a:r>
            <a:r>
              <a:rPr lang="ru-RU" sz="3600" dirty="0">
                <a:solidFill>
                  <a:srgbClr val="C00000"/>
                </a:solidFill>
                <a:latin typeface="+mj-lt"/>
              </a:rPr>
              <a:t>«государственный язык</a:t>
            </a:r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» </a:t>
            </a:r>
            <a:r>
              <a:rPr lang="ru-RU" sz="3600" dirty="0" smtClean="0">
                <a:latin typeface="+mj-lt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ru-RU" sz="3600" b="1" dirty="0" smtClean="0"/>
              <a:t>…..</a:t>
            </a:r>
          </a:p>
          <a:p>
            <a:pPr marL="457200" indent="-457200">
              <a:buFontTx/>
              <a:buChar char="-"/>
            </a:pPr>
            <a:r>
              <a:rPr lang="ru-RU" sz="3600" b="1" dirty="0" smtClean="0"/>
              <a:t>…..</a:t>
            </a:r>
          </a:p>
          <a:p>
            <a:pPr marL="457200" indent="-457200">
              <a:buFontTx/>
              <a:buChar char="-"/>
            </a:pPr>
            <a:r>
              <a:rPr lang="ru-RU" sz="3600" b="1" dirty="0" smtClean="0"/>
              <a:t>….. </a:t>
            </a:r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675" y="2801428"/>
            <a:ext cx="6552728" cy="322006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6" descr="https://internetnewsmd.files.wordpress.com/2013/08/558029_496333640458998_78514692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482" y="1124744"/>
            <a:ext cx="2612601" cy="208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161</TotalTime>
  <Words>215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Презентация PowerPoint</vt:lpstr>
      <vt:lpstr>Наша Родина - Россия</vt:lpstr>
      <vt:lpstr>Презентация PowerPoint</vt:lpstr>
      <vt:lpstr>* Как  называется  наша  страна?  * Что  означает  слово  «федерация»?  * Что  такое  субъект  ?  * Что  такое  малая  Родина?</vt:lpstr>
      <vt:lpstr>Презентация PowerPoint</vt:lpstr>
      <vt:lpstr>Российская  Федерация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 повторим главное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Родина - Россия</dc:title>
  <dc:creator>User</dc:creator>
  <cp:lastModifiedBy>Учитель</cp:lastModifiedBy>
  <cp:revision>16</cp:revision>
  <dcterms:created xsi:type="dcterms:W3CDTF">2019-03-13T14:30:57Z</dcterms:created>
  <dcterms:modified xsi:type="dcterms:W3CDTF">2024-07-01T05:56:11Z</dcterms:modified>
</cp:coreProperties>
</file>