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88" r:id="rId21"/>
    <p:sldId id="26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85309" y="983674"/>
            <a:ext cx="48906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Стихи, </a:t>
            </a:r>
          </a:p>
          <a:p>
            <a:pPr algn="ctr"/>
            <a:r>
              <a:rPr lang="ru-RU" sz="5400" b="1" i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рождённые войной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42" name="Рисунок 4" descr="i (3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83" y="1748118"/>
            <a:ext cx="3550875" cy="26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991134" cy="6858000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Ах война, что ж ты сделала подлая:</a:t>
            </a:r>
            <a:br>
              <a:rPr lang="ru-RU" sz="1800" dirty="0"/>
            </a:br>
            <a:r>
              <a:rPr lang="ru-RU" sz="1800" dirty="0"/>
              <a:t>Стали тихими наши дворы,</a:t>
            </a:r>
            <a:br>
              <a:rPr lang="ru-RU" sz="1800" dirty="0"/>
            </a:br>
            <a:r>
              <a:rPr lang="ru-RU" sz="1800" dirty="0"/>
              <a:t>Наши мальчики головы подняли,</a:t>
            </a:r>
            <a:br>
              <a:rPr lang="ru-RU" sz="1800" dirty="0"/>
            </a:br>
            <a:r>
              <a:rPr lang="ru-RU" sz="1800" dirty="0"/>
              <a:t>Повзрослели они до поры,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На пороге едва помаячили</a:t>
            </a:r>
            <a:br>
              <a:rPr lang="ru-RU" sz="1800" dirty="0"/>
            </a:br>
            <a:r>
              <a:rPr lang="ru-RU" sz="1800" dirty="0"/>
              <a:t>И ушли за солдатом — солдат…</a:t>
            </a:r>
            <a:br>
              <a:rPr lang="ru-RU" sz="1800" dirty="0"/>
            </a:br>
            <a:r>
              <a:rPr lang="ru-RU" sz="1800" dirty="0"/>
              <a:t>До свидания мальчики! Мальчики,</a:t>
            </a:r>
            <a:br>
              <a:rPr lang="ru-RU" sz="1800" dirty="0"/>
            </a:br>
            <a:r>
              <a:rPr lang="ru-RU" sz="1800" dirty="0"/>
              <a:t>Постарайтесь вернуться назад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Нет, не прячьтесь, вы будьте высокими</a:t>
            </a:r>
            <a:br>
              <a:rPr lang="ru-RU" sz="1800" dirty="0"/>
            </a:br>
            <a:r>
              <a:rPr lang="ru-RU" sz="1800" dirty="0"/>
              <a:t>Не жалейте ни пуль, ни гранат,</a:t>
            </a:r>
            <a:br>
              <a:rPr lang="ru-RU" sz="1800" dirty="0"/>
            </a:br>
            <a:r>
              <a:rPr lang="ru-RU" sz="1800" dirty="0"/>
              <a:t>И себя не щадите вы, и все-таки</a:t>
            </a:r>
            <a:br>
              <a:rPr lang="ru-RU" sz="1800" dirty="0"/>
            </a:br>
            <a:r>
              <a:rPr lang="ru-RU" sz="1800" dirty="0"/>
              <a:t>Постарайтесь вернуться назад.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Ах война что ж ты подлая сделала:</a:t>
            </a:r>
            <a:br>
              <a:rPr lang="ru-RU" sz="1800" dirty="0"/>
            </a:br>
            <a:r>
              <a:rPr lang="ru-RU" sz="1800" dirty="0"/>
              <a:t>Вместо свадеб — разлуки и дым.</a:t>
            </a:r>
            <a:br>
              <a:rPr lang="ru-RU" sz="1800" dirty="0"/>
            </a:br>
            <a:r>
              <a:rPr lang="ru-RU" sz="1800" dirty="0"/>
              <a:t>Наши девочки платьица белые</a:t>
            </a:r>
            <a:br>
              <a:rPr lang="ru-RU" sz="1800" dirty="0"/>
            </a:br>
            <a:r>
              <a:rPr lang="ru-RU" sz="1800" dirty="0"/>
              <a:t>Раздарили сестренкам своим.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Сапоги — ну куда от них денешься?</a:t>
            </a:r>
            <a:br>
              <a:rPr lang="ru-RU" sz="1800" dirty="0"/>
            </a:br>
            <a:r>
              <a:rPr lang="ru-RU" sz="1800" dirty="0"/>
              <a:t>Да зеленые крылья погон…</a:t>
            </a:r>
            <a:br>
              <a:rPr lang="ru-RU" sz="1800" dirty="0"/>
            </a:br>
            <a:r>
              <a:rPr lang="ru-RU" sz="1800" dirty="0"/>
              <a:t>Вы наплюйте на сплетников, девочки,</a:t>
            </a:r>
            <a:br>
              <a:rPr lang="ru-RU" sz="1800" dirty="0"/>
            </a:br>
            <a:r>
              <a:rPr lang="ru-RU" sz="1800" dirty="0"/>
              <a:t>Мы сведем с ними счеты потом.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/>
              <a:t>Пусть болтают, что верить вам не во что,</a:t>
            </a:r>
            <a:br>
              <a:rPr lang="ru-RU" sz="1800" dirty="0"/>
            </a:br>
            <a:r>
              <a:rPr lang="ru-RU" sz="1800" dirty="0"/>
              <a:t>Что идете войной наугад…</a:t>
            </a:r>
            <a:br>
              <a:rPr lang="ru-RU" sz="1800" dirty="0"/>
            </a:br>
            <a:r>
              <a:rPr lang="ru-RU" sz="1800" dirty="0"/>
              <a:t>До свидания, девочки! Девочки,</a:t>
            </a:r>
            <a:br>
              <a:rPr lang="ru-RU" sz="1800" dirty="0"/>
            </a:br>
            <a:r>
              <a:rPr lang="ru-RU" sz="1800" dirty="0"/>
              <a:t>Постарайтесь вернуться назад.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5996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4887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Юлия </a:t>
            </a:r>
            <a:r>
              <a:rPr lang="ru-RU" dirty="0" err="1"/>
              <a:t>Друнина</a:t>
            </a:r>
            <a:endParaRPr lang="ru-RU" dirty="0"/>
          </a:p>
        </p:txBody>
      </p:sp>
      <p:sp>
        <p:nvSpPr>
          <p:cNvPr id="11267" name="Содержимое 3"/>
          <p:cNvSpPr>
            <a:spLocks noGrp="1"/>
          </p:cNvSpPr>
          <p:nvPr>
            <p:ph sz="half" idx="1"/>
          </p:nvPr>
        </p:nvSpPr>
        <p:spPr>
          <a:xfrm>
            <a:off x="3059113" y="1341438"/>
            <a:ext cx="5772150" cy="511175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sz="1800" dirty="0"/>
              <a:t>  После начала Великой Отечественной войны, в семнадцатилетнем возрасте Юлия Друнина записалась в добровольную санитарную дружину, работала санитаркой в глазном госпитале. В конце лета 1941 года, с приближением немцев к Москве, была направлена на строительство оборонительных сооружений под Можайском. Там, во время одного из авианалетов, она потерялась, отстала от своего отряда, и была подобрана группой пехотинцев, которым была очень нужна санитарка. Вместе с ними Юлия Друнина попала в окружение и 13 суток пробиралась к своим по тылам противника. Уже в самом конце труднейшего пути, при переходе линии фронта, когда в группе оставалось всего 9 бойцов, командир батальона подорвался на противопехотной мине. Вместе с ним погибли ещё двое бойцов, а </a:t>
            </a:r>
            <a:r>
              <a:rPr lang="ru-RU" sz="1800" dirty="0" err="1"/>
              <a:t>Друнину</a:t>
            </a:r>
            <a:r>
              <a:rPr lang="ru-RU" sz="1800" dirty="0"/>
              <a:t> сильно оглушило.</a:t>
            </a:r>
          </a:p>
        </p:txBody>
      </p:sp>
      <p:pic>
        <p:nvPicPr>
          <p:cNvPr id="11268" name="Содержимое 4" descr="100704337_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1817781"/>
            <a:ext cx="28924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37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2290" name="Содержимое 3" descr="i (28)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571445"/>
            <a:ext cx="2968625" cy="2227263"/>
          </a:xfrm>
        </p:spPr>
      </p:pic>
      <p:pic>
        <p:nvPicPr>
          <p:cNvPr id="12291" name="Рисунок 6" descr="1304937204_1210052164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70153"/>
            <a:ext cx="3410872" cy="255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407615" y="335845"/>
            <a:ext cx="4768896" cy="61863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Times New Roman" panose="02020603050405020304" pitchFamily="18" charset="0"/>
              </a:rPr>
              <a:t>БИНТЫ</a:t>
            </a:r>
            <a:endParaRPr lang="ru-RU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dirty="0">
                <a:latin typeface="Times New Roman" panose="02020603050405020304" pitchFamily="18" charset="0"/>
              </a:rPr>
              <a:t>Глаза бойца слезами налиты,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Лежит он, напружиненный и белый,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А я должна приросшие бинты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С него сорвать одним движеньем смелым.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Одним движеньем — так учили нас.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Одним движеньем — только в этом жалость…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Но встретившись со взглядом страшных глаз,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Я на движенье это не решалась.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На бинт я щедро перекись лила,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Стараясь отмочить его без боли.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А фельдшерица становилась зла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И повторяла: «Горе мне с тобою!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Так с каждым церемониться — беда.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Да и ему лишь прибавляешь муки».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Но раненые метили всегда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Попасть в мои медлительные руки.</a:t>
            </a:r>
          </a:p>
          <a:p>
            <a:pPr algn="ctr" eaLnBrk="1" hangingPunct="1"/>
            <a:r>
              <a:rPr lang="ru-RU" dirty="0">
                <a:latin typeface="Times New Roman" panose="02020603050405020304" pitchFamily="18" charset="0"/>
              </a:rPr>
              <a:t>Не надо рвать приросшие бинты,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Когда их можно снять почти без боли.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Я это поняла, поймешь и ты…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Как жалко, что науке доброты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Нельзя по книжкам научиться в школе!</a:t>
            </a:r>
          </a:p>
        </p:txBody>
      </p:sp>
    </p:spTree>
    <p:extLst>
      <p:ext uri="{BB962C8B-B14F-4D97-AF65-F5344CB8AC3E}">
        <p14:creationId xmlns:p14="http://schemas.microsoft.com/office/powerpoint/2010/main" val="252177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33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813"/>
            <a:ext cx="4038600" cy="572135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br>
              <a:rPr lang="ru-RU"/>
            </a:br>
            <a:endParaRPr lang="ru-RU"/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3536576" y="697076"/>
            <a:ext cx="5349315" cy="5463848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sz="2400" dirty="0"/>
              <a:t>Я столько раз </a:t>
            </a:r>
            <a:r>
              <a:rPr lang="ru-RU" sz="2400" dirty="0" err="1"/>
              <a:t>видала</a:t>
            </a:r>
            <a:r>
              <a:rPr lang="ru-RU" sz="2400" dirty="0"/>
              <a:t> рукопашный,</a:t>
            </a:r>
            <a:br>
              <a:rPr lang="ru-RU" sz="2400" dirty="0"/>
            </a:br>
            <a:r>
              <a:rPr lang="ru-RU" sz="2400" dirty="0"/>
              <a:t>Раз наяву. И тысячу — во сне.</a:t>
            </a:r>
            <a:br>
              <a:rPr lang="ru-RU" sz="2400" dirty="0"/>
            </a:br>
            <a:r>
              <a:rPr lang="ru-RU" sz="2400" dirty="0"/>
              <a:t>Кто говорит, что на войне не страшно,</a:t>
            </a:r>
            <a:br>
              <a:rPr lang="ru-RU" sz="2400" dirty="0"/>
            </a:br>
            <a:r>
              <a:rPr lang="ru-RU" sz="2400" dirty="0"/>
              <a:t>Тот ничего не знает о войне.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br>
              <a:rPr lang="ru-RU" sz="2400" dirty="0"/>
            </a:br>
            <a:r>
              <a:rPr lang="ru-RU" sz="2400" dirty="0"/>
              <a:t>Качается рожь несжатая.</a:t>
            </a:r>
            <a:br>
              <a:rPr lang="ru-RU" sz="2400" dirty="0"/>
            </a:br>
            <a:r>
              <a:rPr lang="ru-RU" sz="2400" dirty="0"/>
              <a:t>Шагают бойцы по ней.</a:t>
            </a:r>
            <a:br>
              <a:rPr lang="ru-RU" sz="2400" dirty="0"/>
            </a:br>
            <a:r>
              <a:rPr lang="ru-RU" sz="2400" dirty="0"/>
              <a:t>Шагаем и мы — девчата,</a:t>
            </a:r>
            <a:br>
              <a:rPr lang="ru-RU" sz="2400" dirty="0"/>
            </a:br>
            <a:r>
              <a:rPr lang="ru-RU" sz="2400" dirty="0"/>
              <a:t>Похожие на парней.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sz="24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sz="2400" dirty="0"/>
              <a:t>Нет, это горят не хаты -</a:t>
            </a:r>
            <a:br>
              <a:rPr lang="ru-RU" sz="2400" dirty="0"/>
            </a:br>
            <a:r>
              <a:rPr lang="ru-RU" sz="2400" dirty="0"/>
              <a:t>То юность моя в огне…</a:t>
            </a:r>
            <a:br>
              <a:rPr lang="ru-RU" sz="2400" dirty="0"/>
            </a:br>
            <a:r>
              <a:rPr lang="ru-RU" sz="2400" dirty="0"/>
              <a:t>Идут по войне девчата,</a:t>
            </a:r>
            <a:br>
              <a:rPr lang="ru-RU" sz="2400" dirty="0"/>
            </a:br>
            <a:r>
              <a:rPr lang="ru-RU" sz="2400" dirty="0"/>
              <a:t>Похожие на парней.</a:t>
            </a:r>
          </a:p>
        </p:txBody>
      </p:sp>
      <p:pic>
        <p:nvPicPr>
          <p:cNvPr id="13316" name="Рисунок 4" descr="i (3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" y="2257425"/>
            <a:ext cx="31861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72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Константин Симонов</a:t>
            </a:r>
            <a:br>
              <a:rPr lang="ru-RU" dirty="0"/>
            </a:br>
            <a:endParaRPr lang="ru-RU" dirty="0"/>
          </a:p>
        </p:txBody>
      </p:sp>
      <p:pic>
        <p:nvPicPr>
          <p:cNvPr id="14339" name="Содержимое 4" descr="simonov5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484313"/>
            <a:ext cx="3633788" cy="43211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538" y="1052513"/>
            <a:ext cx="4465637" cy="5545137"/>
          </a:xfrm>
        </p:spPr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 началом войны призван в армию, работал в газете «Боевое знамя». В 1942 ему было присвоено звание старшего батальонного комиссара, в 1943 — звание подполковника, а после войны — полковника. Большая часть его военных корреспонденций публиковалась в  «Красной звезде». В годы войны написал пьесы «Русские люди», «Жди меня», «Так и будет», повесть «Дни и ночи», две книги стихов «С тобой и без тебя» и «Война».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Как военный корреспондент побывал на всех фронтах, прошёл по землям Румынии, Болгарии, Югославии, Польши и Германии, был свидетелем последних боёв за Берлин. После войны появились его сборники очерков «Письма из Чехословакии», «Славянская дружба», «Югославская тетрадь», «От Чёрного до Баренцева моря. Записки военного корреспондента».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82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Жди меня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1744" y="1021977"/>
            <a:ext cx="4330700" cy="5688105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dirty="0"/>
              <a:t>Жди меня, и я вернусь.</a:t>
            </a:r>
            <a:br>
              <a:rPr lang="ru-RU" sz="8000" dirty="0"/>
            </a:br>
            <a:r>
              <a:rPr lang="ru-RU" sz="8000" dirty="0"/>
              <a:t>Только очень жди,</a:t>
            </a:r>
            <a:br>
              <a:rPr lang="ru-RU" sz="8000" dirty="0"/>
            </a:br>
            <a:r>
              <a:rPr lang="ru-RU" sz="8000" dirty="0"/>
              <a:t>Жди, когда наводят грусть</a:t>
            </a:r>
            <a:br>
              <a:rPr lang="ru-RU" sz="8000" dirty="0"/>
            </a:br>
            <a:r>
              <a:rPr lang="ru-RU" sz="8000" dirty="0"/>
              <a:t>Желтые дожди,</a:t>
            </a:r>
            <a:br>
              <a:rPr lang="ru-RU" sz="8000" dirty="0"/>
            </a:br>
            <a:r>
              <a:rPr lang="ru-RU" sz="8000" dirty="0"/>
              <a:t>Жди, когда снега метут,</a:t>
            </a:r>
            <a:br>
              <a:rPr lang="ru-RU" sz="8000" dirty="0"/>
            </a:br>
            <a:r>
              <a:rPr lang="ru-RU" sz="8000" dirty="0"/>
              <a:t>Жди, когда жара,</a:t>
            </a:r>
            <a:br>
              <a:rPr lang="ru-RU" sz="8000" dirty="0"/>
            </a:br>
            <a:r>
              <a:rPr lang="ru-RU" sz="8000" dirty="0"/>
              <a:t>Жди, когда других не ждут,</a:t>
            </a:r>
            <a:br>
              <a:rPr lang="ru-RU" sz="8000" dirty="0"/>
            </a:br>
            <a:r>
              <a:rPr lang="ru-RU" sz="8000" dirty="0"/>
              <a:t>Позабыв вчера.</a:t>
            </a:r>
            <a:br>
              <a:rPr lang="ru-RU" sz="8000" dirty="0"/>
            </a:br>
            <a:r>
              <a:rPr lang="ru-RU" sz="8000" dirty="0"/>
              <a:t>Жди, когда из дальних мест</a:t>
            </a:r>
            <a:br>
              <a:rPr lang="ru-RU" sz="8000" dirty="0"/>
            </a:br>
            <a:r>
              <a:rPr lang="ru-RU" sz="8000" dirty="0"/>
              <a:t>Писем не придет,</a:t>
            </a:r>
            <a:br>
              <a:rPr lang="ru-RU" sz="8000" dirty="0"/>
            </a:br>
            <a:r>
              <a:rPr lang="ru-RU" sz="8000" dirty="0"/>
              <a:t>Жди, когда уж надоест</a:t>
            </a:r>
            <a:br>
              <a:rPr lang="ru-RU" sz="8000" dirty="0"/>
            </a:br>
            <a:r>
              <a:rPr lang="ru-RU" sz="8000" dirty="0"/>
              <a:t>Всем, кто вместе ждет.</a:t>
            </a:r>
            <a:br>
              <a:rPr lang="ru-RU" sz="7200" dirty="0"/>
            </a:br>
            <a:r>
              <a:rPr lang="ru-RU" sz="7200" dirty="0"/>
              <a:t>Жди меня, и я вернусь,</a:t>
            </a:r>
            <a:br>
              <a:rPr lang="ru-RU" sz="7200" dirty="0"/>
            </a:br>
            <a:r>
              <a:rPr lang="ru-RU" sz="7200" dirty="0"/>
              <a:t>Не желай добра</a:t>
            </a:r>
            <a:br>
              <a:rPr lang="ru-RU" sz="7200" dirty="0"/>
            </a:br>
            <a:r>
              <a:rPr lang="ru-RU" sz="7200" dirty="0"/>
              <a:t>Всем, кто знает наизусть,</a:t>
            </a:r>
            <a:br>
              <a:rPr lang="ru-RU" sz="7200" dirty="0"/>
            </a:br>
            <a:r>
              <a:rPr lang="ru-RU" sz="7200" dirty="0"/>
              <a:t>Что забыть пора.</a:t>
            </a:r>
            <a:br>
              <a:rPr lang="ru-RU" sz="7200" dirty="0"/>
            </a:br>
            <a:r>
              <a:rPr lang="ru-RU" sz="7200" dirty="0"/>
              <a:t>Пусть поверят сын и мать</a:t>
            </a:r>
            <a:br>
              <a:rPr lang="ru-RU" sz="7200" dirty="0"/>
            </a:br>
            <a:r>
              <a:rPr lang="ru-RU" sz="7200" dirty="0"/>
              <a:t>В то, что нет меня,</a:t>
            </a:r>
            <a:br>
              <a:rPr lang="ru-RU" sz="7200" dirty="0"/>
            </a:br>
            <a:r>
              <a:rPr lang="ru-RU" sz="7200" dirty="0"/>
              <a:t>Пусть друзья устанут ждать,</a:t>
            </a:r>
            <a:br>
              <a:rPr lang="ru-RU" sz="7200" dirty="0"/>
            </a:b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8091" y="1021977"/>
            <a:ext cx="3886200" cy="5688105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dirty="0"/>
              <a:t>Сядут у огня,</a:t>
            </a:r>
            <a:br>
              <a:rPr lang="ru-RU" sz="7200" dirty="0"/>
            </a:br>
            <a:r>
              <a:rPr lang="ru-RU" sz="7200" dirty="0"/>
              <a:t>Выпьют горькое вино</a:t>
            </a:r>
            <a:br>
              <a:rPr lang="ru-RU" sz="7200" dirty="0"/>
            </a:br>
            <a:r>
              <a:rPr lang="ru-RU" sz="7200" dirty="0"/>
              <a:t>На помин души…</a:t>
            </a:r>
            <a:br>
              <a:rPr lang="ru-RU" sz="7200" dirty="0"/>
            </a:br>
            <a:r>
              <a:rPr lang="ru-RU" sz="7200" dirty="0"/>
              <a:t>Жди. И с ними заодно</a:t>
            </a:r>
            <a:br>
              <a:rPr lang="ru-RU" sz="7200" dirty="0"/>
            </a:br>
            <a:r>
              <a:rPr lang="ru-RU" sz="7200" dirty="0"/>
              <a:t>Выпить не спеши.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dirty="0"/>
              <a:t>Жди меня, и я вернусь,</a:t>
            </a:r>
            <a:br>
              <a:rPr lang="ru-RU" sz="7200" dirty="0"/>
            </a:br>
            <a:r>
              <a:rPr lang="ru-RU" sz="7200" dirty="0"/>
              <a:t>Всем смертям назло.</a:t>
            </a:r>
            <a:br>
              <a:rPr lang="ru-RU" sz="7200" dirty="0"/>
            </a:br>
            <a:r>
              <a:rPr lang="ru-RU" sz="7200" dirty="0"/>
              <a:t>Кто не ждал меня, тот пусть</a:t>
            </a:r>
            <a:br>
              <a:rPr lang="ru-RU" sz="7200" dirty="0"/>
            </a:br>
            <a:r>
              <a:rPr lang="ru-RU" sz="7200" dirty="0"/>
              <a:t>Скажет: — Повезло.</a:t>
            </a:r>
            <a:br>
              <a:rPr lang="ru-RU" sz="7200" dirty="0"/>
            </a:br>
            <a:r>
              <a:rPr lang="ru-RU" sz="7200" dirty="0"/>
              <a:t>Не понять, не ждавшим им,</a:t>
            </a:r>
            <a:br>
              <a:rPr lang="ru-RU" sz="7200" dirty="0"/>
            </a:br>
            <a:r>
              <a:rPr lang="ru-RU" sz="7200" dirty="0"/>
              <a:t>Как среди огня</a:t>
            </a:r>
            <a:br>
              <a:rPr lang="ru-RU" sz="7200" dirty="0"/>
            </a:br>
            <a:r>
              <a:rPr lang="ru-RU" sz="7200" dirty="0"/>
              <a:t>Ожиданием своим</a:t>
            </a:r>
            <a:br>
              <a:rPr lang="ru-RU" sz="7200" dirty="0"/>
            </a:br>
            <a:r>
              <a:rPr lang="ru-RU" sz="7200" dirty="0"/>
              <a:t>Ты спасла меня.</a:t>
            </a:r>
            <a:br>
              <a:rPr lang="ru-RU" sz="7200" dirty="0"/>
            </a:br>
            <a:r>
              <a:rPr lang="ru-RU" sz="7200" dirty="0"/>
              <a:t>Как я выжил, будем знать</a:t>
            </a:r>
            <a:br>
              <a:rPr lang="ru-RU" sz="7200" dirty="0"/>
            </a:br>
            <a:r>
              <a:rPr lang="ru-RU" sz="7200" dirty="0"/>
              <a:t>Только мы с тобой,-</a:t>
            </a:r>
            <a:br>
              <a:rPr lang="ru-RU" sz="7200" dirty="0"/>
            </a:br>
            <a:r>
              <a:rPr lang="ru-RU" sz="7200" dirty="0"/>
              <a:t>Просто ты умела ждать,</a:t>
            </a:r>
            <a:br>
              <a:rPr lang="ru-RU" sz="7200" dirty="0"/>
            </a:br>
            <a:r>
              <a:rPr lang="ru-RU" sz="7200" dirty="0"/>
              <a:t>Как никто другой.</a:t>
            </a:r>
            <a:br>
              <a:rPr lang="ru-RU" sz="7200" dirty="0"/>
            </a:br>
            <a:endParaRPr lang="ru-RU" sz="7200" dirty="0"/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i="1" dirty="0"/>
              <a:t>1941г.</a:t>
            </a:r>
            <a:endParaRPr lang="ru-RU" sz="7200" dirty="0"/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19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32" y="0"/>
            <a:ext cx="4737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0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8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Ральф </a:t>
            </a:r>
            <a:r>
              <a:rPr lang="ru-RU" dirty="0" err="1"/>
              <a:t>Парве</a:t>
            </a:r>
            <a:r>
              <a:rPr lang="ru-RU" dirty="0"/>
              <a:t> “На перекрестке” (1945)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1744" y="1387104"/>
            <a:ext cx="8303606" cy="5322978"/>
          </a:xfrm>
          <a:solidFill>
            <a:schemeClr val="bg1">
              <a:lumMod val="65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Мы из разных собрались дивизий. </a:t>
            </a:r>
          </a:p>
          <a:p>
            <a:pPr algn="ctr"/>
            <a:r>
              <a:rPr lang="ru-RU" dirty="0"/>
              <a:t>Вот латыш – Москву он защищал,</a:t>
            </a:r>
          </a:p>
          <a:p>
            <a:pPr algn="ctr"/>
            <a:r>
              <a:rPr lang="ru-RU" dirty="0"/>
              <a:t>Смуглый уроженец Кутаиси,</a:t>
            </a:r>
          </a:p>
          <a:p>
            <a:pPr algn="ctr"/>
            <a:r>
              <a:rPr lang="ru-RU" dirty="0"/>
              <a:t>Русский, что махоркой угощал,</a:t>
            </a:r>
          </a:p>
          <a:p>
            <a:pPr algn="ctr"/>
            <a:r>
              <a:rPr lang="ru-RU" dirty="0"/>
              <a:t>Белорус и украинец рядом,</a:t>
            </a:r>
          </a:p>
          <a:p>
            <a:pPr algn="ctr"/>
            <a:r>
              <a:rPr lang="ru-RU" dirty="0"/>
              <a:t>Сибиряк, что шел от Сталинграда,</a:t>
            </a:r>
          </a:p>
          <a:p>
            <a:pPr algn="ctr"/>
            <a:r>
              <a:rPr lang="ru-RU" dirty="0"/>
              <a:t>И эстонец… Мы пришли за тем,</a:t>
            </a:r>
          </a:p>
          <a:p>
            <a:pPr algn="ctr"/>
            <a:r>
              <a:rPr lang="ru-RU" dirty="0"/>
              <a:t>Чтобы счастье улыбнулось всем!</a:t>
            </a:r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br>
              <a:rPr lang="ru-RU" sz="7200" dirty="0"/>
            </a:br>
            <a:endParaRPr lang="ru-RU" sz="7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5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8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1744" y="1021977"/>
            <a:ext cx="4330700" cy="5688105"/>
          </a:xfrm>
          <a:solidFill>
            <a:schemeClr val="bg1">
              <a:lumMod val="6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/>
              <a:t>Хамид </a:t>
            </a:r>
            <a:r>
              <a:rPr lang="ru-RU" i="1" dirty="0" err="1"/>
              <a:t>Алимджан</a:t>
            </a:r>
            <a:r>
              <a:rPr lang="ru-RU" i="1" dirty="0"/>
              <a:t> «Россия» (1943)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О, Россия! Россия! Твой сын, а не гость я.</a:t>
            </a:r>
            <a:endParaRPr lang="ru-RU" sz="8000" dirty="0"/>
          </a:p>
          <a:p>
            <a:pPr marL="0" indent="0">
              <a:buNone/>
            </a:pPr>
            <a:r>
              <a:rPr lang="ru-RU" dirty="0"/>
              <a:t>Ты – родная земля моя, отчий мой кров.</a:t>
            </a:r>
            <a:endParaRPr lang="ru-RU" sz="8000" dirty="0"/>
          </a:p>
          <a:p>
            <a:pPr marL="0" indent="0">
              <a:buNone/>
            </a:pPr>
            <a:r>
              <a:rPr lang="ru-RU" dirty="0"/>
              <a:t>Я – твой сын, плоть от плоти твоей, кость от кости, –</a:t>
            </a:r>
            <a:endParaRPr lang="ru-RU" sz="8000" dirty="0"/>
          </a:p>
          <a:p>
            <a:pPr marL="0" indent="0">
              <a:buNone/>
            </a:pPr>
            <a:r>
              <a:rPr lang="ru-RU" dirty="0"/>
              <a:t>И пролить свою кровь за тебя я готов.</a:t>
            </a:r>
            <a:endParaRPr lang="ru-RU" sz="8000" dirty="0"/>
          </a:p>
          <a:p>
            <a:pPr marL="548640" indent="-41148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br>
              <a:rPr lang="ru-RU" sz="7200" dirty="0"/>
            </a:b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8091" y="1021977"/>
            <a:ext cx="3886200" cy="5688105"/>
          </a:xfrm>
          <a:solidFill>
            <a:schemeClr val="bg1">
              <a:lumMod val="6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err="1"/>
              <a:t>АдельКутуя</a:t>
            </a:r>
            <a:endParaRPr lang="ru-RU" i="1" dirty="0"/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r>
              <a:rPr lang="ru-RU" dirty="0"/>
              <a:t>Я русскую столицу берег.</a:t>
            </a:r>
            <a:endParaRPr lang="ru-RU" sz="7200" dirty="0"/>
          </a:p>
          <a:p>
            <a:pPr marL="0" indent="0">
              <a:buNone/>
            </a:pPr>
            <a:r>
              <a:rPr lang="ru-RU" dirty="0"/>
              <a:t>Чтобы жила татарская столица.</a:t>
            </a:r>
            <a:endParaRPr lang="ru-RU" sz="7200" dirty="0"/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82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Жди меня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503" y="1021976"/>
            <a:ext cx="3929182" cy="5688105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/>
              <a:t>ГЕОРГИЙ ЛЕОНИДЗЕ: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Братских призывов разносится гул,</a:t>
            </a:r>
          </a:p>
          <a:p>
            <a:pPr marL="0" indent="0">
              <a:buNone/>
            </a:pPr>
            <a:r>
              <a:rPr lang="ru-RU" sz="1800" dirty="0"/>
              <a:t>Степи зовут, отвечают вершины,</a:t>
            </a:r>
          </a:p>
          <a:p>
            <a:pPr marL="0" indent="0">
              <a:buNone/>
            </a:pPr>
            <a:r>
              <a:rPr lang="ru-RU" sz="1800" dirty="0"/>
              <a:t>Кличет из Казахстана Джамбул,</a:t>
            </a:r>
          </a:p>
          <a:p>
            <a:pPr marL="0" indent="0">
              <a:buNone/>
            </a:pPr>
            <a:r>
              <a:rPr lang="ru-RU" sz="1800" dirty="0"/>
              <a:t>Слышен из Киева голос Тычины.</a:t>
            </a:r>
          </a:p>
          <a:p>
            <a:pPr marL="0" indent="0">
              <a:buNone/>
            </a:pPr>
            <a:r>
              <a:rPr lang="ru-RU" sz="1800" dirty="0"/>
              <a:t>Янки Купалы грохочет строка,</a:t>
            </a:r>
          </a:p>
          <a:p>
            <a:pPr marL="0" indent="0">
              <a:buNone/>
            </a:pPr>
            <a:r>
              <a:rPr lang="ru-RU" sz="1800" dirty="0"/>
              <a:t>Юношеским огнем полыхает.</a:t>
            </a:r>
          </a:p>
          <a:p>
            <a:pPr marL="0" indent="0">
              <a:buNone/>
            </a:pPr>
            <a:r>
              <a:rPr lang="ru-RU" sz="1800" dirty="0"/>
              <a:t>Вижу - поэт провожает войска,</a:t>
            </a:r>
          </a:p>
          <a:p>
            <a:pPr marL="0" indent="0">
              <a:buNone/>
            </a:pPr>
            <a:r>
              <a:rPr lang="ru-RU" sz="1800" dirty="0"/>
              <a:t>Руки с надеждою вслед простирает.</a:t>
            </a:r>
          </a:p>
          <a:p>
            <a:pPr marL="0" indent="0" algn="r">
              <a:buNone/>
            </a:pPr>
            <a:r>
              <a:rPr lang="ru-RU" sz="1800" dirty="0"/>
              <a:t>Июнь 1941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0926" y="1021977"/>
            <a:ext cx="4898571" cy="5688105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АЛЕКСАНДР ТВАРДОВСКИЙ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Я знаю, никакой моей вины в том,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что другие не пришли с войны, 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В том, что они – кто старше,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Кто моложе – остались там,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И не о том же речь,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Что я их смог, но не сумел сберечь…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>Речь не о том, но все же, все же, все же…</a:t>
            </a:r>
          </a:p>
        </p:txBody>
      </p:sp>
    </p:spTree>
    <p:extLst>
      <p:ext uri="{BB962C8B-B14F-4D97-AF65-F5344CB8AC3E}">
        <p14:creationId xmlns:p14="http://schemas.microsoft.com/office/powerpoint/2010/main" val="316190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6/22/s_5d0dc3a81f052/1177042_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3018521" y="2700807"/>
            <a:ext cx="3304728" cy="2476312"/>
          </a:xfrm>
          <a:solidFill>
            <a:schemeClr val="bg1">
              <a:lumMod val="65000"/>
            </a:schemeClr>
          </a:solidFill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b="1" dirty="0"/>
              <a:t>Вспомним всех поименно,</a:t>
            </a:r>
            <a:endParaRPr lang="ru-RU" sz="1800" dirty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b="1" dirty="0"/>
              <a:t>Горем</a:t>
            </a:r>
            <a:endParaRPr lang="ru-RU" sz="1800" dirty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b="1" dirty="0"/>
              <a:t>           вспомним</a:t>
            </a:r>
            <a:endParaRPr lang="ru-RU" sz="1800" dirty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b="1" dirty="0"/>
              <a:t>                            своим…</a:t>
            </a:r>
            <a:endParaRPr lang="ru-RU" sz="1800" dirty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b="1" dirty="0"/>
              <a:t>Это нужно –</a:t>
            </a:r>
            <a:endParaRPr lang="ru-RU" sz="1800" dirty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b="1" dirty="0"/>
              <a:t>Не мертвым!</a:t>
            </a:r>
            <a:endParaRPr lang="ru-RU" sz="1800" dirty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b="1" dirty="0"/>
              <a:t>Это надо – живым</a:t>
            </a:r>
            <a:endParaRPr lang="ru-RU" sz="1800" dirty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sz="1800" dirty="0" err="1"/>
              <a:t>Р.Рождественский</a:t>
            </a:r>
            <a:endParaRPr lang="ru-RU" sz="1800" dirty="0"/>
          </a:p>
        </p:txBody>
      </p:sp>
      <p:pic>
        <p:nvPicPr>
          <p:cNvPr id="5" name="Picture 2" descr="https://www.culture.ru/storage/images/e4a2cddbe5b782ed2fe00ddb641bc6cb/f103b884b6fcf66babf9efd58d356a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521" y="103290"/>
            <a:ext cx="3304728" cy="2478546"/>
          </a:xfrm>
          <a:prstGeom prst="rect">
            <a:avLst/>
          </a:prstGeom>
          <a:noFill/>
        </p:spPr>
      </p:pic>
      <p:pic>
        <p:nvPicPr>
          <p:cNvPr id="7" name="Picture 2" descr="https://odinski.ru/img/gallery/memorial/Podmoskov-e_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71" y="4355896"/>
            <a:ext cx="2956303" cy="2218614"/>
          </a:xfrm>
          <a:prstGeom prst="rect">
            <a:avLst/>
          </a:prstGeom>
          <a:noFill/>
        </p:spPr>
      </p:pic>
      <p:pic>
        <p:nvPicPr>
          <p:cNvPr id="8" name="Picture 4" descr="https://api-belorechensk.ooogoroda.mobi/uploads/images/bchensk/Novosti/ArS9EiKlgUs_1538662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824" y="4355896"/>
            <a:ext cx="2958152" cy="2218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0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1506" name="Picture 2" descr="https://avatars.mds.yandex.net/get-pdb/163339/966049e1-1c28-4425-b312-f48ade7eefd1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2770" name="Picture 2" descr="https://ds04.infourok.ru/uploads/ex/1206/000d7f85-3bb05184/img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ootball-klin.mo.sportsng.ru/media/2018/07/14/1241020781/image_image_191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69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pcache.startphotocontest.com/49/e9d64a14d01c0271912e9091fe57d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6" y="399664"/>
            <a:ext cx="4117973" cy="2745315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2019823/bef521c6-b5d6-4880-b688-8a41492af04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15" y="3505199"/>
            <a:ext cx="5475230" cy="3002252"/>
          </a:xfrm>
          <a:prstGeom prst="rect">
            <a:avLst/>
          </a:prstGeom>
          <a:noFill/>
        </p:spPr>
      </p:pic>
      <p:pic>
        <p:nvPicPr>
          <p:cNvPr id="2054" name="Picture 6" descr="https://pbs.twimg.com/media/Cd0ElPQW8AEBNny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6445" y="221673"/>
            <a:ext cx="3337917" cy="4932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https://fb.ru/media/i/1/0/2/8/4/6/0/i/1028460.jpg?1564286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128" y="1117492"/>
            <a:ext cx="4109348" cy="23115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79844"/>
            <a:ext cx="4410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Великая Отечественная война – это тяжёлое испытание, выпавшее на долю русского народа. Литература того времени не могла оставаться в стороне от этого события.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8187" y="4287623"/>
            <a:ext cx="7395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Русская литература периода ВОВ стала литературой одной темы – темы войны, темы Родины.</a:t>
            </a:r>
          </a:p>
          <a:p>
            <a:pPr algn="ctr"/>
            <a:r>
              <a:rPr lang="ru-RU" sz="2400" dirty="0"/>
              <a:t>  </a:t>
            </a:r>
            <a:r>
              <a:rPr lang="ru-RU" sz="2400" b="1" dirty="0"/>
              <a:t>Родина, война, смерть и бессмертие, ненависть к врагу, боевое братство и товарищество, любовь и верность, мечта о победе, раздумье о судьбе народа </a:t>
            </a:r>
            <a:r>
              <a:rPr lang="ru-RU" sz="2400" dirty="0"/>
              <a:t>– вот основные мотивы военной поэзии.</a:t>
            </a:r>
          </a:p>
        </p:txBody>
      </p:sp>
    </p:spTree>
    <p:extLst>
      <p:ext uri="{BB962C8B-B14F-4D97-AF65-F5344CB8AC3E}">
        <p14:creationId xmlns:p14="http://schemas.microsoft.com/office/powerpoint/2010/main" val="107403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8" name="Picture 4" descr="https://img-fotki.yandex.ru/get/4519/103548746.77/0_dbbe2_242f698c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8" y="228600"/>
            <a:ext cx="25323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S996cxXUAAnd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75" y="228600"/>
            <a:ext cx="230842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e827d477eb6c834185e2c9bcf14c4735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78" y="1902759"/>
            <a:ext cx="3131973" cy="30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8069" y="4955241"/>
            <a:ext cx="4572000" cy="1826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indent="635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Война не вмещается в оду,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многое в ней не для книг.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верю, что нужен народу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Души откровенный дневник.</a:t>
            </a:r>
          </a:p>
          <a:p>
            <a:pPr marL="457200" indent="450215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Семен Кирсанов, 1942г. «Долг»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8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А. Ахматова</a:t>
            </a:r>
          </a:p>
        </p:txBody>
      </p:sp>
      <p:sp>
        <p:nvSpPr>
          <p:cNvPr id="7171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/>
              <a:t> войну встретила в Ленинграде. 28 сентября по настоянию врачей была эвакуирована сначала в Москву, затем в Чистополь, оттуда через Казань в Ташкент.</a:t>
            </a:r>
          </a:p>
        </p:txBody>
      </p:sp>
      <p:pic>
        <p:nvPicPr>
          <p:cNvPr id="7172" name="Содержимое 6" descr="anna-ahmatova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41438"/>
            <a:ext cx="3860800" cy="4824412"/>
          </a:xfrm>
        </p:spPr>
      </p:pic>
    </p:spTree>
    <p:extLst>
      <p:ext uri="{BB962C8B-B14F-4D97-AF65-F5344CB8AC3E}">
        <p14:creationId xmlns:p14="http://schemas.microsoft.com/office/powerpoint/2010/main" val="73286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102" y="0"/>
            <a:ext cx="6347012" cy="435133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                      МУЖЕСТВО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Мы знаем, что ныне лежит на весах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И что совершается ныне.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Час мужества пробил на наших часах,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И мужество нас не покинет.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Не страшно под пулями мертвыми лечь,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Не горько остаться без крова,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И мы сохраним тебя, русская речь,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Великое русское слово.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Свободным и чистым тебя пронесем,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И внукам дадим, и от плена спасем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b="1" dirty="0"/>
              <a:t>Навеки!		23 февраля 1942, Ташкент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8912" y="4383741"/>
            <a:ext cx="4974781" cy="2474259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/>
              <a:t>                           КЛЯТВА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/>
              <a:t>И та, что сегодня прощается с милым,-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/>
              <a:t>Пусть боль свою в силу она переплавит.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/>
              <a:t>Мы детям клянемся, клянемся могилам,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/>
              <a:t>Что нас покориться никто не заставит!</a:t>
            </a: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/>
              <a:t>Июль 1941, Ленинград</a:t>
            </a:r>
          </a:p>
        </p:txBody>
      </p:sp>
    </p:spTree>
    <p:extLst>
      <p:ext uri="{BB962C8B-B14F-4D97-AF65-F5344CB8AC3E}">
        <p14:creationId xmlns:p14="http://schemas.microsoft.com/office/powerpoint/2010/main" val="296213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Булат Окуджава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В апреле 1942 г., в возрасте 17 лет, Окуджава пошёл на фронт добровольцем. Был направлен в 10-й Отдельный запасной миномётный дивизион. Затем, после двух месяцев обучения, был отправлен на </a:t>
            </a:r>
            <a:r>
              <a:rPr lang="ru-RU" dirty="0" err="1"/>
              <a:t>Северо-Кавказский</a:t>
            </a:r>
            <a:r>
              <a:rPr lang="ru-RU" dirty="0"/>
              <a:t> фронт. Был миномётчиком, потом радистом тяжёлой артиллерии. Был ранен под Моздоком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9220" name="Содержимое 4" descr="1216829241_okudzhava_1944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08100"/>
            <a:ext cx="3519488" cy="4784725"/>
          </a:xfrm>
        </p:spPr>
      </p:pic>
    </p:spTree>
    <p:extLst>
      <p:ext uri="{BB962C8B-B14F-4D97-AF65-F5344CB8AC3E}">
        <p14:creationId xmlns:p14="http://schemas.microsoft.com/office/powerpoint/2010/main" val="1200780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1524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 Ахматова</vt:lpstr>
      <vt:lpstr>Презентация PowerPoint</vt:lpstr>
      <vt:lpstr>Булат Окуджава </vt:lpstr>
      <vt:lpstr>Презентация PowerPoint</vt:lpstr>
      <vt:lpstr>Юлия Друнина</vt:lpstr>
      <vt:lpstr>Презентация PowerPoint</vt:lpstr>
      <vt:lpstr>Презентация PowerPoint</vt:lpstr>
      <vt:lpstr>Константин Симонов </vt:lpstr>
      <vt:lpstr>Жди меня</vt:lpstr>
      <vt:lpstr>Презентация PowerPoint</vt:lpstr>
      <vt:lpstr>Ральф Парве “На перекрестке” (1945) </vt:lpstr>
      <vt:lpstr>Презентация PowerPoint</vt:lpstr>
      <vt:lpstr>Жди меня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Юлия Зуева</cp:lastModifiedBy>
  <cp:revision>25</cp:revision>
  <dcterms:created xsi:type="dcterms:W3CDTF">2013-11-19T05:52:05Z</dcterms:created>
  <dcterms:modified xsi:type="dcterms:W3CDTF">2024-06-29T12:56:22Z</dcterms:modified>
</cp:coreProperties>
</file>