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D40E0F-BBF7-4D79-9C00-FB422BAA4098}" v="82" dt="2023-04-25T16:24:26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96" d="100"/>
          <a:sy n="96" d="100"/>
        </p:scale>
        <p:origin x="58" y="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EED355-CA01-4CE2-B11C-B0D810ED31DA}" type="doc">
      <dgm:prSet loTypeId="urn:microsoft.com/office/officeart/2005/8/layout/cycle3" loCatId="cycle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AEEC29EB-8829-413C-B6F8-9B81E8CA3DA9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Судебное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заседане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16DDBE-1891-4DCC-B853-39C1FEB02C60}" type="parTrans" cxnId="{87149BCB-3E23-470A-A444-9FC59F34585A}">
      <dgm:prSet/>
      <dgm:spPr/>
      <dgm:t>
        <a:bodyPr/>
        <a:lstStyle/>
        <a:p>
          <a:endParaRPr lang="ru-RU"/>
        </a:p>
      </dgm:t>
    </dgm:pt>
    <dgm:pt modelId="{F1D91C39-29F8-4D99-AB63-C5B23B2E848B}" type="sibTrans" cxnId="{87149BCB-3E23-470A-A444-9FC59F34585A}">
      <dgm:prSet/>
      <dgm:spPr/>
      <dgm:t>
        <a:bodyPr/>
        <a:lstStyle/>
        <a:p>
          <a:endParaRPr lang="ru-RU"/>
        </a:p>
      </dgm:t>
    </dgm:pt>
    <dgm:pt modelId="{04E0CC2D-3F21-49E8-8A93-2C154547450D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виртуальная экскурсия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646F82-01E3-4299-AFB6-11B6509AFB9D}" type="parTrans" cxnId="{DC76B6B9-7981-46D9-9332-7233D3557A7D}">
      <dgm:prSet/>
      <dgm:spPr/>
      <dgm:t>
        <a:bodyPr/>
        <a:lstStyle/>
        <a:p>
          <a:endParaRPr lang="ru-RU"/>
        </a:p>
      </dgm:t>
    </dgm:pt>
    <dgm:pt modelId="{40ADE73B-8FD7-4F14-8CD0-009E29807176}" type="sibTrans" cxnId="{DC76B6B9-7981-46D9-9332-7233D3557A7D}">
      <dgm:prSet/>
      <dgm:spPr/>
      <dgm:t>
        <a:bodyPr/>
        <a:lstStyle/>
        <a:p>
          <a:endParaRPr lang="ru-RU"/>
        </a:p>
      </dgm:t>
    </dgm:pt>
    <dgm:pt modelId="{60966174-5D07-4235-9458-AC1B566AADBA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урок-спектакль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C0F7C4-BAB9-4588-8F9E-BA81F777A9EE}" type="parTrans" cxnId="{33F82F90-AB00-4382-B90F-0B25BC6F9D79}">
      <dgm:prSet/>
      <dgm:spPr/>
      <dgm:t>
        <a:bodyPr/>
        <a:lstStyle/>
        <a:p>
          <a:endParaRPr lang="ru-RU"/>
        </a:p>
      </dgm:t>
    </dgm:pt>
    <dgm:pt modelId="{CF65D7AA-7894-49BA-B5A0-78FC9280C0E5}" type="sibTrans" cxnId="{33F82F90-AB00-4382-B90F-0B25BC6F9D79}">
      <dgm:prSet/>
      <dgm:spPr/>
      <dgm:t>
        <a:bodyPr/>
        <a:lstStyle/>
        <a:p>
          <a:endParaRPr lang="ru-RU"/>
        </a:p>
      </dgm:t>
    </dgm:pt>
    <dgm:pt modelId="{D93D95D9-B190-40FD-950F-BCF5D98E3D9F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путешествие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79EBCC-615B-4856-89AC-9F4FA950F724}" type="parTrans" cxnId="{0477FD48-2B5F-41E7-95B9-C7B1607530DD}">
      <dgm:prSet/>
      <dgm:spPr/>
      <dgm:t>
        <a:bodyPr/>
        <a:lstStyle/>
        <a:p>
          <a:endParaRPr lang="ru-RU"/>
        </a:p>
      </dgm:t>
    </dgm:pt>
    <dgm:pt modelId="{F318C2AF-1925-40EB-91EC-1CCCE38BAC32}" type="sibTrans" cxnId="{0477FD48-2B5F-41E7-95B9-C7B1607530DD}">
      <dgm:prSet/>
      <dgm:spPr/>
      <dgm:t>
        <a:bodyPr/>
        <a:lstStyle/>
        <a:p>
          <a:endParaRPr lang="ru-RU"/>
        </a:p>
      </dgm:t>
    </dgm:pt>
    <dgm:pt modelId="{75A270D9-008F-446A-9D1A-6842D07815E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межгалактическая экспедиция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A900F-2833-4F69-B141-63E176155E7C}" type="parTrans" cxnId="{B7542C44-D0D9-4A1F-9DBA-9BEA5F5E9F4B}">
      <dgm:prSet/>
      <dgm:spPr/>
      <dgm:t>
        <a:bodyPr/>
        <a:lstStyle/>
        <a:p>
          <a:endParaRPr lang="ru-RU"/>
        </a:p>
      </dgm:t>
    </dgm:pt>
    <dgm:pt modelId="{38CA4047-F4F3-4D8D-B126-3C49E06ABA23}" type="sibTrans" cxnId="{B7542C44-D0D9-4A1F-9DBA-9BEA5F5E9F4B}">
      <dgm:prSet/>
      <dgm:spPr/>
      <dgm:t>
        <a:bodyPr/>
        <a:lstStyle/>
        <a:p>
          <a:endParaRPr lang="ru-RU"/>
        </a:p>
      </dgm:t>
    </dgm:pt>
    <dgm:pt modelId="{AEAA5175-1E75-4E14-A903-32952FC2077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премьера фильма, конкурс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86069C-2149-433B-8922-C7137739E1AF}" type="parTrans" cxnId="{320B912A-6B7A-4829-8D68-597F2D420615}">
      <dgm:prSet/>
      <dgm:spPr/>
      <dgm:t>
        <a:bodyPr/>
        <a:lstStyle/>
        <a:p>
          <a:endParaRPr lang="ru-RU"/>
        </a:p>
      </dgm:t>
    </dgm:pt>
    <dgm:pt modelId="{94652E26-EEB1-4E31-BE83-166FEF830F88}" type="sibTrans" cxnId="{320B912A-6B7A-4829-8D68-597F2D420615}">
      <dgm:prSet/>
      <dgm:spPr/>
      <dgm:t>
        <a:bodyPr/>
        <a:lstStyle/>
        <a:p>
          <a:endParaRPr lang="ru-RU"/>
        </a:p>
      </dgm:t>
    </dgm:pt>
    <dgm:pt modelId="{56153080-A1EC-49F1-82BB-D5247DDA1530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шоу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0EB2AE-65A5-490F-AADD-D0E8639202B9}" type="parTrans" cxnId="{2905DC35-040A-49FD-89E0-475B78B51F0D}">
      <dgm:prSet/>
      <dgm:spPr/>
      <dgm:t>
        <a:bodyPr/>
        <a:lstStyle/>
        <a:p>
          <a:endParaRPr lang="ru-RU"/>
        </a:p>
      </dgm:t>
    </dgm:pt>
    <dgm:pt modelId="{5522D638-4D87-4FAD-BB51-3BF08039004D}" type="sibTrans" cxnId="{2905DC35-040A-49FD-89E0-475B78B51F0D}">
      <dgm:prSet/>
      <dgm:spPr/>
      <dgm:t>
        <a:bodyPr/>
        <a:lstStyle/>
        <a:p>
          <a:endParaRPr lang="ru-RU"/>
        </a:p>
      </dgm:t>
    </dgm:pt>
    <dgm:pt modelId="{072F2084-3604-4C5D-9F8A-0C0AE84ABD43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телевизионная программа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27A7BB-1ECA-4983-AA2F-080FD9E6BE4F}" type="parTrans" cxnId="{AA849165-FF9F-42DA-AD0C-2607283138DD}">
      <dgm:prSet/>
      <dgm:spPr/>
      <dgm:t>
        <a:bodyPr/>
        <a:lstStyle/>
        <a:p>
          <a:endParaRPr lang="ru-RU"/>
        </a:p>
      </dgm:t>
    </dgm:pt>
    <dgm:pt modelId="{5269A79B-6452-4BAA-8E2C-7CCDBD4F1406}" type="sibTrans" cxnId="{AA849165-FF9F-42DA-AD0C-2607283138DD}">
      <dgm:prSet/>
      <dgm:spPr/>
      <dgm:t>
        <a:bodyPr/>
        <a:lstStyle/>
        <a:p>
          <a:endParaRPr lang="ru-RU"/>
        </a:p>
      </dgm:t>
    </dgm:pt>
    <dgm:pt modelId="{8C042909-BBF6-47BD-B9FA-EB22EDCFE1B0}" type="pres">
      <dgm:prSet presAssocID="{4AEED355-CA01-4CE2-B11C-B0D810ED31D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0216D0-CEA1-4160-840E-CADF3BAC7A60}" type="pres">
      <dgm:prSet presAssocID="{4AEED355-CA01-4CE2-B11C-B0D810ED31DA}" presName="cycle" presStyleCnt="0"/>
      <dgm:spPr/>
    </dgm:pt>
    <dgm:pt modelId="{B69A162E-DECF-450C-9598-FB589FE739C1}" type="pres">
      <dgm:prSet presAssocID="{AEEC29EB-8829-413C-B6F8-9B81E8CA3DA9}" presName="nodeFirs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5D6F0-39D0-4272-9562-4CAD402915AA}" type="pres">
      <dgm:prSet presAssocID="{F1D91C39-29F8-4D99-AB63-C5B23B2E848B}" presName="sibTransFirstNode" presStyleLbl="bgShp" presStyleIdx="0" presStyleCnt="1" custScaleX="117881"/>
      <dgm:spPr/>
      <dgm:t>
        <a:bodyPr/>
        <a:lstStyle/>
        <a:p>
          <a:endParaRPr lang="ru-RU"/>
        </a:p>
      </dgm:t>
    </dgm:pt>
    <dgm:pt modelId="{CC916C43-3736-46AC-BDEF-B7C25BC3EE38}" type="pres">
      <dgm:prSet presAssocID="{04E0CC2D-3F21-49E8-8A93-2C154547450D}" presName="nodeFollowingNodes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BFBE9-1EFF-491C-B84B-176E854F34E4}" type="pres">
      <dgm:prSet presAssocID="{60966174-5D07-4235-9458-AC1B566AADBA}" presName="nodeFollowingNodes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8D8D6-716E-4B0F-A86A-210BE66B27D6}" type="pres">
      <dgm:prSet presAssocID="{D93D95D9-B190-40FD-950F-BCF5D98E3D9F}" presName="nodeFollowingNodes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7EDF5-DB81-4927-9CC0-C0C762E9B46F}" type="pres">
      <dgm:prSet presAssocID="{75A270D9-008F-446A-9D1A-6842D07815E6}" presName="nodeFollowingNodes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471BD-D242-4820-9FD5-CF9E46F37124}" type="pres">
      <dgm:prSet presAssocID="{AEAA5175-1E75-4E14-A903-32952FC20776}" presName="nodeFollowingNodes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BC89C4-26C6-4ABF-A244-658EB12B6C4B}" type="pres">
      <dgm:prSet presAssocID="{56153080-A1EC-49F1-82BB-D5247DDA1530}" presName="nodeFollowingNodes" presStyleLbl="node1" presStyleIdx="6" presStyleCnt="8" custScaleX="73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2632F-6BBD-425C-858D-C08F52EB2C24}" type="pres">
      <dgm:prSet presAssocID="{072F2084-3604-4C5D-9F8A-0C0AE84ABD43}" presName="nodeFollowingNodes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C5CDEE-C045-49C9-82E3-26596552B24A}" type="presOf" srcId="{04E0CC2D-3F21-49E8-8A93-2C154547450D}" destId="{CC916C43-3736-46AC-BDEF-B7C25BC3EE38}" srcOrd="0" destOrd="0" presId="urn:microsoft.com/office/officeart/2005/8/layout/cycle3"/>
    <dgm:cxn modelId="{0477FD48-2B5F-41E7-95B9-C7B1607530DD}" srcId="{4AEED355-CA01-4CE2-B11C-B0D810ED31DA}" destId="{D93D95D9-B190-40FD-950F-BCF5D98E3D9F}" srcOrd="3" destOrd="0" parTransId="{B879EBCC-615B-4856-89AC-9F4FA950F724}" sibTransId="{F318C2AF-1925-40EB-91EC-1CCCE38BAC32}"/>
    <dgm:cxn modelId="{AA849165-FF9F-42DA-AD0C-2607283138DD}" srcId="{4AEED355-CA01-4CE2-B11C-B0D810ED31DA}" destId="{072F2084-3604-4C5D-9F8A-0C0AE84ABD43}" srcOrd="7" destOrd="0" parTransId="{E427A7BB-1ECA-4983-AA2F-080FD9E6BE4F}" sibTransId="{5269A79B-6452-4BAA-8E2C-7CCDBD4F1406}"/>
    <dgm:cxn modelId="{87149BCB-3E23-470A-A444-9FC59F34585A}" srcId="{4AEED355-CA01-4CE2-B11C-B0D810ED31DA}" destId="{AEEC29EB-8829-413C-B6F8-9B81E8CA3DA9}" srcOrd="0" destOrd="0" parTransId="{2516DDBE-1891-4DCC-B853-39C1FEB02C60}" sibTransId="{F1D91C39-29F8-4D99-AB63-C5B23B2E848B}"/>
    <dgm:cxn modelId="{B7542C44-D0D9-4A1F-9DBA-9BEA5F5E9F4B}" srcId="{4AEED355-CA01-4CE2-B11C-B0D810ED31DA}" destId="{75A270D9-008F-446A-9D1A-6842D07815E6}" srcOrd="4" destOrd="0" parTransId="{D20A900F-2833-4F69-B141-63E176155E7C}" sibTransId="{38CA4047-F4F3-4D8D-B126-3C49E06ABA23}"/>
    <dgm:cxn modelId="{916B2502-23FD-4B8E-8CF6-37FF03C0FC73}" type="presOf" srcId="{D93D95D9-B190-40FD-950F-BCF5D98E3D9F}" destId="{2DA8D8D6-716E-4B0F-A86A-210BE66B27D6}" srcOrd="0" destOrd="0" presId="urn:microsoft.com/office/officeart/2005/8/layout/cycle3"/>
    <dgm:cxn modelId="{D6292CC5-8B42-44E2-825C-B2B9E9FA8967}" type="presOf" srcId="{4AEED355-CA01-4CE2-B11C-B0D810ED31DA}" destId="{8C042909-BBF6-47BD-B9FA-EB22EDCFE1B0}" srcOrd="0" destOrd="0" presId="urn:microsoft.com/office/officeart/2005/8/layout/cycle3"/>
    <dgm:cxn modelId="{A554C673-A894-4BF1-9D73-8FB1C457D746}" type="presOf" srcId="{F1D91C39-29F8-4D99-AB63-C5B23B2E848B}" destId="{69F5D6F0-39D0-4272-9562-4CAD402915AA}" srcOrd="0" destOrd="0" presId="urn:microsoft.com/office/officeart/2005/8/layout/cycle3"/>
    <dgm:cxn modelId="{CE3A6EC7-7577-472E-84D0-D709E31F9612}" type="presOf" srcId="{56153080-A1EC-49F1-82BB-D5247DDA1530}" destId="{14BC89C4-26C6-4ABF-A244-658EB12B6C4B}" srcOrd="0" destOrd="0" presId="urn:microsoft.com/office/officeart/2005/8/layout/cycle3"/>
    <dgm:cxn modelId="{A2EB1901-216C-4B24-B288-BB15E0E2AE8E}" type="presOf" srcId="{60966174-5D07-4235-9458-AC1B566AADBA}" destId="{D66BFBE9-1EFF-491C-B84B-176E854F34E4}" srcOrd="0" destOrd="0" presId="urn:microsoft.com/office/officeart/2005/8/layout/cycle3"/>
    <dgm:cxn modelId="{EBC7139F-1D9E-41A1-896C-5E659949A93D}" type="presOf" srcId="{AEAA5175-1E75-4E14-A903-32952FC20776}" destId="{B64471BD-D242-4820-9FD5-CF9E46F37124}" srcOrd="0" destOrd="0" presId="urn:microsoft.com/office/officeart/2005/8/layout/cycle3"/>
    <dgm:cxn modelId="{9AC81F86-ED85-4A17-BB6B-CE5C5E22DEAA}" type="presOf" srcId="{AEEC29EB-8829-413C-B6F8-9B81E8CA3DA9}" destId="{B69A162E-DECF-450C-9598-FB589FE739C1}" srcOrd="0" destOrd="0" presId="urn:microsoft.com/office/officeart/2005/8/layout/cycle3"/>
    <dgm:cxn modelId="{33F82F90-AB00-4382-B90F-0B25BC6F9D79}" srcId="{4AEED355-CA01-4CE2-B11C-B0D810ED31DA}" destId="{60966174-5D07-4235-9458-AC1B566AADBA}" srcOrd="2" destOrd="0" parTransId="{58C0F7C4-BAB9-4588-8F9E-BA81F777A9EE}" sibTransId="{CF65D7AA-7894-49BA-B5A0-78FC9280C0E5}"/>
    <dgm:cxn modelId="{1E6C1E76-4E70-41B8-9762-22604BBD40A9}" type="presOf" srcId="{75A270D9-008F-446A-9D1A-6842D07815E6}" destId="{89A7EDF5-DB81-4927-9CC0-C0C762E9B46F}" srcOrd="0" destOrd="0" presId="urn:microsoft.com/office/officeart/2005/8/layout/cycle3"/>
    <dgm:cxn modelId="{2905DC35-040A-49FD-89E0-475B78B51F0D}" srcId="{4AEED355-CA01-4CE2-B11C-B0D810ED31DA}" destId="{56153080-A1EC-49F1-82BB-D5247DDA1530}" srcOrd="6" destOrd="0" parTransId="{4F0EB2AE-65A5-490F-AADD-D0E8639202B9}" sibTransId="{5522D638-4D87-4FAD-BB51-3BF08039004D}"/>
    <dgm:cxn modelId="{0CCD5325-B4D7-4CF4-A291-3DD64BF35196}" type="presOf" srcId="{072F2084-3604-4C5D-9F8A-0C0AE84ABD43}" destId="{B7F2632F-6BBD-425C-858D-C08F52EB2C24}" srcOrd="0" destOrd="0" presId="urn:microsoft.com/office/officeart/2005/8/layout/cycle3"/>
    <dgm:cxn modelId="{DC76B6B9-7981-46D9-9332-7233D3557A7D}" srcId="{4AEED355-CA01-4CE2-B11C-B0D810ED31DA}" destId="{04E0CC2D-3F21-49E8-8A93-2C154547450D}" srcOrd="1" destOrd="0" parTransId="{EA646F82-01E3-4299-AFB6-11B6509AFB9D}" sibTransId="{40ADE73B-8FD7-4F14-8CD0-009E29807176}"/>
    <dgm:cxn modelId="{320B912A-6B7A-4829-8D68-597F2D420615}" srcId="{4AEED355-CA01-4CE2-B11C-B0D810ED31DA}" destId="{AEAA5175-1E75-4E14-A903-32952FC20776}" srcOrd="5" destOrd="0" parTransId="{7486069C-2149-433B-8922-C7137739E1AF}" sibTransId="{94652E26-EEB1-4E31-BE83-166FEF830F88}"/>
    <dgm:cxn modelId="{02E1AABB-7FA8-4FC6-94C5-282CC41342B4}" type="presParOf" srcId="{8C042909-BBF6-47BD-B9FA-EB22EDCFE1B0}" destId="{F40216D0-CEA1-4160-840E-CADF3BAC7A60}" srcOrd="0" destOrd="0" presId="urn:microsoft.com/office/officeart/2005/8/layout/cycle3"/>
    <dgm:cxn modelId="{651A2D39-759A-48CC-8ABE-35E5FC53D6D5}" type="presParOf" srcId="{F40216D0-CEA1-4160-840E-CADF3BAC7A60}" destId="{B69A162E-DECF-450C-9598-FB589FE739C1}" srcOrd="0" destOrd="0" presId="urn:microsoft.com/office/officeart/2005/8/layout/cycle3"/>
    <dgm:cxn modelId="{B70994F2-4420-4A1E-B400-DD4ED61B93F1}" type="presParOf" srcId="{F40216D0-CEA1-4160-840E-CADF3BAC7A60}" destId="{69F5D6F0-39D0-4272-9562-4CAD402915AA}" srcOrd="1" destOrd="0" presId="urn:microsoft.com/office/officeart/2005/8/layout/cycle3"/>
    <dgm:cxn modelId="{01164D37-C7B7-42EA-8AE6-B11335C9F824}" type="presParOf" srcId="{F40216D0-CEA1-4160-840E-CADF3BAC7A60}" destId="{CC916C43-3736-46AC-BDEF-B7C25BC3EE38}" srcOrd="2" destOrd="0" presId="urn:microsoft.com/office/officeart/2005/8/layout/cycle3"/>
    <dgm:cxn modelId="{64665A8B-130C-4DB5-A4B8-8DF26432CAD9}" type="presParOf" srcId="{F40216D0-CEA1-4160-840E-CADF3BAC7A60}" destId="{D66BFBE9-1EFF-491C-B84B-176E854F34E4}" srcOrd="3" destOrd="0" presId="urn:microsoft.com/office/officeart/2005/8/layout/cycle3"/>
    <dgm:cxn modelId="{75EDEB1B-B438-4484-B31A-1FBCA004B5B1}" type="presParOf" srcId="{F40216D0-CEA1-4160-840E-CADF3BAC7A60}" destId="{2DA8D8D6-716E-4B0F-A86A-210BE66B27D6}" srcOrd="4" destOrd="0" presId="urn:microsoft.com/office/officeart/2005/8/layout/cycle3"/>
    <dgm:cxn modelId="{DE9888D9-33CC-43A9-83AD-39671B1BA819}" type="presParOf" srcId="{F40216D0-CEA1-4160-840E-CADF3BAC7A60}" destId="{89A7EDF5-DB81-4927-9CC0-C0C762E9B46F}" srcOrd="5" destOrd="0" presId="urn:microsoft.com/office/officeart/2005/8/layout/cycle3"/>
    <dgm:cxn modelId="{2D8E57DE-94A1-46A5-82CC-604681E031A5}" type="presParOf" srcId="{F40216D0-CEA1-4160-840E-CADF3BAC7A60}" destId="{B64471BD-D242-4820-9FD5-CF9E46F37124}" srcOrd="6" destOrd="0" presId="urn:microsoft.com/office/officeart/2005/8/layout/cycle3"/>
    <dgm:cxn modelId="{DB6F01EE-FCEF-43DE-9BFE-50EC35193131}" type="presParOf" srcId="{F40216D0-CEA1-4160-840E-CADF3BAC7A60}" destId="{14BC89C4-26C6-4ABF-A244-658EB12B6C4B}" srcOrd="7" destOrd="0" presId="urn:microsoft.com/office/officeart/2005/8/layout/cycle3"/>
    <dgm:cxn modelId="{F80CD85E-2C3E-4359-B6ED-56AF496D4C80}" type="presParOf" srcId="{F40216D0-CEA1-4160-840E-CADF3BAC7A60}" destId="{B7F2632F-6BBD-425C-858D-C08F52EB2C24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5D6F0-39D0-4272-9562-4CAD402915AA}">
      <dsp:nvSpPr>
        <dsp:cNvPr id="0" name=""/>
        <dsp:cNvSpPr/>
      </dsp:nvSpPr>
      <dsp:spPr>
        <a:xfrm>
          <a:off x="1909821" y="-57990"/>
          <a:ext cx="8104646" cy="6875277"/>
        </a:xfrm>
        <a:prstGeom prst="circularArrow">
          <a:avLst>
            <a:gd name="adj1" fmla="val 5544"/>
            <a:gd name="adj2" fmla="val 330680"/>
            <a:gd name="adj3" fmla="val 14615491"/>
            <a:gd name="adj4" fmla="val 16893395"/>
            <a:gd name="adj5" fmla="val 575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A162E-DECF-450C-9598-FB589FE739C1}">
      <dsp:nvSpPr>
        <dsp:cNvPr id="0" name=""/>
        <dsp:cNvSpPr/>
      </dsp:nvSpPr>
      <dsp:spPr>
        <a:xfrm>
          <a:off x="4967972" y="25"/>
          <a:ext cx="1988343" cy="9941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Судебное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заседане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16503" y="48556"/>
        <a:ext cx="1891281" cy="897109"/>
      </dsp:txXfrm>
    </dsp:sp>
    <dsp:sp modelId="{CC916C43-3736-46AC-BDEF-B7C25BC3EE38}">
      <dsp:nvSpPr>
        <dsp:cNvPr id="0" name=""/>
        <dsp:cNvSpPr/>
      </dsp:nvSpPr>
      <dsp:spPr>
        <a:xfrm>
          <a:off x="7041130" y="858755"/>
          <a:ext cx="1988343" cy="9941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виртуальная экскурсия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89661" y="907286"/>
        <a:ext cx="1891281" cy="897109"/>
      </dsp:txXfrm>
    </dsp:sp>
    <dsp:sp modelId="{D66BFBE9-1EFF-491C-B84B-176E854F34E4}">
      <dsp:nvSpPr>
        <dsp:cNvPr id="0" name=""/>
        <dsp:cNvSpPr/>
      </dsp:nvSpPr>
      <dsp:spPr>
        <a:xfrm>
          <a:off x="7899860" y="2931913"/>
          <a:ext cx="1988343" cy="9941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урок-спектакль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8391" y="2980444"/>
        <a:ext cx="1891281" cy="897109"/>
      </dsp:txXfrm>
    </dsp:sp>
    <dsp:sp modelId="{2DA8D8D6-716E-4B0F-A86A-210BE66B27D6}">
      <dsp:nvSpPr>
        <dsp:cNvPr id="0" name=""/>
        <dsp:cNvSpPr/>
      </dsp:nvSpPr>
      <dsp:spPr>
        <a:xfrm>
          <a:off x="7041130" y="5005071"/>
          <a:ext cx="1988343" cy="9941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путешествие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89661" y="5053602"/>
        <a:ext cx="1891281" cy="897109"/>
      </dsp:txXfrm>
    </dsp:sp>
    <dsp:sp modelId="{89A7EDF5-DB81-4927-9CC0-C0C762E9B46F}">
      <dsp:nvSpPr>
        <dsp:cNvPr id="0" name=""/>
        <dsp:cNvSpPr/>
      </dsp:nvSpPr>
      <dsp:spPr>
        <a:xfrm>
          <a:off x="4967972" y="5863801"/>
          <a:ext cx="1988343" cy="9941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межгалактическая экспедиция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16503" y="5912332"/>
        <a:ext cx="1891281" cy="897109"/>
      </dsp:txXfrm>
    </dsp:sp>
    <dsp:sp modelId="{B64471BD-D242-4820-9FD5-CF9E46F37124}">
      <dsp:nvSpPr>
        <dsp:cNvPr id="0" name=""/>
        <dsp:cNvSpPr/>
      </dsp:nvSpPr>
      <dsp:spPr>
        <a:xfrm>
          <a:off x="2894814" y="5005071"/>
          <a:ext cx="1988343" cy="9941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премьера фильма, конкурс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3345" y="5053602"/>
        <a:ext cx="1891281" cy="897109"/>
      </dsp:txXfrm>
    </dsp:sp>
    <dsp:sp modelId="{14BC89C4-26C6-4ABF-A244-658EB12B6C4B}">
      <dsp:nvSpPr>
        <dsp:cNvPr id="0" name=""/>
        <dsp:cNvSpPr/>
      </dsp:nvSpPr>
      <dsp:spPr>
        <a:xfrm>
          <a:off x="2303794" y="2931913"/>
          <a:ext cx="1452922" cy="9941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шоу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2325" y="2980444"/>
        <a:ext cx="1355860" cy="897109"/>
      </dsp:txXfrm>
    </dsp:sp>
    <dsp:sp modelId="{B7F2632F-6BBD-425C-858D-C08F52EB2C24}">
      <dsp:nvSpPr>
        <dsp:cNvPr id="0" name=""/>
        <dsp:cNvSpPr/>
      </dsp:nvSpPr>
      <dsp:spPr>
        <a:xfrm>
          <a:off x="2894814" y="858755"/>
          <a:ext cx="1988343" cy="9941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телевизионная программа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3345" y="907286"/>
        <a:ext cx="1891281" cy="897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3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0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6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4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3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37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F4F2BA-3C03-4E2C-8ABC-0949B61B3C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Плавающие числа и буквы в верхней части книги">
            <a:extLst>
              <a:ext uri="{FF2B5EF4-FFF2-40B4-BE49-F238E27FC236}">
                <a16:creationId xmlns:a16="http://schemas.microsoft.com/office/drawing/2014/main" xmlns="" id="{88FD3FA9-A4C7-1B17-0D80-09A23209B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6250" b="6250"/>
          <a:stretch/>
        </p:blipFill>
        <p:spPr>
          <a:xfrm>
            <a:off x="27562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B986F88-1433-4AF7-AF71-41A89DC93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46064">
                <a:srgbClr val="000000">
                  <a:alpha val="30000"/>
                </a:srgbClr>
              </a:gs>
              <a:gs pos="68000">
                <a:srgbClr val="000000">
                  <a:alpha val="20000"/>
                </a:srgbClr>
              </a:gs>
              <a:gs pos="0">
                <a:schemeClr val="tx1">
                  <a:alpha val="0"/>
                </a:schemeClr>
              </a:gs>
              <a:gs pos="2600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307" y="3065193"/>
            <a:ext cx="5786599" cy="2304555"/>
          </a:xfrm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rgbClr val="FFFFFF"/>
                </a:solidFill>
                <a:cs typeface="Calibri Light"/>
              </a:rPr>
              <a:t>Этого не может быть! </a:t>
            </a:r>
            <a:r>
              <a:rPr lang="ru-RU" sz="5400" b="1" i="1" dirty="0">
                <a:solidFill>
                  <a:srgbClr val="FFFFFF"/>
                </a:solidFill>
                <a:cs typeface="Calibri Light"/>
              </a:rPr>
              <a:t/>
            </a:r>
            <a:br>
              <a:rPr lang="ru-RU" sz="5400" b="1" i="1" dirty="0">
                <a:solidFill>
                  <a:srgbClr val="FFFFFF"/>
                </a:solidFill>
                <a:cs typeface="Calibri Light"/>
              </a:rPr>
            </a:br>
            <a:r>
              <a:rPr lang="ru-RU" sz="5400" b="1" i="1" dirty="0" smtClean="0">
                <a:solidFill>
                  <a:srgbClr val="FFFFFF"/>
                </a:solidFill>
                <a:cs typeface="Calibri Light"/>
              </a:rPr>
              <a:t>Педагогика </a:t>
            </a:r>
            <a:r>
              <a:rPr lang="ru-RU" sz="5400" b="1" i="1" dirty="0">
                <a:solidFill>
                  <a:srgbClr val="FFFFFF"/>
                </a:solidFill>
                <a:cs typeface="Calibri Light"/>
              </a:rPr>
              <a:t>удивления в процессе обучения истории и </a:t>
            </a:r>
            <a:r>
              <a:rPr lang="ru-RU" sz="5400" b="1" i="1" dirty="0" smtClean="0">
                <a:solidFill>
                  <a:srgbClr val="FFFFFF"/>
                </a:solidFill>
                <a:cs typeface="Calibri Light"/>
              </a:rPr>
              <a:t>обществознания</a:t>
            </a:r>
            <a:endParaRPr lang="ru-RU" sz="5400" b="1" i="1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07787ED-5EDC-4C54-AD87-55B60D0FE3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44FFD5D-B985-4624-BBCD-50AD2E1686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6400798"/>
            <a:ext cx="12188952" cy="457201"/>
          </a:xfrm>
          <a:prstGeom prst="rect">
            <a:avLst/>
          </a:prstGeom>
          <a:gradFill>
            <a:gsLst>
              <a:gs pos="61000">
                <a:srgbClr val="000000">
                  <a:alpha val="10000"/>
                </a:srgbClr>
              </a:gs>
              <a:gs pos="700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7554" y="339880"/>
            <a:ext cx="120244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Удивление методом </a:t>
            </a:r>
          </a:p>
        </p:txBody>
      </p:sp>
      <p:pic>
        <p:nvPicPr>
          <p:cNvPr id="8194" name="Picture 2" descr="D:\6fc3445c8dcf38c054079a1232bf8aa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76982"/>
            <a:ext cx="4126662" cy="41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kisspng-emojipedia-astronaut-text-messaging-woman-cartoon-astronaut-5add28514de0c4.23589507152444321731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4" b="988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91" y="1736202"/>
            <a:ext cx="8299655" cy="479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1347548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777" y="1899966"/>
            <a:ext cx="7382037" cy="470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6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7554" y="339880"/>
            <a:ext cx="120244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Удивление методом </a:t>
            </a:r>
          </a:p>
        </p:txBody>
      </p:sp>
      <p:pic>
        <p:nvPicPr>
          <p:cNvPr id="9218" name="Picture 2" descr="D:\6fc3445c8dcf38c054079a1232bf8aa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419"/>
            <a:ext cx="3938115" cy="399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kisspng-emojipedia-astronaut-text-messaging-woman-cartoon-astronaut-5add28514de0c4.23589507152444321731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1" b="982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32" y="1875875"/>
            <a:ext cx="8178551" cy="47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png-clipart-blue-and-green-earth-earth-globe-world-emoji-americas-earth-globe-globe-sphere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10" y="2201902"/>
            <a:ext cx="6063146" cy="431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6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5498" y="3191848"/>
            <a:ext cx="10058400" cy="145075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3800" b="1" strike="sngStrik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ru-RU" sz="138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410 - ЧКН</a:t>
            </a:r>
            <a:endParaRPr lang="ru-RU" sz="138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516521"/>
              </p:ext>
            </p:extLst>
          </p:nvPr>
        </p:nvGraphicFramePr>
        <p:xfrm>
          <a:off x="1131688" y="0"/>
          <a:ext cx="1005840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/>
                <a:gridCol w="1005840"/>
                <a:gridCol w="1005840"/>
                <a:gridCol w="1005840"/>
                <a:gridCol w="1005840"/>
                <a:gridCol w="1005840"/>
                <a:gridCol w="1005840"/>
                <a:gridCol w="1005840"/>
                <a:gridCol w="1005840"/>
                <a:gridCol w="1005840"/>
              </a:tblGrid>
              <a:tr h="0"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652596" y="2962282"/>
            <a:ext cx="12247388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5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1410- ЧЕКАНКА</a:t>
            </a:r>
            <a:endParaRPr lang="ru-RU" sz="115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D:\Скриншот 26-04-2023 0006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0315"/>
            <a:ext cx="2885159" cy="27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0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651773"/>
              </p:ext>
            </p:extLst>
          </p:nvPr>
        </p:nvGraphicFramePr>
        <p:xfrm>
          <a:off x="1131688" y="0"/>
          <a:ext cx="1005840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/>
                <a:gridCol w="1005840"/>
                <a:gridCol w="1005840"/>
                <a:gridCol w="1005840"/>
                <a:gridCol w="1005840"/>
                <a:gridCol w="1005840"/>
                <a:gridCol w="1005840"/>
                <a:gridCol w="1005840"/>
                <a:gridCol w="1005840"/>
                <a:gridCol w="1005840"/>
              </a:tblGrid>
              <a:tr h="0"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01073" y="2600563"/>
            <a:ext cx="9155575" cy="1450757"/>
          </a:xfrm>
        </p:spPr>
        <p:txBody>
          <a:bodyPr>
            <a:normAutofit fontScale="90000"/>
          </a:bodyPr>
          <a:lstStyle/>
          <a:p>
            <a:r>
              <a:rPr lang="ru-RU" b="1" strike="sngStrik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ru-RU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533 -  НАЧАЛО ПРАВЛЕНИЯ</a:t>
            </a:r>
            <a:endParaRPr lang="ru-RU" b="1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D:\6a98d284156304be50334b6743ade78c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0555"/>
            <a:ext cx="2801073" cy="41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5314708" y="4442971"/>
            <a:ext cx="915557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trike="sngStrik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ru-RU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533 -ПТТ</a:t>
            </a:r>
            <a:endParaRPr lang="ru-RU" b="1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7" name="Picture 3" descr="D:\kai20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60" y="4051320"/>
            <a:ext cx="4549032" cy="30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7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650" y="1015808"/>
            <a:ext cx="10058400" cy="1450757"/>
          </a:xfrm>
        </p:spPr>
        <p:txBody>
          <a:bodyPr>
            <a:noAutofit/>
          </a:bodyPr>
          <a:lstStyle/>
          <a:p>
            <a:r>
              <a:rPr lang="ru-RU" sz="8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МАФИС ПЕПА ИЕПИПАН ААН</a:t>
            </a:r>
          </a:p>
        </p:txBody>
      </p:sp>
      <p:pic>
        <p:nvPicPr>
          <p:cNvPr id="12290" name="Picture 2" descr="D:\996271_10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78" b="100000" l="0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609" y="1641103"/>
            <a:ext cx="6955862" cy="5216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64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819" y="2847371"/>
            <a:ext cx="4595148" cy="1239649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Удивление формой урока.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848987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97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413" y="286603"/>
            <a:ext cx="10704267" cy="1450757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Удивление обучающегося </a:t>
            </a:r>
            <a:r>
              <a:rPr lang="ru-RU" sz="4400"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собственным </a:t>
            </a:r>
            <a:r>
              <a:rPr lang="ru-RU" sz="4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потенциалом </a:t>
            </a:r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0" y="1980880"/>
            <a:ext cx="10058400" cy="3760891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«Провести человека через детство и отрочество по пути изумления собственными силами – в этом кроется наша педагогическая мудрость. Там, где есть изумление и восторг, есть и неудовлетворенность. Человек безграничен в своих стремлениях, и, чем выше становится уровень его притязаний, тем глубже испытывает он недовольство достигнутым. А ведь именно в недовольстве достигнутым заключается источник саморазвития человека. Учитель, способный вызвать такие эмоции у ученика – не только специалист, но и творческая и духовная личность»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7763" y="5182178"/>
            <a:ext cx="5022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/>
              <a:t>В. А. Сухомлинский: </a:t>
            </a:r>
          </a:p>
        </p:txBody>
      </p:sp>
    </p:spTree>
    <p:extLst>
      <p:ext uri="{BB962C8B-B14F-4D97-AF65-F5344CB8AC3E}">
        <p14:creationId xmlns:p14="http://schemas.microsoft.com/office/powerpoint/2010/main" val="13829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22" y="126692"/>
            <a:ext cx="2372264" cy="29792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3712887" cy="2626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059" y="321094"/>
            <a:ext cx="3880553" cy="2554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09" y="2875902"/>
            <a:ext cx="3030935" cy="2142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1678"/>
            <a:ext cx="2254138" cy="3186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23" y="2817557"/>
            <a:ext cx="3029040" cy="21428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76" y="3706184"/>
            <a:ext cx="2247519" cy="31769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75" y="4567088"/>
            <a:ext cx="1620687" cy="22909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61" y="5080957"/>
            <a:ext cx="1214436" cy="17166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68" y="5080957"/>
            <a:ext cx="1213919" cy="17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uk8797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87" y="-139281"/>
            <a:ext cx="4156741" cy="435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i-60-71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9889" y="-500322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623526.jf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296" r="97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26" y="2453833"/>
            <a:ext cx="8317299" cy="55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1672913881_papikpro-com-p-kak-poetapno-narisovat-kota-leopolda-posle-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9032" y1="5710" x2="61880" y2="42935"/>
                        <a14:foregroundMark x1="53312" y1="42140" x2="65014" y2="13263"/>
                        <a14:foregroundMark x1="57596" y1="14022" x2="57596" y2="28623"/>
                        <a14:foregroundMark x1="67037" y1="16914" x2="49901" y2="15070"/>
                        <a14:foregroundMark x1="56446" y1="11167" x2="52757" y2="27575"/>
                        <a14:foregroundMark x1="55335" y1="7517" x2="66640" y2="22804"/>
                        <a14:foregroundMark x1="66323" y1="30828" x2="46807" y2="93820"/>
                        <a14:foregroundMark x1="75010" y1="95916" x2="52598" y2="42573"/>
                        <a14:foregroundMark x1="9520" y1="51391" x2="44347" y2="57210"/>
                        <a14:foregroundMark x1="25426" y1="29780" x2="37723" y2="43874"/>
                        <a14:foregroundMark x1="67791" y1="39790" x2="74732" y2="43621"/>
                        <a14:foregroundMark x1="74455" y1="45320" x2="84133" y2="31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62" y="468563"/>
            <a:ext cx="4750729" cy="521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5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удивления</a:t>
            </a:r>
            <a:endParaRPr lang="ru-RU" sz="80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328" y="1934581"/>
            <a:ext cx="10058400" cy="3760891"/>
          </a:xfrm>
        </p:spPr>
        <p:txBody>
          <a:bodyPr>
            <a:norm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истема методов и приемов которая основана на эмоции удивления </a:t>
            </a:r>
          </a:p>
        </p:txBody>
      </p:sp>
      <p:pic>
        <p:nvPicPr>
          <p:cNvPr id="2050" name="Picture 2" descr="D:\66908219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50" y="2624939"/>
            <a:ext cx="3306683" cy="369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4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975" y="4283651"/>
            <a:ext cx="6694025" cy="14507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Степичев Петр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Анатольевич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кафедры английской филологии Российского государственного социального университета.</a:t>
            </a:r>
          </a:p>
        </p:txBody>
      </p:sp>
      <p:pic>
        <p:nvPicPr>
          <p:cNvPr id="3074" name="Picture 2" descr="D:\phot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9" b="100000" l="4205" r="96023">
                        <a14:foregroundMark x1="43409" y1="58462" x2="4659" y2="98462"/>
                        <a14:backgroundMark x1="30341" y1="5165" x2="17045" y2="52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6" y="532436"/>
            <a:ext cx="5760113" cy="59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5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769" y="775006"/>
            <a:ext cx="11995231" cy="1450757"/>
          </a:xfrm>
        </p:spPr>
        <p:txBody>
          <a:bodyPr>
            <a:noAutofit/>
          </a:bodyPr>
          <a:lstStyle/>
          <a:p>
            <a:pPr algn="ctr"/>
            <a:r>
              <a:rPr lang="ru-RU" sz="80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Формула педагогика удивления</a:t>
            </a:r>
            <a:endParaRPr lang="ru-RU" sz="8000" b="1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4041" y="2953154"/>
            <a:ext cx="9511725" cy="376089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первое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учитель удивляет учебной средой;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второе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учитель удивляет фактом;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третье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учитель удивляет методом;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четвертое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удивляет формой проведения урока;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пятое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ученик удивляется собственными силами;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учитель и ученик совместно удивляются полученному результату.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90097"/>
            <a:ext cx="7768083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8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5 У + У², </a:t>
            </a:r>
          </a:p>
        </p:txBody>
      </p:sp>
    </p:spTree>
    <p:extLst>
      <p:ext uri="{BB962C8B-B14F-4D97-AF65-F5344CB8AC3E}">
        <p14:creationId xmlns:p14="http://schemas.microsoft.com/office/powerpoint/2010/main" val="31392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2550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Удивление учебной средой.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705"/>
            <a:ext cx="5837810" cy="3864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D:\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653" y="2083441"/>
            <a:ext cx="6182347" cy="4301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1725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imgpreview.jf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7" r="100000">
                        <a14:foregroundMark x1="46500" y1="5524" x2="42583" y2="99885"/>
                        <a14:foregroundMark x1="13833" y1="75144" x2="88750" y2="78711"/>
                        <a14:foregroundMark x1="64417" y1="80667" x2="93417" y2="99310"/>
                        <a14:foregroundMark x1="68083" y1="69045" x2="21583" y2="65362"/>
                        <a14:foregroundMark x1="22167" y1="70311" x2="55500" y2="32336"/>
                        <a14:foregroundMark x1="44250" y1="1496" x2="35750" y2="22785"/>
                        <a14:foregroundMark x1="46917" y1="2762" x2="56833" y2="21634"/>
                        <a14:foregroundMark x1="39500" y1="4948" x2="56500" y2="5293"/>
                        <a14:foregroundMark x1="54667" y1="3913" x2="40250" y2="2417"/>
                        <a14:foregroundMark x1="51667" y1="2762" x2="41917" y2="690"/>
                        <a14:foregroundMark x1="30667" y1="55466" x2="17000" y2="63061"/>
                        <a14:foregroundMark x1="31000" y1="51093" x2="22333" y2="55006"/>
                        <a14:foregroundMark x1="17667" y1="59033" x2="4250" y2="99540"/>
                        <a14:backgroundMark x1="1250" y1="90449" x2="31333" y2="22900"/>
                        <a14:backgroundMark x1="62917" y1="5754" x2="97417" y2="76064"/>
                        <a14:backgroundMark x1="61083" y1="7480" x2="54083" y2="690"/>
                        <a14:backgroundMark x1="34167" y1="4258" x2="40917" y2="460"/>
                        <a14:backgroundMark x1="40917" y1="1956" x2="54833" y2="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41" y="1207412"/>
            <a:ext cx="7802884" cy="565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5290" y="397755"/>
            <a:ext cx="109392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Удивление фактом</a:t>
            </a:r>
          </a:p>
        </p:txBody>
      </p:sp>
      <p:pic>
        <p:nvPicPr>
          <p:cNvPr id="5123" name="Picture 3" descr="D:\71RRthv0TkL._AC_SL15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01" l="267" r="99800">
                        <a14:backgroundMark x1="1400" y1="3293" x2="5867" y2="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2787">
            <a:off x="6648396" y="2289522"/>
            <a:ext cx="5428598" cy="362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7EX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Q-IrmaGrese-4-HT-Win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153" y1="13913" x2="74363" y2="12947"/>
                        <a14:backgroundMark x1="43484" y1="2415" x2="95326" y2="4734"/>
                        <a14:backgroundMark x1="87110" y1="13237" x2="79603" y2="51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79" y="-392072"/>
            <a:ext cx="4884517" cy="71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7554" y="339880"/>
            <a:ext cx="120244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Удивление методом </a:t>
            </a:r>
          </a:p>
        </p:txBody>
      </p:sp>
      <p:pic>
        <p:nvPicPr>
          <p:cNvPr id="7170" name="Picture 2" descr="D:\prince-princess-emoji-emojiped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 t="9074" r="60531" b="11028"/>
          <a:stretch/>
        </p:blipFill>
        <p:spPr bwMode="auto">
          <a:xfrm>
            <a:off x="706055" y="1863520"/>
            <a:ext cx="3136739" cy="455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ownload-the-sun-emoji-emoji-island-37509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43" b="96000" l="10000" r="90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4136" r="9930" b="3314"/>
          <a:stretch/>
        </p:blipFill>
        <p:spPr bwMode="auto">
          <a:xfrm>
            <a:off x="4180593" y="2139243"/>
            <a:ext cx="4140090" cy="40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f84ee62aa723327d34fee5ee8c9e35f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83" y="2453832"/>
            <a:ext cx="3834295" cy="383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9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AnalogousFromRegularSeedRightStep">
      <a:dk1>
        <a:srgbClr val="000000"/>
      </a:dk1>
      <a:lt1>
        <a:srgbClr val="FFFFFF"/>
      </a:lt1>
      <a:dk2>
        <a:srgbClr val="3C3122"/>
      </a:dk2>
      <a:lt2>
        <a:srgbClr val="E2E7E8"/>
      </a:lt2>
      <a:accent1>
        <a:srgbClr val="C3614D"/>
      </a:accent1>
      <a:accent2>
        <a:srgbClr val="B1813B"/>
      </a:accent2>
      <a:accent3>
        <a:srgbClr val="A7A842"/>
      </a:accent3>
      <a:accent4>
        <a:srgbClr val="7FB13B"/>
      </a:accent4>
      <a:accent5>
        <a:srgbClr val="59B748"/>
      </a:accent5>
      <a:accent6>
        <a:srgbClr val="3BB159"/>
      </a:accent6>
      <a:hlink>
        <a:srgbClr val="358EA1"/>
      </a:hlink>
      <a:folHlink>
        <a:srgbClr val="7F7F7F"/>
      </a:folHlink>
    </a:clrScheme>
    <a:fontScheme name="Retrospect">
      <a:majorFont>
        <a:latin typeface="Garamon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262</Words>
  <Application>Microsoft Office PowerPoint</Application>
  <PresentationFormat>Широкоэкранный</PresentationFormat>
  <Paragraphs>75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Calibri Light</vt:lpstr>
      <vt:lpstr>Garamond</vt:lpstr>
      <vt:lpstr>Symbol</vt:lpstr>
      <vt:lpstr>Times New Roman</vt:lpstr>
      <vt:lpstr>RetrospectVTI</vt:lpstr>
      <vt:lpstr>Этого не может быть!  Педагогика удивления в процессе обучения истории и обществознания</vt:lpstr>
      <vt:lpstr>Презентация PowerPoint</vt:lpstr>
      <vt:lpstr>Педагогика удивления</vt:lpstr>
      <vt:lpstr>Степичев Петр Анатольевич   кандидат педагогических наук, доцент кафедры английской филологии Российского государственного социального университета.</vt:lpstr>
      <vt:lpstr>Формула педагогика удивления</vt:lpstr>
      <vt:lpstr>Удивление учебной средой.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1410 - ЧКН</vt:lpstr>
      <vt:lpstr>1533 -  НАЧАЛО ПРАВЛЕНИЯ</vt:lpstr>
      <vt:lpstr>МАФИС ПЕПА ИЕПИПАН ААН</vt:lpstr>
      <vt:lpstr>Удивление формой урока. </vt:lpstr>
      <vt:lpstr>Удивление обучающегося собственным потенциалом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Nout</dc:creator>
  <cp:lastModifiedBy>Nout</cp:lastModifiedBy>
  <cp:revision>22</cp:revision>
  <dcterms:created xsi:type="dcterms:W3CDTF">2023-04-25T16:21:18Z</dcterms:created>
  <dcterms:modified xsi:type="dcterms:W3CDTF">2023-04-25T23:56:51Z</dcterms:modified>
</cp:coreProperties>
</file>