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8" r:id="rId5"/>
    <p:sldId id="260" r:id="rId6"/>
    <p:sldId id="277" r:id="rId7"/>
    <p:sldId id="276" r:id="rId8"/>
    <p:sldId id="279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81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 varScale="1">
        <p:scale>
          <a:sx n="65" d="100"/>
          <a:sy n="65" d="100"/>
        </p:scale>
        <p:origin x="13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ttps://surprisse.com/muscards/view/2019/08/23/a96badfbu1u380650na0d3e820e9b4d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6" name="Picture 8" descr="https://i.ytimg.com/vi/W7LghNpoWjo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47" y="764704"/>
            <a:ext cx="9130153" cy="5135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620688"/>
            <a:ext cx="6984776" cy="309634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Правильные ответы: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Противоположные желания и интересы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Смысловой барьер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Барьер – эмоциональный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Барьер- моральный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Различия, связанные с положением в обществе</a:t>
            </a:r>
          </a:p>
          <a:p>
            <a:pPr marL="342900" indent="-34290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43608" y="3068960"/>
          <a:ext cx="7008440" cy="280682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23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36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Критерии оценивания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36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Выполнили все верно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36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Допустили 1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ошибку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36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Допустили 2 ошибки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36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Допустили 3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более ошибок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 l="4698" t="14815" r="30116" b="25926"/>
          <a:stretch>
            <a:fillRect/>
          </a:stretch>
        </p:blipFill>
        <p:spPr bwMode="auto">
          <a:xfrm>
            <a:off x="467544" y="404664"/>
            <a:ext cx="8136904" cy="591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https://s2.best-wallpaper.net/wallpaper/2560x1920/1712/Happy-Birthday-cake-colorful-candles-ribbon_2560x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95536" y="764704"/>
            <a:ext cx="8352928" cy="4893647"/>
          </a:xfrm>
          <a:prstGeom prst="rect">
            <a:avLst/>
          </a:prstGeom>
          <a:solidFill>
            <a:schemeClr val="bg1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Варианты поведения и соответствующие им стратегии поведения: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1.Откажетесь разрезать, попросите кого-нибудь из гостей или родных об этом, дабы никого не обидеть. 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(Избегание.)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2.Разрежете сами, на свое усмотрение, кому какой кусок - не важно, себе - лучший. 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(Конкуренция.)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Учтете пожелания гостей, себе возьмете кусок, какой достанется. 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Приспособление.)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4.Постараетесь поделить поровну между всеми участниками праздника, включая и себя. 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(Сотрудничество.)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5.Скажете, что торта вам не очень хочется, пусть он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весь достанется гостям, а вот шоколадные фигурки вы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 съели. 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(Компромисс.)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476672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16632"/>
            <a:ext cx="8424936" cy="655564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1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Избегание -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участник занимает позицию жертвы, отказывается обсуждать что-либо, предпринимать какие-то действия. Окружающие помогают, жалеют жертву, но конфликт так и остается неразрешенным.</a:t>
            </a:r>
          </a:p>
          <a:p>
            <a:pPr algn="just"/>
            <a:endParaRPr lang="ru-RU" sz="21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Конкуренция -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победа важнее, чем разрешение конфликта. Такая стратегия предполагает полную победу одной из сторон. </a:t>
            </a:r>
          </a:p>
          <a:p>
            <a:pPr algn="just"/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Приспособление -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цель – сохранение хороших отношений. Человек готов пожертвовать чем-то, чтобы с ним продолжали дружить. При таком подходе мелкие конфликты могут разрешиться сами собой, но при серьезных противоречиях это только усугубит ситуацию.</a:t>
            </a:r>
          </a:p>
          <a:p>
            <a:pPr algn="just"/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Сотрудничество -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цель – устранение причины конфликта, разрешение проблемы. Оба участника много общаются, выражают свои потребности и желания, выслушивают оппонента, заинтересованы в том, чтобы обоим было максимально хорошо. </a:t>
            </a:r>
          </a:p>
          <a:p>
            <a:pPr algn="just"/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Компромисс -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оба участника идут на уступки, чтобы удовлетворить как можно больше потребностей друг друга. Однако конфликт все равно остается неразрешенным, недовольство сохраняется. </a:t>
            </a:r>
            <a:endParaRPr lang="ru-RU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43608" y="620688"/>
            <a:ext cx="6984776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Правильные ответы:</a:t>
            </a:r>
          </a:p>
          <a:p>
            <a:pPr marL="342900" indent="-342900">
              <a:buAutoNum type="arabicPeriod"/>
            </a:pPr>
            <a:r>
              <a:rPr lang="ru-RU" sz="2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Сотрудничество </a:t>
            </a:r>
          </a:p>
          <a:p>
            <a:pPr marL="342900" indent="-342900">
              <a:buAutoNum type="arabicPeriod"/>
            </a:pPr>
            <a:r>
              <a:rPr lang="ru-RU" sz="2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Компромисс </a:t>
            </a:r>
          </a:p>
          <a:p>
            <a:pPr marL="342900" indent="-342900">
              <a:buAutoNum type="arabicPeriod"/>
            </a:pPr>
            <a:r>
              <a:rPr lang="ru-RU" sz="2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Избегание</a:t>
            </a:r>
          </a:p>
          <a:p>
            <a:pPr marL="342900" indent="-342900">
              <a:buAutoNum type="arabicPeriod"/>
            </a:pPr>
            <a:r>
              <a:rPr lang="ru-RU" sz="2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Приспособление</a:t>
            </a:r>
          </a:p>
          <a:p>
            <a:pPr marL="342900" indent="-342900">
              <a:buAutoNum type="arabicPeriod"/>
            </a:pPr>
            <a:r>
              <a:rPr lang="ru-RU" sz="2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Конкуренция</a:t>
            </a:r>
            <a:endParaRPr lang="ru-RU" sz="2400" dirty="0" smtClean="0"/>
          </a:p>
          <a:p>
            <a:pPr marL="342900" indent="-34290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43608" y="3068960"/>
          <a:ext cx="7008440" cy="280682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23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36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Критерии оценивания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36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Выполнили все верно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36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Допустили 1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ошибку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36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Допустили 2 ошибки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36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Допустили 3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более ошибок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irinausova.ru/wp-content/uploads/2013/03/man-back-to-b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648"/>
            <a:ext cx="6366620" cy="6366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6" name="Picture 4" descr="https://wuzzup.ru/wp-content/uploads/2019/06/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4782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https://regnum.ru/uploads/pictures/news/2016/03/16/regnum_picture_1458112509787274_norm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4534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24944"/>
            <a:ext cx="8172400" cy="393305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 9 прочитать.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 выполнить задание рубрики «В классе и дома» №1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№4(на выбор)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25"/>
            <a:ext cx="4788024" cy="2965727"/>
          </a:xfrm>
        </p:spPr>
      </p:pic>
    </p:spTree>
    <p:extLst>
      <p:ext uri="{BB962C8B-B14F-4D97-AF65-F5344CB8AC3E}">
        <p14:creationId xmlns:p14="http://schemas.microsoft.com/office/powerpoint/2010/main" val="15207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https://img3.goodfon.ru/original/1920x1200/8/24/devochka-chemodan-doroga-p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78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620688"/>
            <a:ext cx="8208912" cy="22467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Тема: Конфликты в межличностных отношениях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27584" y="476672"/>
            <a:ext cx="7344816" cy="2308324"/>
          </a:xfrm>
          <a:prstGeom prst="rect">
            <a:avLst/>
          </a:prstGeom>
          <a:solidFill>
            <a:schemeClr val="bg1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каком виде деятельности могут возникать конфликты?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-Что мы называем «общением»?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-Какие средства общения вам известны? 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-Могут ли неправильно выбранные средства общения спровоцировать конфликт?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ttp://justsmallbiz.com/wp-content/uploads/2014/01/2842-101413-gs284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2924944"/>
            <a:ext cx="36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8352928" cy="3293209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Андрей пришел домой после ссоры с приятелем и хлопнул дверью своей комнаты. Мать тут же вошла к нему и сделала замечание. Андрей нагрубил в ответ и …..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 произошло дальше?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Как бы ты поступил в такой ситуации?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ds05.infourok.ru/uploads/ex/1284/0006197b-fc3bc861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717032"/>
            <a:ext cx="4104456" cy="279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47864" y="2708920"/>
            <a:ext cx="2362200" cy="9144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dirty="0"/>
              <a:t>Конфликт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4490864" y="202312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5710064" y="2099320"/>
            <a:ext cx="762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2585864" y="362332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2585864" y="217552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4490864" y="362332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04664" y="1489720"/>
            <a:ext cx="19812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rgbClr val="A50021"/>
              </a:solidFill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347864" y="1261120"/>
            <a:ext cx="22098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rgbClr val="000099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6472064" y="1413520"/>
            <a:ext cx="20574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rgbClr val="FF0000"/>
              </a:solidFill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3347864" y="4309120"/>
            <a:ext cx="22098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rgbClr val="CC0066"/>
              </a:solidFill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604664" y="3928120"/>
            <a:ext cx="19812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chemeClr val="tx2"/>
              </a:solidFill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5710064" y="362332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548264" y="4004320"/>
            <a:ext cx="19812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47864" y="2708920"/>
            <a:ext cx="2362200" cy="9144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dirty="0"/>
              <a:t>Конфликт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4490864" y="202312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5710064" y="2099320"/>
            <a:ext cx="762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2585864" y="362332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2585864" y="217552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4490864" y="362332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04664" y="1489720"/>
            <a:ext cx="19812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rgbClr val="A50021"/>
                </a:solidFill>
              </a:rPr>
              <a:t>Выяснение </a:t>
            </a:r>
          </a:p>
          <a:p>
            <a:pPr algn="ctr" eaLnBrk="1" hangingPunct="1"/>
            <a:r>
              <a:rPr lang="ru-RU" altLang="ru-RU" sz="2400" dirty="0" smtClean="0">
                <a:solidFill>
                  <a:srgbClr val="A50021"/>
                </a:solidFill>
              </a:rPr>
              <a:t>отношений</a:t>
            </a:r>
            <a:endParaRPr lang="ru-RU" altLang="ru-RU" sz="2400" dirty="0">
              <a:solidFill>
                <a:srgbClr val="A50021"/>
              </a:solidFill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347864" y="1261120"/>
            <a:ext cx="22098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rgbClr val="000099"/>
                </a:solidFill>
              </a:rPr>
              <a:t>Борьба</a:t>
            </a:r>
            <a:endParaRPr lang="ru-RU" altLang="ru-RU" sz="2400" dirty="0">
              <a:solidFill>
                <a:srgbClr val="000099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6472064" y="1413520"/>
            <a:ext cx="20574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rgbClr val="FF0000"/>
                </a:solidFill>
              </a:rPr>
              <a:t>Спор</a:t>
            </a:r>
            <a:endParaRPr lang="ru-RU" altLang="ru-RU" sz="2400" dirty="0">
              <a:solidFill>
                <a:srgbClr val="FF0000"/>
              </a:solidFill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3347864" y="4309120"/>
            <a:ext cx="22098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rgbClr val="CC0066"/>
                </a:solidFill>
              </a:rPr>
              <a:t>Столкновение</a:t>
            </a:r>
            <a:endParaRPr lang="ru-RU" altLang="ru-RU" sz="2400" dirty="0">
              <a:solidFill>
                <a:srgbClr val="CC0066"/>
              </a:solidFill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5710064" y="362332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548264" y="4004320"/>
            <a:ext cx="19812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rgbClr val="009900"/>
                </a:solidFill>
              </a:rPr>
              <a:t>Разногласие</a:t>
            </a:r>
            <a:endParaRPr lang="ru-RU" altLang="ru-RU" sz="2400" dirty="0">
              <a:solidFill>
                <a:srgbClr val="009900"/>
              </a:solidFill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604664" y="3928120"/>
            <a:ext cx="19812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</a:rPr>
              <a:t>Ссора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2204864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Конфликт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avatarko.ru/img/kartinka/5/chelovechek_4162.jpg"/>
          <p:cNvPicPr>
            <a:picLocks noChangeAspect="1" noChangeArrowheads="1"/>
          </p:cNvPicPr>
          <p:nvPr/>
        </p:nvPicPr>
        <p:blipFill>
          <a:blip r:embed="rId3" cstate="print"/>
          <a:srcRect l="17363" r="16561"/>
          <a:stretch>
            <a:fillRect/>
          </a:stretch>
        </p:blipFill>
        <p:spPr bwMode="auto">
          <a:xfrm>
            <a:off x="5004048" y="620688"/>
            <a:ext cx="3600400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im0-tub-ru.yandex.net/i?id=061518595fc64c62725ef84d64449948&amp;ref=rim&amp;n=33&amp;w=226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https://cdn5.vectorstock.com/i/1000x1000/56/09/old-open-book-vector-275560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4" r="1549"/>
          <a:stretch>
            <a:fillRect/>
          </a:stretch>
        </p:blipFill>
        <p:spPr bwMode="auto">
          <a:xfrm>
            <a:off x="0" y="0"/>
            <a:ext cx="9144000" cy="62373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1124744"/>
            <a:ext cx="32403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Конфликт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конфликта,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муж.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лат.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conflictus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книж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). Столкновение между спорящими несогласными сторонами.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Толко́вый слова́рь ру́сского языка́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Д.Н. Ушакова)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1124744"/>
            <a:ext cx="288032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Конфликт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Серьезное разногласие, столкновение противоположных сторон, мнений, сил. 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Толковый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словарь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русского языка Т.Ф. Ефремовой)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349</Words>
  <Application>Microsoft Office PowerPoint</Application>
  <PresentationFormat>Экран (4:3)</PresentationFormat>
  <Paragraphs>77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Comic Sans MS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 9 прочитать. Письменно выполнить задание рубрики «В классе и дома» №1 или №4(на выбор)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Ученик3</dc:creator>
  <cp:lastModifiedBy>sch2070-nz-teacher1</cp:lastModifiedBy>
  <cp:revision>17</cp:revision>
  <dcterms:created xsi:type="dcterms:W3CDTF">2021-04-28T12:08:27Z</dcterms:created>
  <dcterms:modified xsi:type="dcterms:W3CDTF">2024-06-26T08:08:53Z</dcterms:modified>
</cp:coreProperties>
</file>