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6" r:id="rId6"/>
    <p:sldId id="260" r:id="rId7"/>
    <p:sldId id="261" r:id="rId8"/>
    <p:sldId id="264" r:id="rId9"/>
    <p:sldId id="262" r:id="rId10"/>
    <p:sldId id="263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9" r:id="rId24"/>
    <p:sldId id="280" r:id="rId25"/>
    <p:sldId id="278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D25F8-777B-C940-03FA-AA2363B87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22DB63-B5DF-E2B1-1BF6-A7A163B2B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14E9A5-3B8A-B188-04C6-A7085741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A668-6A93-438C-A9D1-1173535A9AE0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847BB0-5D86-4515-011D-33C2D3245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DC49E7-D059-A8FA-CE87-D5658F42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A2E5-28C9-4A5F-966D-250E08A89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483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C0A1BA-2C0B-A2DB-F8DB-7470A0F76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B47E52-0B58-4DA4-D555-DC3C1B87B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BD5036-764E-20C4-FDF1-C35614A2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A668-6A93-438C-A9D1-1173535A9AE0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7C3791-ACA5-6525-ED6C-5A692839D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31BD87-FC21-5C4C-3C66-18B48DD86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A2E5-28C9-4A5F-966D-250E08A89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91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47B5AB3-1BED-0484-23B3-53273856BF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32933E-7517-7E4C-5E98-8FB79F062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B500B0-4A82-B340-9ADA-0DD0F6D37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A668-6A93-438C-A9D1-1173535A9AE0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BCA809-5B6E-AB2E-45D4-276F34130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0263E7-066A-2210-0CB3-5A307700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A2E5-28C9-4A5F-966D-250E08A89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588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AE3C0-8BCF-9ECC-BF19-47A1B332C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DE678F-5DFC-231E-47AF-3F2A189CA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82A782-757F-8F2F-AAE4-8F17754B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A668-6A93-438C-A9D1-1173535A9AE0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67C6D3-3DBD-CEC6-AC5B-9A674E72F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5EF610-961E-51F6-F78A-5EAE40553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A2E5-28C9-4A5F-966D-250E08A89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08A722-3DC3-3D9C-E806-EF3421577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EABF51-D9CE-E245-B9FD-16918D487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04D54F-FAFE-0569-FC40-F246C6EA4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A668-6A93-438C-A9D1-1173535A9AE0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4DD715-E833-1D4A-853A-FCCCA1B6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ACBADA-D795-2DD7-BA70-14BDBE66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A2E5-28C9-4A5F-966D-250E08A89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816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C29115-F3FA-5C02-7F57-C4022CE8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77738B-E8E9-5730-1D08-B0B54B165E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C7ED73-177C-F3EB-B53B-81A9FC04D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FE1AAB-3ACA-AC53-98CC-4E947C88C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A668-6A93-438C-A9D1-1173535A9AE0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1F2A4B-39B1-11C1-AFD2-052375FF2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CC19EA-3AC8-A604-8046-2F15B3B3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A2E5-28C9-4A5F-966D-250E08A89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14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9E138-7DF3-D36F-54E0-CAC982A99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88D966-4220-39FA-5F47-B87FBCE44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9D2B0C-93FF-2F09-E84E-E86B9DF7D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2540C7-BF9C-7118-971E-85A76C8EBD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5D23A1F-0F23-4159-A7BB-7F8730F0FB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77B97E-4E74-5C1D-D56F-E02CFE681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A668-6A93-438C-A9D1-1173535A9AE0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3DC596-BB31-F94D-CCAC-F3601CC6D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E112FC9-3CC5-A43D-D642-14EF38181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A2E5-28C9-4A5F-966D-250E08A89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937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7015F-32C2-1AAF-E470-1B2DBFBC4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CBF7DFD-0420-6B8D-5F7C-EB0A56DA5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A668-6A93-438C-A9D1-1173535A9AE0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C1E1A1-011F-4C38-7C05-457E75BED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47EE6D-7F52-9F8F-E0CE-524CFD7C0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A2E5-28C9-4A5F-966D-250E08A89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63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AA41414-44F5-9292-6307-BE1A0504F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A668-6A93-438C-A9D1-1173535A9AE0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EFC7DD-E366-A636-26A7-C4C608A15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484554-CDC3-A687-AF27-F837CFBDD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A2E5-28C9-4A5F-966D-250E08A89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7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9CDF3-CB5E-F8AD-D2B7-DC729C0FC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8DDE21-8AFF-57BC-2B3D-151BA1930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62B23B-F0A0-0F63-7CD3-43B336D06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7A39EF-6F24-964D-32AB-46C7D5EC4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A668-6A93-438C-A9D1-1173535A9AE0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8DBE06-EBFD-E4E4-0881-46CBC657B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968305-FF3A-2057-8BF5-8D2045824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A2E5-28C9-4A5F-966D-250E08A89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80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A29580-3157-206B-1AE3-D12DCCCD5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4C426CB-CB06-A4B1-EEB2-DF79CC93DA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3186B4-4F5A-6C55-A267-F00E65053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20C5F4-8CCD-12BE-40D8-686E434D5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A668-6A93-438C-A9D1-1173535A9AE0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C09623-E81B-70FA-A3FA-6C3A751C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458F8D-F6AB-ABE6-78A3-A60B4BB63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A2E5-28C9-4A5F-966D-250E08A89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23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1FD08-034E-5A77-AF43-09AF3503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9611B3-0DFD-B194-E5E1-CA56B1D28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7CF3E2-88DE-DB83-45F5-581FB31FF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2CA668-6A93-438C-A9D1-1173535A9AE0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6B50BE-157E-9579-8103-2BCF82C81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FCD355-1EF1-8F3E-2467-654134F41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5BA2E5-28C9-4A5F-966D-250E08A89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68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07C34-7CFC-9642-E6DE-6E3FF26D1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43" y="2459344"/>
            <a:ext cx="11149070" cy="238760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Кто хозяин?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(По произведению В. Осеевой)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Литературное чтение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(работа с текстом)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9C8C56-8270-1F0D-39AE-1364173DA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4511" y="5430838"/>
            <a:ext cx="9144000" cy="1655762"/>
          </a:xfrm>
        </p:spPr>
        <p:txBody>
          <a:bodyPr/>
          <a:lstStyle/>
          <a:p>
            <a:r>
              <a:rPr lang="ru-RU" dirty="0"/>
              <a:t>Автор: Русанова Марина Ивановна</a:t>
            </a:r>
          </a:p>
        </p:txBody>
      </p:sp>
    </p:spTree>
    <p:extLst>
      <p:ext uri="{BB962C8B-B14F-4D97-AF65-F5344CB8AC3E}">
        <p14:creationId xmlns:p14="http://schemas.microsoft.com/office/powerpoint/2010/main" val="92866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ED8DA-1BB4-BE91-FDC4-87C20F5D6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Валентина Александровна</a:t>
            </a:r>
            <a:b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ОСЕЕВА</a:t>
            </a:r>
            <a:endParaRPr lang="ru-RU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E6A0E6-6572-0E27-D8A3-571231387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10" y="2552738"/>
            <a:ext cx="6252990" cy="3539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</a:t>
            </a:r>
          </a:p>
          <a:p>
            <a:pPr marL="0" indent="0" algn="r">
              <a:buNone/>
            </a:pPr>
            <a:r>
              <a:rPr lang="ru-RU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</a:t>
            </a:r>
          </a:p>
          <a:p>
            <a:pPr marL="0" indent="0">
              <a:buNone/>
            </a:pPr>
            <a:r>
              <a:rPr lang="ru-RU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ЗЯ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846FB8-0718-B883-4AF4-C93C0B53A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32886"/>
            <a:ext cx="3675330" cy="505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53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D6E22-75BA-4ABA-1BC5-1564644E8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700" b="1" dirty="0">
                <a:solidFill>
                  <a:srgbClr val="FF0000"/>
                </a:solidFill>
                <a:latin typeface="Arial" panose="020B0604020202020204" pitchFamily="34" charset="0"/>
              </a:rPr>
              <a:t>Толковый   словарь</a:t>
            </a:r>
            <a:b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9B64CB-BEB3-2870-4ED2-BE4654B1A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6000" b="1" dirty="0">
                <a:solidFill>
                  <a:srgbClr val="0000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Хозяин</a:t>
            </a:r>
            <a:r>
              <a:rPr lang="ru-RU" sz="6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</a:p>
          <a:p>
            <a:pPr marL="0" indent="0" algn="ctr">
              <a:buNone/>
            </a:pPr>
            <a:r>
              <a:rPr lang="ru-RU" sz="6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тот, кому принадлежит </a:t>
            </a:r>
          </a:p>
          <a:p>
            <a:pPr marL="0" indent="0" algn="ctr">
              <a:buNone/>
            </a:pPr>
            <a:r>
              <a:rPr lang="ru-RU" sz="6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что-либо.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069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ED8DA-1BB4-BE91-FDC4-87C20F5D6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45326" y="16240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ОСЕЕВА</a:t>
            </a:r>
            <a:b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Валентина Александровна</a:t>
            </a:r>
            <a:endParaRPr lang="ru-RU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E6A0E6-6572-0E27-D8A3-571231387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0" y="1373935"/>
            <a:ext cx="6742323" cy="1435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хозяин?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846FB8-0718-B883-4AF4-C93C0B53A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35604"/>
            <a:ext cx="3675330" cy="50599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E74B38-BC5F-CFCA-C549-91121D19B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64737"/>
            <a:ext cx="5945436" cy="43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36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51B3C-2386-138D-E61D-ABECFAA2D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821"/>
            <a:ext cx="10515600" cy="1325563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Кто хозяин?</a:t>
            </a:r>
            <a:br>
              <a: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C065FA-331C-A245-689E-170F9D84E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218" y="1825625"/>
            <a:ext cx="5952781" cy="4531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Ваня: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800" b="1" dirty="0">
                <a:solidFill>
                  <a:srgbClr val="00008B"/>
                </a:solidFill>
                <a:latin typeface="Times New Roman" panose="02020603050405020304" pitchFamily="18" charset="0"/>
              </a:rPr>
              <a:t>«Моя собака!» </a:t>
            </a:r>
            <a:endParaRPr lang="ru-RU" sz="4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28406F-DD3D-1347-9881-2FE2E17F7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417" y="1054443"/>
            <a:ext cx="2300258" cy="55013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8BA434-C548-8184-826D-A5D2EEE43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410" y="1007201"/>
            <a:ext cx="2036342" cy="5595802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7F35C696-E45C-75A3-0459-C3945F362CB9}"/>
              </a:ext>
            </a:extLst>
          </p:cNvPr>
          <p:cNvSpPr txBox="1">
            <a:spLocks/>
          </p:cNvSpPr>
          <p:nvPr/>
        </p:nvSpPr>
        <p:spPr>
          <a:xfrm>
            <a:off x="8151993" y="1680570"/>
            <a:ext cx="3896790" cy="4531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Коля: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4800" b="1" dirty="0">
                <a:solidFill>
                  <a:srgbClr val="00008B"/>
                </a:solidFill>
                <a:latin typeface="Times New Roman" panose="02020603050405020304" pitchFamily="18" charset="0"/>
              </a:rPr>
              <a:t>«Нет,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4800" b="1" dirty="0">
                <a:solidFill>
                  <a:srgbClr val="00008B"/>
                </a:solidFill>
                <a:latin typeface="Times New Roman" panose="02020603050405020304" pitchFamily="18" charset="0"/>
              </a:rPr>
              <a:t>собака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00008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моя</a:t>
            </a:r>
            <a:r>
              <a:rPr lang="ru-RU" sz="4800" b="1" dirty="0">
                <a:solidFill>
                  <a:srgbClr val="00008B"/>
                </a:solidFill>
                <a:latin typeface="Times New Roman" panose="02020603050405020304" pitchFamily="18" charset="0"/>
              </a:rPr>
              <a:t>!»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216029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24A353-2296-5534-2D92-4851D2146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862" y="3429000"/>
            <a:ext cx="4595138" cy="3429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8218945-6B07-66E0-B965-B2615835A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136" y="195128"/>
            <a:ext cx="118972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1.	</a:t>
            </a:r>
            <a:r>
              <a:rPr lang="ru-RU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Большую собаку звали Жук. Два мальчика, Коля и Ваня, подобрали Жука на улице.</a:t>
            </a:r>
          </a:p>
          <a:p>
            <a:pPr marL="0" indent="0">
              <a:buNone/>
            </a:pPr>
            <a:r>
              <a:rPr lang="ru-RU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него была перебита нога. Коля и Ваня вместе ухаживали за ним.</a:t>
            </a:r>
          </a:p>
          <a:p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48DC9F8-8829-05DC-97B3-2A64166D7C95}"/>
              </a:ext>
            </a:extLst>
          </p:cNvPr>
          <p:cNvCxnSpPr/>
          <p:nvPr/>
        </p:nvCxnSpPr>
        <p:spPr>
          <a:xfrm>
            <a:off x="7976212" y="1718631"/>
            <a:ext cx="32609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8C1D6BE-B2CE-CCD4-F8F5-8E8A383841BE}"/>
              </a:ext>
            </a:extLst>
          </p:cNvPr>
          <p:cNvCxnSpPr/>
          <p:nvPr/>
        </p:nvCxnSpPr>
        <p:spPr>
          <a:xfrm>
            <a:off x="7976212" y="1871031"/>
            <a:ext cx="32609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6CBF49-98B0-C8B2-D227-3DF177F51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4555185" y="4037019"/>
            <a:ext cx="3279932" cy="457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C411D82-0346-FA89-F424-EEB131008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185" y="4170874"/>
            <a:ext cx="3279932" cy="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7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EE25F9-8983-492A-AC8E-B812C7630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646" y="3246819"/>
            <a:ext cx="4854766" cy="3661786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32C5912-5C69-B1F5-0301-3C99AE225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960"/>
            <a:ext cx="121920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И когда Жук выздоровел, каждому из мальчиков захотелось стать его единственным хозяином. </a:t>
            </a:r>
          </a:p>
          <a:p>
            <a:pPr marL="0" indent="0">
              <a:buNone/>
            </a:pPr>
            <a:r>
              <a:rPr lang="ru-RU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Но кто хозяин Жука, они не могли решить. Поэтому спор их всегда кончался ссорой. </a:t>
            </a: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C18CEDB-5415-2D79-783A-CCC139C814C5}"/>
              </a:ext>
            </a:extLst>
          </p:cNvPr>
          <p:cNvCxnSpPr/>
          <p:nvPr/>
        </p:nvCxnSpPr>
        <p:spPr>
          <a:xfrm>
            <a:off x="5864646" y="3539169"/>
            <a:ext cx="125592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569A2AE-1BEF-9159-0F7D-57349852B954}"/>
              </a:ext>
            </a:extLst>
          </p:cNvPr>
          <p:cNvCxnSpPr/>
          <p:nvPr/>
        </p:nvCxnSpPr>
        <p:spPr>
          <a:xfrm>
            <a:off x="3260993" y="4241494"/>
            <a:ext cx="2038120" cy="0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438049C-E9E9-956D-D614-6237675D5F67}"/>
              </a:ext>
            </a:extLst>
          </p:cNvPr>
          <p:cNvCxnSpPr>
            <a:cxnSpLocks/>
          </p:cNvCxnSpPr>
          <p:nvPr/>
        </p:nvCxnSpPr>
        <p:spPr>
          <a:xfrm>
            <a:off x="119349" y="2104222"/>
            <a:ext cx="7658559" cy="0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C464687-9E8E-F8F1-7FD0-6F6431B10C39}"/>
              </a:ext>
            </a:extLst>
          </p:cNvPr>
          <p:cNvCxnSpPr>
            <a:cxnSpLocks/>
          </p:cNvCxnSpPr>
          <p:nvPr/>
        </p:nvCxnSpPr>
        <p:spPr>
          <a:xfrm>
            <a:off x="119349" y="1419340"/>
            <a:ext cx="10851615" cy="0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BF187D90-E323-2E23-7B65-710D91CAFB84}"/>
              </a:ext>
            </a:extLst>
          </p:cNvPr>
          <p:cNvCxnSpPr>
            <a:cxnSpLocks/>
          </p:cNvCxnSpPr>
          <p:nvPr/>
        </p:nvCxnSpPr>
        <p:spPr>
          <a:xfrm>
            <a:off x="943778" y="745475"/>
            <a:ext cx="10851615" cy="0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31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80779E0-752B-3B30-8EC0-0AEC0374C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661" y="151060"/>
            <a:ext cx="10515600" cy="6706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Однажды они шли лесом. Жук бежал впереди. Мальчики горячо спорили. </a:t>
            </a:r>
          </a:p>
          <a:p>
            <a:pPr marL="0" indent="0">
              <a:buNone/>
            </a:pPr>
            <a:r>
              <a:rPr lang="ru-RU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Коля говорил:</a:t>
            </a:r>
          </a:p>
          <a:p>
            <a:pPr marL="0" indent="0">
              <a:buNone/>
            </a:pPr>
            <a:r>
              <a:rPr lang="ru-RU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— Собака моя, я первый увидел Жука </a:t>
            </a:r>
          </a:p>
          <a:p>
            <a:pPr marL="0" indent="0">
              <a:buNone/>
            </a:pPr>
            <a:r>
              <a:rPr lang="ru-RU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подобрал его! </a:t>
            </a:r>
          </a:p>
          <a:p>
            <a:pPr marL="0" indent="0">
              <a:buNone/>
            </a:pPr>
            <a:r>
              <a:rPr lang="ru-RU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Ваня сердился:</a:t>
            </a:r>
          </a:p>
          <a:p>
            <a:pPr marL="0" indent="0">
              <a:buNone/>
            </a:pPr>
            <a:r>
              <a:rPr lang="ru-RU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)— Нет, моя!  Я перевязал ей лапу и кормил её.  </a:t>
            </a:r>
          </a:p>
          <a:p>
            <a:pPr marL="0" indent="0">
              <a:buNone/>
            </a:pPr>
            <a:r>
              <a:rPr lang="ru-RU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Никто не хотел уступить. </a:t>
            </a:r>
          </a:p>
          <a:p>
            <a:pPr marL="0" indent="0">
              <a:buNone/>
            </a:pPr>
            <a:r>
              <a:rPr lang="ru-RU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)— Моя! Моя! — </a:t>
            </a:r>
          </a:p>
          <a:p>
            <a:pPr marL="0" indent="0">
              <a:buNone/>
            </a:pPr>
            <a:r>
              <a:rPr lang="ru-RU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Кричали оба. 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0B69CFF-D479-E22C-B0D8-799BF7A69589}"/>
              </a:ext>
            </a:extLst>
          </p:cNvPr>
          <p:cNvCxnSpPr/>
          <p:nvPr/>
        </p:nvCxnSpPr>
        <p:spPr>
          <a:xfrm>
            <a:off x="6709272" y="2456761"/>
            <a:ext cx="14101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67EEA40-BCF4-8C3C-C95B-6B62355CC27F}"/>
              </a:ext>
            </a:extLst>
          </p:cNvPr>
          <p:cNvCxnSpPr/>
          <p:nvPr/>
        </p:nvCxnSpPr>
        <p:spPr>
          <a:xfrm>
            <a:off x="6709272" y="2576111"/>
            <a:ext cx="14101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545F68-F628-F3FC-178B-699939CA5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995" y="3192245"/>
            <a:ext cx="1943470" cy="738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F1FF18-11CD-DA1A-1FDB-98F48056C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995" y="3003121"/>
            <a:ext cx="1943475" cy="73803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2871587-3906-19AE-F379-D9730023476D}"/>
              </a:ext>
            </a:extLst>
          </p:cNvPr>
          <p:cNvCxnSpPr>
            <a:cxnSpLocks/>
          </p:cNvCxnSpPr>
          <p:nvPr/>
        </p:nvCxnSpPr>
        <p:spPr>
          <a:xfrm>
            <a:off x="4382877" y="4305758"/>
            <a:ext cx="220521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03FA76-2837-02DD-CAF2-335E54F6C2B3}"/>
              </a:ext>
            </a:extLst>
          </p:cNvPr>
          <p:cNvCxnSpPr>
            <a:cxnSpLocks/>
          </p:cNvCxnSpPr>
          <p:nvPr/>
        </p:nvCxnSpPr>
        <p:spPr>
          <a:xfrm>
            <a:off x="4382877" y="4458158"/>
            <a:ext cx="220521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C3B3EBD-3302-97C9-9668-5C1414883FAC}"/>
              </a:ext>
            </a:extLst>
          </p:cNvPr>
          <p:cNvCxnSpPr>
            <a:cxnSpLocks/>
          </p:cNvCxnSpPr>
          <p:nvPr/>
        </p:nvCxnSpPr>
        <p:spPr>
          <a:xfrm flipV="1">
            <a:off x="8875923" y="4305758"/>
            <a:ext cx="1546034" cy="73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C21BB75-7355-A0BB-E118-B7EDC6CEB5DB}"/>
              </a:ext>
            </a:extLst>
          </p:cNvPr>
          <p:cNvCxnSpPr>
            <a:cxnSpLocks/>
          </p:cNvCxnSpPr>
          <p:nvPr/>
        </p:nvCxnSpPr>
        <p:spPr>
          <a:xfrm flipV="1">
            <a:off x="8875923" y="4461828"/>
            <a:ext cx="1546034" cy="73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984ABDB-5D9A-AD1D-07AF-279A30F4246A}"/>
              </a:ext>
            </a:extLst>
          </p:cNvPr>
          <p:cNvCxnSpPr>
            <a:cxnSpLocks/>
          </p:cNvCxnSpPr>
          <p:nvPr/>
        </p:nvCxnSpPr>
        <p:spPr>
          <a:xfrm>
            <a:off x="4847422" y="1215526"/>
            <a:ext cx="3272009" cy="0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976EFE2-490E-8802-BCF6-6BB0F84070E7}"/>
              </a:ext>
            </a:extLst>
          </p:cNvPr>
          <p:cNvCxnSpPr>
            <a:cxnSpLocks/>
          </p:cNvCxnSpPr>
          <p:nvPr/>
        </p:nvCxnSpPr>
        <p:spPr>
          <a:xfrm>
            <a:off x="2671590" y="5401935"/>
            <a:ext cx="372921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67347265-31FE-E109-77E4-C2F3EBE9279A}"/>
              </a:ext>
            </a:extLst>
          </p:cNvPr>
          <p:cNvCxnSpPr>
            <a:cxnSpLocks/>
          </p:cNvCxnSpPr>
          <p:nvPr/>
        </p:nvCxnSpPr>
        <p:spPr>
          <a:xfrm>
            <a:off x="2671590" y="5521284"/>
            <a:ext cx="372921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CA1EFD4-2F87-8A18-7196-71B76310D8DC}"/>
              </a:ext>
            </a:extLst>
          </p:cNvPr>
          <p:cNvCxnSpPr>
            <a:cxnSpLocks/>
          </p:cNvCxnSpPr>
          <p:nvPr/>
        </p:nvCxnSpPr>
        <p:spPr>
          <a:xfrm>
            <a:off x="1292645" y="6678055"/>
            <a:ext cx="182512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E2954D23-5E2D-BD58-841B-8A12E60045AB}"/>
              </a:ext>
            </a:extLst>
          </p:cNvPr>
          <p:cNvCxnSpPr>
            <a:cxnSpLocks/>
          </p:cNvCxnSpPr>
          <p:nvPr/>
        </p:nvCxnSpPr>
        <p:spPr>
          <a:xfrm>
            <a:off x="1253168" y="6826782"/>
            <a:ext cx="186460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44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B940B9A-A60B-6165-2BD0-D0662700A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642" y="583895"/>
            <a:ext cx="11589744" cy="6055777"/>
          </a:xfrm>
        </p:spPr>
        <p:txBody>
          <a:bodyPr/>
          <a:lstStyle/>
          <a:p>
            <a:pPr marL="0" indent="0">
              <a:buNone/>
            </a:pPr>
            <a:r>
              <a:rPr lang="ru-RU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Вдруг из двора лесника выскочили две огромные овчарки. Они бросились на Жука и повалили его на землю. Ваня поспешно вскарабкался на дерево и крикнул товарищу: </a:t>
            </a:r>
          </a:p>
          <a:p>
            <a:pPr marL="0" indent="0">
              <a:buNone/>
            </a:pPr>
            <a:r>
              <a:rPr lang="ru-RU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Спасайся! </a:t>
            </a:r>
          </a:p>
          <a:p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557C7F9-0F7C-2D57-626F-0030074AEE3E}"/>
              </a:ext>
            </a:extLst>
          </p:cNvPr>
          <p:cNvCxnSpPr>
            <a:cxnSpLocks/>
          </p:cNvCxnSpPr>
          <p:nvPr/>
        </p:nvCxnSpPr>
        <p:spPr>
          <a:xfrm>
            <a:off x="501268" y="4267198"/>
            <a:ext cx="429106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C7BF620-879E-B297-7677-EC6708D37F1E}"/>
              </a:ext>
            </a:extLst>
          </p:cNvPr>
          <p:cNvCxnSpPr>
            <a:cxnSpLocks/>
          </p:cNvCxnSpPr>
          <p:nvPr/>
        </p:nvCxnSpPr>
        <p:spPr>
          <a:xfrm>
            <a:off x="501268" y="4430615"/>
            <a:ext cx="429106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37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F16955-AFD9-BDD1-43C2-BBA9C75EF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809" y="-381747"/>
            <a:ext cx="7037481" cy="739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53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BD8E21-F9DB-0960-95A0-C9DF200B5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753" y="2401677"/>
            <a:ext cx="4129110" cy="4456323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92EC5E8-7489-B58F-D3AA-39760A6C8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55" y="118011"/>
            <a:ext cx="10515600" cy="6525160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5. Но Коля схватил палку и бросился </a:t>
            </a:r>
          </a:p>
          <a:p>
            <a:pPr marL="0" indent="0">
              <a:buNone/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на помощь Жуку. На шум прибежал лесник и отогнал своих овчарок. </a:t>
            </a:r>
          </a:p>
          <a:p>
            <a:pPr marL="0" indent="0">
              <a:buNone/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— Чья собака? —закричал он. </a:t>
            </a:r>
          </a:p>
          <a:p>
            <a:pPr marL="0" indent="0">
              <a:buNone/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— Моя, — сказал Коля. </a:t>
            </a:r>
          </a:p>
          <a:p>
            <a:pPr marL="0" indent="0">
              <a:buNone/>
            </a:pPr>
            <a:endParaRPr lang="ru-RU" sz="4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		Ваня молчал.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C4EADF6-3FDB-2B8E-B738-B39C740D60F3}"/>
              </a:ext>
            </a:extLst>
          </p:cNvPr>
          <p:cNvCxnSpPr>
            <a:cxnSpLocks/>
          </p:cNvCxnSpPr>
          <p:nvPr/>
        </p:nvCxnSpPr>
        <p:spPr>
          <a:xfrm>
            <a:off x="997027" y="3837540"/>
            <a:ext cx="5403773" cy="0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7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926A1A-560F-66EA-5621-3DDE87CAB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723" y="13519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5400" b="1" dirty="0">
                <a:solidFill>
                  <a:srgbClr val="0000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Читайте, девчонки!</a:t>
            </a:r>
          </a:p>
          <a:p>
            <a:pPr marL="0" indent="0">
              <a:buNone/>
            </a:pPr>
            <a:r>
              <a:rPr lang="ru-RU" sz="5400" b="1" dirty="0">
                <a:solidFill>
                  <a:srgbClr val="0000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Читайте, мальчишки!</a:t>
            </a:r>
          </a:p>
          <a:p>
            <a:pPr marL="0" indent="0">
              <a:buNone/>
            </a:pPr>
            <a:r>
              <a:rPr lang="ru-RU" sz="5400" b="1" dirty="0">
                <a:solidFill>
                  <a:srgbClr val="0000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Хорошему учат</a:t>
            </a:r>
          </a:p>
          <a:p>
            <a:pPr marL="0" indent="0">
              <a:buNone/>
            </a:pPr>
            <a:r>
              <a:rPr lang="ru-RU" sz="5400" b="1" dirty="0">
                <a:solidFill>
                  <a:srgbClr val="0000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Любимые книжки!</a:t>
            </a:r>
          </a:p>
          <a:p>
            <a:pPr marL="0" indent="0" algn="r">
              <a:buNone/>
            </a:pPr>
            <a:r>
              <a:rPr lang="ru-RU" sz="4800" b="1" dirty="0">
                <a:solidFill>
                  <a:srgbClr val="000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(А. Барто)</a:t>
            </a:r>
          </a:p>
          <a:p>
            <a:endParaRPr lang="ru-RU" sz="1800" b="1" dirty="0">
              <a:solidFill>
                <a:srgbClr val="00008B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031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51B3C-2386-138D-E61D-ABECFAA2D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821"/>
            <a:ext cx="10515600" cy="1325563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Кто хозяин?</a:t>
            </a:r>
            <a:br>
              <a: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C065FA-331C-A245-689E-170F9D84E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218" y="1825625"/>
            <a:ext cx="5952781" cy="4531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Ваня: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6000" b="1" dirty="0">
                <a:solidFill>
                  <a:srgbClr val="00008B"/>
                </a:solidFill>
                <a:latin typeface="Times New Roman" panose="02020603050405020304" pitchFamily="18" charset="0"/>
              </a:rPr>
              <a:t>«Молчал» </a:t>
            </a:r>
            <a:endParaRPr lang="ru-RU" sz="6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28406F-DD3D-1347-9881-2FE2E17F7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417" y="1054443"/>
            <a:ext cx="2300258" cy="55013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8BA434-C548-8184-826D-A5D2EEE43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410" y="1007201"/>
            <a:ext cx="2036342" cy="5595802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7F35C696-E45C-75A3-0459-C3945F362CB9}"/>
              </a:ext>
            </a:extLst>
          </p:cNvPr>
          <p:cNvSpPr txBox="1">
            <a:spLocks/>
          </p:cNvSpPr>
          <p:nvPr/>
        </p:nvSpPr>
        <p:spPr>
          <a:xfrm>
            <a:off x="8525163" y="1539548"/>
            <a:ext cx="3896790" cy="4531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Коля: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6000" b="1" dirty="0">
                <a:solidFill>
                  <a:srgbClr val="0000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</a:t>
            </a:r>
            <a:r>
              <a:rPr kumimoji="0" lang="ru-RU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8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оя</a:t>
            </a:r>
            <a:r>
              <a:rPr lang="ru-RU" sz="6000" b="1" dirty="0">
                <a:solidFill>
                  <a:srgbClr val="0000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!» 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408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CAE94-4720-51B5-2B05-D7F11F7C4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Коля</a:t>
            </a:r>
            <a:b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ABB216-AC19-D0F1-20BF-C33A67D69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561" y="365125"/>
            <a:ext cx="7398745" cy="6725798"/>
          </a:xfrm>
        </p:spPr>
        <p:txBody>
          <a:bodyPr/>
          <a:lstStyle/>
          <a:p>
            <a:pPr marL="0" indent="0">
              <a:buNone/>
            </a:pPr>
            <a:r>
              <a:rPr lang="ru-RU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Заботливый</a:t>
            </a:r>
          </a:p>
          <a:p>
            <a:pPr marL="0" indent="0">
              <a:buNone/>
            </a:pPr>
            <a:r>
              <a:rPr lang="ru-RU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Смелый </a:t>
            </a:r>
          </a:p>
          <a:p>
            <a:pPr marL="0" indent="0">
              <a:buNone/>
            </a:pPr>
            <a:r>
              <a:rPr lang="ru-RU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Трусливый</a:t>
            </a:r>
          </a:p>
          <a:p>
            <a:pPr marL="0" indent="0">
              <a:buNone/>
            </a:pPr>
            <a:r>
              <a:rPr lang="ru-RU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Решительный</a:t>
            </a:r>
          </a:p>
          <a:p>
            <a:pPr marL="0" indent="0">
              <a:buNone/>
            </a:pPr>
            <a:r>
              <a:rPr lang="ru-RU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Ответственный</a:t>
            </a:r>
          </a:p>
          <a:p>
            <a:pPr marL="0" indent="0">
              <a:buNone/>
            </a:pPr>
            <a:r>
              <a:rPr lang="ru-RU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Стыдливый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C22D1F-FAD6-9363-3729-071440A7E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34" y="2005070"/>
            <a:ext cx="1766007" cy="485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75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CAE94-4720-51B5-2B05-D7F11F7C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24" y="749147"/>
            <a:ext cx="3532742" cy="1412129"/>
          </a:xfrm>
        </p:spPr>
        <p:txBody>
          <a:bodyPr>
            <a:noAutofit/>
          </a:bodyPr>
          <a:lstStyle/>
          <a:p>
            <a:b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ABB216-AC19-D0F1-20BF-C33A67D69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6049" y="2161276"/>
            <a:ext cx="5053070" cy="5400235"/>
          </a:xfrm>
        </p:spPr>
        <p:txBody>
          <a:bodyPr/>
          <a:lstStyle/>
          <a:p>
            <a:pPr marL="0" indent="0">
              <a:buNone/>
            </a:pPr>
            <a:r>
              <a:rPr lang="ru-RU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Заботливый</a:t>
            </a:r>
          </a:p>
          <a:p>
            <a:pPr marL="0" indent="0">
              <a:buNone/>
            </a:pPr>
            <a:r>
              <a:rPr lang="ru-RU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Смелый </a:t>
            </a:r>
          </a:p>
          <a:p>
            <a:pPr marL="0" indent="0">
              <a:buNone/>
            </a:pPr>
            <a:r>
              <a:rPr lang="ru-RU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Трусливый</a:t>
            </a:r>
          </a:p>
          <a:p>
            <a:pPr marL="0" indent="0">
              <a:buNone/>
            </a:pPr>
            <a:r>
              <a:rPr lang="ru-RU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Решительный</a:t>
            </a:r>
          </a:p>
          <a:p>
            <a:pPr marL="0" indent="0">
              <a:buNone/>
            </a:pPr>
            <a:r>
              <a:rPr lang="ru-RU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Ответственный</a:t>
            </a:r>
          </a:p>
          <a:p>
            <a:pPr marL="0" indent="0">
              <a:buNone/>
            </a:pPr>
            <a:r>
              <a:rPr lang="ru-RU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Стыдливый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C22D1F-FAD6-9363-3729-071440A7E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833" y="1872868"/>
            <a:ext cx="1766007" cy="48529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14ACA2-1F76-799D-6AAE-C850DC85F977}"/>
              </a:ext>
            </a:extLst>
          </p:cNvPr>
          <p:cNvSpPr txBox="1"/>
          <p:nvPr/>
        </p:nvSpPr>
        <p:spPr>
          <a:xfrm>
            <a:off x="-99152" y="0"/>
            <a:ext cx="12291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Суди человека по его делам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77A7E6-B097-ABB5-6F05-DC8EDC17B46D}"/>
              </a:ext>
            </a:extLst>
          </p:cNvPr>
          <p:cNvSpPr txBox="1"/>
          <p:nvPr/>
        </p:nvSpPr>
        <p:spPr>
          <a:xfrm>
            <a:off x="5150462" y="1001409"/>
            <a:ext cx="25834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Коля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3B2A1A-3DAF-152B-D0AB-F8E25EB759CB}"/>
              </a:ext>
            </a:extLst>
          </p:cNvPr>
          <p:cNvSpPr txBox="1"/>
          <p:nvPr/>
        </p:nvSpPr>
        <p:spPr>
          <a:xfrm>
            <a:off x="77119" y="3368297"/>
            <a:ext cx="625758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00"/>
                </a:solidFill>
                <a:latin typeface="Arial" panose="020B0604020202020204" pitchFamily="34" charset="0"/>
              </a:rPr>
              <a:t>Подобрал</a:t>
            </a:r>
          </a:p>
          <a:p>
            <a:r>
              <a:rPr lang="ru-RU" sz="4800" b="1" dirty="0">
                <a:solidFill>
                  <a:srgbClr val="000000"/>
                </a:solidFill>
                <a:latin typeface="Arial" panose="020B0604020202020204" pitchFamily="34" charset="0"/>
              </a:rPr>
              <a:t>Ухаживал</a:t>
            </a:r>
          </a:p>
          <a:p>
            <a:r>
              <a:rPr lang="ru-RU" sz="4800" b="1" dirty="0">
                <a:solidFill>
                  <a:srgbClr val="000000"/>
                </a:solidFill>
                <a:latin typeface="Arial" panose="020B0604020202020204" pitchFamily="34" charset="0"/>
              </a:rPr>
              <a:t>Бросился спасать</a:t>
            </a:r>
          </a:p>
          <a:p>
            <a:r>
              <a:rPr lang="ru-RU" sz="4800" b="1" dirty="0">
                <a:solidFill>
                  <a:srgbClr val="000000"/>
                </a:solidFill>
                <a:latin typeface="Arial" panose="020B0604020202020204" pitchFamily="34" charset="0"/>
              </a:rPr>
              <a:t>Отогнал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2245BF-8F2B-A209-878E-FD8476EF96B7}"/>
              </a:ext>
            </a:extLst>
          </p:cNvPr>
          <p:cNvSpPr txBox="1"/>
          <p:nvPr/>
        </p:nvSpPr>
        <p:spPr>
          <a:xfrm>
            <a:off x="128301" y="1405405"/>
            <a:ext cx="45942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</a:rPr>
              <a:t>Что делал?</a:t>
            </a:r>
          </a:p>
          <a:p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</a:rPr>
              <a:t>Что сделал?</a:t>
            </a:r>
          </a:p>
        </p:txBody>
      </p:sp>
    </p:spTree>
    <p:extLst>
      <p:ext uri="{BB962C8B-B14F-4D97-AF65-F5344CB8AC3E}">
        <p14:creationId xmlns:p14="http://schemas.microsoft.com/office/powerpoint/2010/main" val="3057696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CAE94-4720-51B5-2B05-D7F11F7C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24" y="749147"/>
            <a:ext cx="3532742" cy="1412129"/>
          </a:xfrm>
        </p:spPr>
        <p:txBody>
          <a:bodyPr>
            <a:noAutofit/>
          </a:bodyPr>
          <a:lstStyle/>
          <a:p>
            <a:b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ABB216-AC19-D0F1-20BF-C33A67D69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4009" y="3159731"/>
            <a:ext cx="5053070" cy="3666848"/>
          </a:xfrm>
        </p:spPr>
        <p:txBody>
          <a:bodyPr/>
          <a:lstStyle/>
          <a:p>
            <a:pPr marL="0" indent="0">
              <a:buNone/>
            </a:pPr>
            <a:r>
              <a:rPr lang="ru-RU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Заботливый</a:t>
            </a:r>
          </a:p>
          <a:p>
            <a:pPr marL="0" indent="0">
              <a:buNone/>
            </a:pPr>
            <a:r>
              <a:rPr lang="ru-RU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Смелый </a:t>
            </a:r>
          </a:p>
          <a:p>
            <a:pPr marL="0" indent="0">
              <a:buNone/>
            </a:pPr>
            <a:r>
              <a:rPr lang="ru-RU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Решительный</a:t>
            </a:r>
          </a:p>
          <a:p>
            <a:pPr marL="0" indent="0">
              <a:buNone/>
            </a:pPr>
            <a:r>
              <a:rPr lang="ru-RU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Ответственный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C22D1F-FAD6-9363-3729-071440A7E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833" y="1872868"/>
            <a:ext cx="1766007" cy="48529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14ACA2-1F76-799D-6AAE-C850DC85F977}"/>
              </a:ext>
            </a:extLst>
          </p:cNvPr>
          <p:cNvSpPr txBox="1"/>
          <p:nvPr/>
        </p:nvSpPr>
        <p:spPr>
          <a:xfrm>
            <a:off x="-99152" y="0"/>
            <a:ext cx="12291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6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Суди человека по его делам</a:t>
            </a:r>
            <a:endParaRPr lang="ru-RU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77A7E6-B097-ABB5-6F05-DC8EDC17B46D}"/>
              </a:ext>
            </a:extLst>
          </p:cNvPr>
          <p:cNvSpPr txBox="1"/>
          <p:nvPr/>
        </p:nvSpPr>
        <p:spPr>
          <a:xfrm>
            <a:off x="5150462" y="1001409"/>
            <a:ext cx="25834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Коля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3B2A1A-3DAF-152B-D0AB-F8E25EB759CB}"/>
              </a:ext>
            </a:extLst>
          </p:cNvPr>
          <p:cNvSpPr txBox="1"/>
          <p:nvPr/>
        </p:nvSpPr>
        <p:spPr>
          <a:xfrm>
            <a:off x="77119" y="3368297"/>
            <a:ext cx="625758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Arial" panose="020B0604020202020204" pitchFamily="34" charset="0"/>
              </a:rPr>
              <a:t>Подобрал</a:t>
            </a:r>
          </a:p>
          <a:p>
            <a:r>
              <a:rPr lang="ru-RU" sz="4800" b="1" dirty="0">
                <a:solidFill>
                  <a:srgbClr val="002060"/>
                </a:solidFill>
                <a:latin typeface="Arial" panose="020B0604020202020204" pitchFamily="34" charset="0"/>
              </a:rPr>
              <a:t>Ухаживал</a:t>
            </a:r>
          </a:p>
          <a:p>
            <a:r>
              <a:rPr lang="ru-RU" sz="4800" b="1" dirty="0">
                <a:solidFill>
                  <a:srgbClr val="002060"/>
                </a:solidFill>
                <a:latin typeface="Arial" panose="020B0604020202020204" pitchFamily="34" charset="0"/>
              </a:rPr>
              <a:t>Бросился спасать</a:t>
            </a:r>
          </a:p>
          <a:p>
            <a:r>
              <a:rPr lang="ru-RU" sz="4800" b="1" dirty="0">
                <a:solidFill>
                  <a:srgbClr val="002060"/>
                </a:solidFill>
                <a:latin typeface="Arial" panose="020B0604020202020204" pitchFamily="34" charset="0"/>
              </a:rPr>
              <a:t>Отогнал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2245BF-8F2B-A209-878E-FD8476EF96B7}"/>
              </a:ext>
            </a:extLst>
          </p:cNvPr>
          <p:cNvSpPr txBox="1"/>
          <p:nvPr/>
        </p:nvSpPr>
        <p:spPr>
          <a:xfrm>
            <a:off x="128301" y="1405405"/>
            <a:ext cx="45942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</a:rPr>
              <a:t>Что делал?</a:t>
            </a:r>
          </a:p>
          <a:p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</a:rPr>
              <a:t>Что сделал?</a:t>
            </a:r>
          </a:p>
        </p:txBody>
      </p:sp>
    </p:spTree>
    <p:extLst>
      <p:ext uri="{BB962C8B-B14F-4D97-AF65-F5344CB8AC3E}">
        <p14:creationId xmlns:p14="http://schemas.microsoft.com/office/powerpoint/2010/main" val="14612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45E9CD-DD30-C6C2-906D-433C3D519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1705"/>
            <a:ext cx="3067890" cy="424784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46E51F-CF15-79FB-C7DA-7D5B6CCEE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275" y="376142"/>
            <a:ext cx="10515600" cy="1325563"/>
          </a:xfrm>
        </p:spPr>
        <p:txBody>
          <a:bodyPr/>
          <a:lstStyle/>
          <a:p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ОСЕЕВА</a:t>
            </a:r>
            <a:b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Валентина Александровна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B798E6-667F-2E80-70CC-643F1DB73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6929" y="2416985"/>
            <a:ext cx="11254039" cy="3344838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Сделал добро не хвались.</a:t>
            </a:r>
          </a:p>
          <a:p>
            <a:pPr marL="0" indent="0">
              <a:buNone/>
            </a:pPr>
            <a:endParaRPr lang="ru-RU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друга умей постоять.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448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640961-8A3F-6422-E736-376D27976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082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D9D78E-6559-93C9-064A-306CCBB30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318" y="1343818"/>
            <a:ext cx="10515600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Нападение овчарок.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Хозяин Жука.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Подобрали собаку.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Спор мальчиков.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Жук выздоровел.</a:t>
            </a:r>
          </a:p>
        </p:txBody>
      </p:sp>
    </p:spTree>
    <p:extLst>
      <p:ext uri="{BB962C8B-B14F-4D97-AF65-F5344CB8AC3E}">
        <p14:creationId xmlns:p14="http://schemas.microsoft.com/office/powerpoint/2010/main" val="3274031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640961-8A3F-6422-E736-376D27976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082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D9D78E-6559-93C9-064A-306CCBB30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318" y="1343818"/>
            <a:ext cx="10515600" cy="4351338"/>
          </a:xfr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Подобрали собаку.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Жук выздоровел.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Спор мальчиков.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Нападение овчарок.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Хозяин Жука.</a:t>
            </a:r>
          </a:p>
        </p:txBody>
      </p:sp>
    </p:spTree>
    <p:extLst>
      <p:ext uri="{BB962C8B-B14F-4D97-AF65-F5344CB8AC3E}">
        <p14:creationId xmlns:p14="http://schemas.microsoft.com/office/powerpoint/2010/main" val="4230383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44B57-A37F-2E2D-6116-933B6ECA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031" y="2315715"/>
            <a:ext cx="7226148" cy="1325563"/>
          </a:xfrm>
        </p:spPr>
        <p:txBody>
          <a:bodyPr>
            <a:normAutofit fontScale="90000"/>
          </a:bodyPr>
          <a:lstStyle/>
          <a:p>
            <a:r>
              <a:rPr lang="ru-RU" sz="6700" b="1" dirty="0">
                <a:solidFill>
                  <a:srgbClr val="00008B"/>
                </a:solidFill>
                <a:latin typeface="Arial" panose="020B0604020202020204" pitchFamily="34" charset="0"/>
              </a:rPr>
              <a:t>Валентина Осеева </a:t>
            </a:r>
            <a:br>
              <a:rPr lang="ru-RU" sz="6700" b="1" dirty="0">
                <a:solidFill>
                  <a:srgbClr val="00008B"/>
                </a:solidFill>
                <a:latin typeface="Arial" panose="020B0604020202020204" pitchFamily="34" charset="0"/>
              </a:rPr>
            </a:br>
            <a:r>
              <a:rPr lang="ru-RU" sz="6700" b="1" dirty="0">
                <a:solidFill>
                  <a:srgbClr val="00008B"/>
                </a:solidFill>
                <a:latin typeface="Arial" panose="020B0604020202020204" pitchFamily="34" charset="0"/>
              </a:rPr>
              <a:t>"Кто хозяин?"</a:t>
            </a:r>
            <a:br>
              <a:rPr lang="ru-RU" sz="4400" b="1" dirty="0">
                <a:solidFill>
                  <a:srgbClr val="00008B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53742-6388-2ED0-966D-D9C6519E7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863" y="4153925"/>
            <a:ext cx="10515600" cy="4351338"/>
          </a:xfrm>
        </p:spPr>
        <p:txBody>
          <a:bodyPr/>
          <a:lstStyle/>
          <a:p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</a:rPr>
              <a:t>За друга умей постоять.</a:t>
            </a:r>
          </a:p>
          <a:p>
            <a:r>
              <a:rPr lang="ru-RU" sz="6000" b="1" dirty="0">
                <a:solidFill>
                  <a:srgbClr val="8B0000"/>
                </a:solidFill>
                <a:latin typeface="Arial" panose="020B0604020202020204" pitchFamily="34" charset="0"/>
              </a:rPr>
              <a:t>Быть хозяином – это…</a:t>
            </a:r>
            <a:endParaRPr lang="ru-RU" sz="6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7B582B-2296-46A6-10F2-2A26B2468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82" y="-104775"/>
            <a:ext cx="10917716" cy="14668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D5D1D2-F10A-09CE-2D32-A18CACEB9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630" y="716096"/>
            <a:ext cx="2455592" cy="34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43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C81C79-F142-769C-F8FE-17CA239D7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938" y="558684"/>
            <a:ext cx="9506639" cy="66628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Не стой в стороне равнодушно,</a:t>
            </a:r>
          </a:p>
          <a:p>
            <a:pPr marL="0" indent="0">
              <a:buNone/>
            </a:pP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Когда у кого-то беда.</a:t>
            </a:r>
          </a:p>
          <a:p>
            <a:pPr marL="0" indent="0">
              <a:buNone/>
            </a:pP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Рвануться на выручку нужно</a:t>
            </a:r>
          </a:p>
          <a:p>
            <a:pPr marL="0" indent="0">
              <a:buNone/>
            </a:pP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В любую минуту, всегда.</a:t>
            </a:r>
          </a:p>
          <a:p>
            <a:pPr marL="0" indent="0">
              <a:buNone/>
            </a:pP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И если кому-то поможет</a:t>
            </a:r>
          </a:p>
          <a:p>
            <a:pPr marL="0" indent="0">
              <a:buNone/>
            </a:pP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Твоя доброта, улыбка твоя,</a:t>
            </a:r>
          </a:p>
          <a:p>
            <a:pPr marL="0" indent="0">
              <a:buNone/>
            </a:pP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Ты счастлив, что день</a:t>
            </a:r>
          </a:p>
          <a:p>
            <a:pPr marL="0" indent="0">
              <a:buNone/>
            </a:pP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Не напрасно был прожит,</a:t>
            </a:r>
          </a:p>
          <a:p>
            <a:pPr marL="0" indent="0">
              <a:buNone/>
            </a:pP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Что годы живешь ты не зря!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649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C3A3F0-107B-0984-A076-3C0CCB6BB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3" y="110168"/>
            <a:ext cx="12178287" cy="635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60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9782E-731C-7F4A-E6DE-F348BC9F6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3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</a:rPr>
              <a:t>РЕЧЬ</a:t>
            </a:r>
            <a:endParaRPr lang="ru-RU" sz="5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4C619A-71BD-FD24-1CB6-3954EC179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685" y="1602111"/>
            <a:ext cx="1080662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0000FF"/>
                </a:solidFill>
                <a:latin typeface="Arial" panose="020B0604020202020204" pitchFamily="34" charset="0"/>
              </a:rPr>
              <a:t>УСТНАЯ             ПИСЬМЕННАЯ</a:t>
            </a:r>
          </a:p>
          <a:p>
            <a:pPr marL="0" indent="0" algn="ctr">
              <a:buNone/>
            </a:pPr>
            <a:endParaRPr lang="ru-RU" sz="4800" b="1" dirty="0">
              <a:solidFill>
                <a:srgbClr val="009300"/>
              </a:solidFill>
              <a:latin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4800" b="1" dirty="0">
                <a:solidFill>
                  <a:srgbClr val="009300"/>
                </a:solidFill>
                <a:latin typeface="Arial" panose="020B0604020202020204" pitchFamily="34" charset="0"/>
              </a:rPr>
              <a:t>СЛУШАТЬ                              ЧИТАТЬ</a:t>
            </a:r>
          </a:p>
          <a:p>
            <a:pPr marL="0" indent="0">
              <a:buNone/>
            </a:pPr>
            <a:r>
              <a:rPr lang="ru-RU" sz="4800" b="1" dirty="0">
                <a:solidFill>
                  <a:srgbClr val="009300"/>
                </a:solidFill>
                <a:latin typeface="Arial" panose="020B0604020202020204" pitchFamily="34" charset="0"/>
              </a:rPr>
              <a:t>ГОВОРИТЬ                           ПИСАТЬ</a:t>
            </a:r>
          </a:p>
          <a:p>
            <a:pPr marL="0" indent="0" algn="ctr">
              <a:buNone/>
            </a:pPr>
            <a:endParaRPr lang="ru-RU" sz="5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D5F775-C521-9526-FD3A-322C8E210229}"/>
              </a:ext>
            </a:extLst>
          </p:cNvPr>
          <p:cNvSpPr txBox="1"/>
          <p:nvPr/>
        </p:nvSpPr>
        <p:spPr>
          <a:xfrm>
            <a:off x="4833650" y="3103256"/>
            <a:ext cx="60978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Arial" panose="020B0604020202020204" pitchFamily="34" charset="0"/>
              </a:rPr>
              <a:t>ЧИТАТЕЛЬ</a:t>
            </a:r>
          </a:p>
        </p:txBody>
      </p:sp>
    </p:spTree>
    <p:extLst>
      <p:ext uri="{BB962C8B-B14F-4D97-AF65-F5344CB8AC3E}">
        <p14:creationId xmlns:p14="http://schemas.microsoft.com/office/powerpoint/2010/main" val="287619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CCE50-AB55-BEF8-FB02-ED7DF086D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646" y="4397298"/>
            <a:ext cx="4791419" cy="1325563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ПИСАТЕЛИ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1A8022-8ACF-60A4-5F6F-7DC4FFC9B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863" y="84512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книжками мы все дружны:</a:t>
            </a:r>
          </a:p>
          <a:p>
            <a:pPr marL="0" indent="0">
              <a:buNone/>
            </a:pPr>
            <a:r>
              <a:rPr lang="ru-RU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ты, и я – читатели.</a:t>
            </a:r>
          </a:p>
          <a:p>
            <a:pPr marL="0" indent="0">
              <a:buNone/>
            </a:pPr>
            <a:r>
              <a:rPr lang="ru-RU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И, конечно, знаем мы,</a:t>
            </a:r>
          </a:p>
          <a:p>
            <a:pPr marL="0" indent="0">
              <a:buNone/>
            </a:pPr>
            <a:r>
              <a:rPr lang="ru-RU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пишут их ...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27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9782E-731C-7F4A-E6DE-F348BC9F6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3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</a:rPr>
              <a:t>РЕЧЬ</a:t>
            </a:r>
            <a:endParaRPr lang="ru-RU" sz="5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4C619A-71BD-FD24-1CB6-3954EC179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685" y="1602111"/>
            <a:ext cx="1080662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0000FF"/>
                </a:solidFill>
                <a:latin typeface="Arial" panose="020B0604020202020204" pitchFamily="34" charset="0"/>
              </a:rPr>
              <a:t>УСТНАЯ             ПИСЬМЕННАЯ</a:t>
            </a:r>
          </a:p>
          <a:p>
            <a:pPr marL="0" indent="0" algn="ctr">
              <a:buNone/>
            </a:pPr>
            <a:endParaRPr lang="ru-RU" sz="4800" b="1" dirty="0">
              <a:solidFill>
                <a:srgbClr val="009300"/>
              </a:solidFill>
              <a:latin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4800" b="1" dirty="0">
                <a:solidFill>
                  <a:srgbClr val="009300"/>
                </a:solidFill>
                <a:latin typeface="Arial" panose="020B0604020202020204" pitchFamily="34" charset="0"/>
              </a:rPr>
              <a:t>СЛУШАТЬ                              ЧИТАТЬ</a:t>
            </a:r>
          </a:p>
          <a:p>
            <a:pPr marL="0" indent="0">
              <a:buNone/>
            </a:pPr>
            <a:r>
              <a:rPr lang="ru-RU" sz="4800" b="1" dirty="0">
                <a:solidFill>
                  <a:srgbClr val="009300"/>
                </a:solidFill>
                <a:latin typeface="Arial" panose="020B0604020202020204" pitchFamily="34" charset="0"/>
              </a:rPr>
              <a:t>ГОВОРИТЬ                           ПИСАТЬ</a:t>
            </a:r>
          </a:p>
          <a:p>
            <a:pPr marL="0" indent="0" algn="ctr">
              <a:buNone/>
            </a:pPr>
            <a:endParaRPr lang="ru-RU" sz="5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D5F775-C521-9526-FD3A-322C8E210229}"/>
              </a:ext>
            </a:extLst>
          </p:cNvPr>
          <p:cNvSpPr txBox="1"/>
          <p:nvPr/>
        </p:nvSpPr>
        <p:spPr>
          <a:xfrm>
            <a:off x="4822632" y="3984605"/>
            <a:ext cx="60978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Arial" panose="020B0604020202020204" pitchFamily="34" charset="0"/>
              </a:rPr>
              <a:t>ПИСАТЕЛЬ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6BECC6-C035-431C-A078-2E018EFF4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627" y="2906622"/>
            <a:ext cx="637696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7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747F0A-8DA9-614E-4A5D-DE9E5EABD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297" y="591467"/>
            <a:ext cx="3305462" cy="59445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89F044-4A56-9C82-77E4-D9EC109B8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994" y="327062"/>
            <a:ext cx="2901048" cy="28741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459A5F-1D1E-EEE8-781B-78C3F7F99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877" y="3201248"/>
            <a:ext cx="3089781" cy="310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97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A4F2071-13D3-11A7-5ED0-3AEF8FD00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3189" y="5297912"/>
            <a:ext cx="6506667" cy="1700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Осеева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3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Валентина Александровна</a:t>
            </a:r>
          </a:p>
          <a:p>
            <a:pPr marL="0" indent="0">
              <a:buNone/>
            </a:pP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F40F3D-583A-B86A-38EF-9723305EB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717" y="185622"/>
            <a:ext cx="2479713" cy="34561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4A5D73-D071-4DAA-137F-7AB68ACE7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171" y="99896"/>
            <a:ext cx="2779063" cy="38150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EB5AB1-2B47-7B76-63B3-EDB646577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190" y="99896"/>
            <a:ext cx="2370666" cy="38150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F63B85-DE4B-F304-7BB5-C96524252CE3}"/>
              </a:ext>
            </a:extLst>
          </p:cNvPr>
          <p:cNvSpPr txBox="1"/>
          <p:nvPr/>
        </p:nvSpPr>
        <p:spPr>
          <a:xfrm>
            <a:off x="396840" y="4697747"/>
            <a:ext cx="60978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Arial" panose="020B0604020202020204" pitchFamily="34" charset="0"/>
              </a:rPr>
              <a:t>Барто</a:t>
            </a:r>
          </a:p>
          <a:p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</a:rPr>
              <a:t>Агния Львовна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E108E6-5CF3-D34B-931C-F853A5458DA5}"/>
              </a:ext>
            </a:extLst>
          </p:cNvPr>
          <p:cNvSpPr txBox="1"/>
          <p:nvPr/>
        </p:nvSpPr>
        <p:spPr>
          <a:xfrm>
            <a:off x="7337234" y="4598795"/>
            <a:ext cx="63861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Михалков</a:t>
            </a:r>
          </a:p>
          <a:p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Сергей Владимирович</a:t>
            </a:r>
          </a:p>
        </p:txBody>
      </p:sp>
    </p:spTree>
    <p:extLst>
      <p:ext uri="{BB962C8B-B14F-4D97-AF65-F5344CB8AC3E}">
        <p14:creationId xmlns:p14="http://schemas.microsoft.com/office/powerpoint/2010/main" val="1468581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A4F2071-13D3-11A7-5ED0-3AEF8FD00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0" y="3914941"/>
            <a:ext cx="6506667" cy="17005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Осеева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Валентина </a:t>
            </a:r>
          </a:p>
          <a:p>
            <a:pPr marL="0" indent="0">
              <a:buNone/>
            </a:pPr>
            <a:r>
              <a:rPr lang="ru-RU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Александровна</a:t>
            </a:r>
          </a:p>
          <a:p>
            <a:pPr marL="0" indent="0">
              <a:buNone/>
            </a:pP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F40F3D-583A-B86A-38EF-9723305EB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717" y="185622"/>
            <a:ext cx="2479713" cy="34561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4A5D73-D071-4DAA-137F-7AB68ACE7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601" y="600117"/>
            <a:ext cx="2779063" cy="38150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EB5AB1-2B47-7B76-63B3-EDB646577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190" y="99896"/>
            <a:ext cx="2370666" cy="38150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F63B85-DE4B-F304-7BB5-C96524252CE3}"/>
              </a:ext>
            </a:extLst>
          </p:cNvPr>
          <p:cNvSpPr txBox="1"/>
          <p:nvPr/>
        </p:nvSpPr>
        <p:spPr>
          <a:xfrm>
            <a:off x="8347975" y="3656704"/>
            <a:ext cx="60978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Arial" panose="020B0604020202020204" pitchFamily="34" charset="0"/>
              </a:rPr>
              <a:t>Барто</a:t>
            </a:r>
          </a:p>
          <a:p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</a:rPr>
              <a:t>Агния Львовна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E108E6-5CF3-D34B-931C-F853A5458DA5}"/>
              </a:ext>
            </a:extLst>
          </p:cNvPr>
          <p:cNvSpPr txBox="1"/>
          <p:nvPr/>
        </p:nvSpPr>
        <p:spPr>
          <a:xfrm>
            <a:off x="4460111" y="4415162"/>
            <a:ext cx="63861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Михалков</a:t>
            </a:r>
          </a:p>
          <a:p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Сергей Владимирович</a:t>
            </a:r>
          </a:p>
        </p:txBody>
      </p:sp>
    </p:spTree>
    <p:extLst>
      <p:ext uri="{BB962C8B-B14F-4D97-AF65-F5344CB8AC3E}">
        <p14:creationId xmlns:p14="http://schemas.microsoft.com/office/powerpoint/2010/main" val="789180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C407C-5775-5488-622A-DB7FC265A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588" y="2880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  рассказа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94B9C7C3-19D7-CB18-3C4C-829331D4A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588" y="1613570"/>
            <a:ext cx="10515600" cy="4351338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002060"/>
                </a:solidFill>
              </a:rPr>
              <a:t>Повествование   о  реальных событиях.</a:t>
            </a:r>
          </a:p>
          <a:p>
            <a:r>
              <a:rPr lang="ru-RU" sz="5400" b="1" dirty="0">
                <a:solidFill>
                  <a:srgbClr val="002060"/>
                </a:solidFill>
              </a:rPr>
              <a:t>Небольшой объём.</a:t>
            </a:r>
          </a:p>
          <a:p>
            <a:r>
              <a:rPr lang="ru-RU" sz="5400" b="1" dirty="0">
                <a:solidFill>
                  <a:srgbClr val="002060"/>
                </a:solidFill>
              </a:rPr>
              <a:t>Небольшое количество действующих лиц.</a:t>
            </a:r>
          </a:p>
          <a:p>
            <a:r>
              <a:rPr lang="ru-RU" sz="5400" b="1" dirty="0">
                <a:solidFill>
                  <a:srgbClr val="002060"/>
                </a:solidFill>
              </a:rPr>
              <a:t>Описание одного эпизода.</a:t>
            </a:r>
          </a:p>
        </p:txBody>
      </p:sp>
    </p:spTree>
    <p:extLst>
      <p:ext uri="{BB962C8B-B14F-4D97-AF65-F5344CB8AC3E}">
        <p14:creationId xmlns:p14="http://schemas.microsoft.com/office/powerpoint/2010/main" val="11969546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576</Words>
  <Application>Microsoft Office PowerPoint</Application>
  <PresentationFormat>Широкоэкранный</PresentationFormat>
  <Paragraphs>155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Aptos</vt:lpstr>
      <vt:lpstr>Aptos Display</vt:lpstr>
      <vt:lpstr>Arial</vt:lpstr>
      <vt:lpstr>Times New Roman</vt:lpstr>
      <vt:lpstr>Wingdings</vt:lpstr>
      <vt:lpstr>Тема Office</vt:lpstr>
      <vt:lpstr> Кто хозяин? (По произведению В. Осеевой) Литературное чтение (работа с текстом)</vt:lpstr>
      <vt:lpstr>Презентация PowerPoint</vt:lpstr>
      <vt:lpstr>РЕЧЬ</vt:lpstr>
      <vt:lpstr>ПИСАТЕЛИ</vt:lpstr>
      <vt:lpstr>РЕЧЬ</vt:lpstr>
      <vt:lpstr>Презентация PowerPoint</vt:lpstr>
      <vt:lpstr>Презентация PowerPoint</vt:lpstr>
      <vt:lpstr>Презентация PowerPoint</vt:lpstr>
      <vt:lpstr>Признаки  рассказа</vt:lpstr>
      <vt:lpstr>Валентина Александровна ОСЕЕВА</vt:lpstr>
      <vt:lpstr>Толковый   словарь </vt:lpstr>
      <vt:lpstr>ОСЕЕВА Валентина Александровна</vt:lpstr>
      <vt:lpstr>Кто хозяин?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Кто хозяин? </vt:lpstr>
      <vt:lpstr>Коля Какой?</vt:lpstr>
      <vt:lpstr> Какой?</vt:lpstr>
      <vt:lpstr> Какой?</vt:lpstr>
      <vt:lpstr>ОСЕЕВА Валентина Александровна</vt:lpstr>
      <vt:lpstr>План</vt:lpstr>
      <vt:lpstr>План</vt:lpstr>
      <vt:lpstr>Валентина Осеева  "Кто хозяин?"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Русанова Марина Ивановна</dc:creator>
  <cp:lastModifiedBy>Русанова Марина Ивановна</cp:lastModifiedBy>
  <cp:revision>39</cp:revision>
  <dcterms:created xsi:type="dcterms:W3CDTF">2024-06-18T16:50:50Z</dcterms:created>
  <dcterms:modified xsi:type="dcterms:W3CDTF">2024-06-19T04:48:53Z</dcterms:modified>
</cp:coreProperties>
</file>