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086" r:id="rId2"/>
    <p:sldId id="1085" r:id="rId3"/>
    <p:sldId id="1083" r:id="rId4"/>
    <p:sldId id="1055" r:id="rId5"/>
    <p:sldId id="1053" r:id="rId6"/>
    <p:sldId id="1057" r:id="rId7"/>
  </p:sldIdLst>
  <p:sldSz cx="12192000" cy="6858000"/>
  <p:notesSz cx="6858000" cy="9144000"/>
  <p:embeddedFontLst>
    <p:embeddedFont>
      <p:font typeface="Oswald" charset="-52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Oswald Light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4E4"/>
    <a:srgbClr val="C186E2"/>
    <a:srgbClr val="D96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279" autoAdjust="0"/>
  </p:normalViewPr>
  <p:slideViewPr>
    <p:cSldViewPr snapToGrid="0">
      <p:cViewPr>
        <p:scale>
          <a:sx n="70" d="100"/>
          <a:sy n="70" d="100"/>
        </p:scale>
        <p:origin x="-2154" y="-966"/>
      </p:cViewPr>
      <p:guideLst>
        <p:guide orient="horz" pos="2160"/>
        <p:guide pos="3840"/>
        <p:guide pos="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637"/>
    </p:cViewPr>
  </p:sorterViewPr>
  <p:notesViewPr>
    <p:cSldViewPr snapToGrid="0">
      <p:cViewPr varScale="1">
        <p:scale>
          <a:sx n="59" d="100"/>
          <a:sy n="59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6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xmlns="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xmlns="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xmlns="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xmlns="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xmlns="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xmlns="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3625772-4B94-463A-AF84-929C60827F5D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xmlns="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xmlns="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xmlns="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xmlns="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xmlns="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xmlns="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xmlns="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xmlns="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xmlns="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797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xmlns="" id="{4A1744A1-E9BA-46DB-AE1E-F9901F701D85}"/>
              </a:ext>
            </a:extLst>
          </p:cNvPr>
          <p:cNvSpPr/>
          <p:nvPr userDrawn="1"/>
        </p:nvSpPr>
        <p:spPr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xmlns="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96025"/>
            <a:ext cx="2743200" cy="2635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57474" y="-660797"/>
            <a:ext cx="8457942" cy="8457942"/>
          </a:xfrm>
        </p:spPr>
      </p:pic>
      <p:sp>
        <p:nvSpPr>
          <p:cNvPr id="8" name="TextBox 7"/>
          <p:cNvSpPr txBox="1"/>
          <p:nvPr/>
        </p:nvSpPr>
        <p:spPr>
          <a:xfrm>
            <a:off x="5831456" y="319178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Внеурочное занятие «Загадка упаковки»</a:t>
            </a:r>
          </a:p>
          <a:p>
            <a:r>
              <a:rPr lang="ru-RU" sz="3200" b="1" dirty="0"/>
              <a:t>для обучающихся 8-9 классов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4266" y="1725283"/>
            <a:ext cx="4882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знакомство </a:t>
            </a:r>
            <a:r>
              <a:rPr lang="ru-RU" dirty="0"/>
              <a:t>с пищевыми добавками, качеством </a:t>
            </a:r>
            <a:r>
              <a:rPr lang="ru-RU" dirty="0" smtClean="0"/>
              <a:t>продукции, </a:t>
            </a:r>
            <a:r>
              <a:rPr lang="ru-RU" dirty="0"/>
              <a:t>формирование культуры здоровья на основе грамотного </a:t>
            </a:r>
            <a:r>
              <a:rPr lang="ru-RU" dirty="0" smtClean="0"/>
              <a:t>питания</a:t>
            </a:r>
          </a:p>
          <a:p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dirty="0" smtClean="0"/>
              <a:t>: закрепление </a:t>
            </a:r>
            <a:r>
              <a:rPr lang="ru-RU" dirty="0"/>
              <a:t>знаний о многообразии форм существования веществ в процессе практических </a:t>
            </a:r>
            <a:r>
              <a:rPr lang="ru-RU" dirty="0" smtClean="0"/>
              <a:t>заданий</a:t>
            </a:r>
          </a:p>
          <a:p>
            <a:endParaRPr lang="ru-RU" dirty="0"/>
          </a:p>
          <a:p>
            <a:r>
              <a:rPr lang="ru-RU" b="1" dirty="0" smtClean="0"/>
              <a:t>Форма </a:t>
            </a:r>
            <a:r>
              <a:rPr lang="ru-RU" b="1" dirty="0"/>
              <a:t>проведения</a:t>
            </a:r>
            <a:r>
              <a:rPr lang="ru-RU" b="1" dirty="0" smtClean="0"/>
              <a:t>: </a:t>
            </a:r>
            <a:r>
              <a:rPr lang="ru-RU" dirty="0" smtClean="0"/>
              <a:t>групповая </a:t>
            </a:r>
            <a:r>
              <a:rPr lang="ru-RU" dirty="0"/>
              <a:t>работа с элементами исследования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2682489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74">
            <a:extLst>
              <a:ext uri="{FF2B5EF4-FFF2-40B4-BE49-F238E27FC236}">
                <a16:creationId xmlns:a16="http://schemas.microsoft.com/office/drawing/2014/main" xmlns="" id="{2AD555BF-6747-45E8-8BA4-F9BAC4694087}"/>
              </a:ext>
            </a:extLst>
          </p:cNvPr>
          <p:cNvSpPr/>
          <p:nvPr/>
        </p:nvSpPr>
        <p:spPr>
          <a:xfrm>
            <a:off x="-1032447" y="-24202"/>
            <a:ext cx="8486405" cy="8316683"/>
          </a:xfrm>
          <a:custGeom>
            <a:avLst/>
            <a:gdLst>
              <a:gd name="connsiteX0" fmla="*/ 0 w 8258988"/>
              <a:gd name="connsiteY0" fmla="*/ 4129492 h 8258984"/>
              <a:gd name="connsiteX1" fmla="*/ 4129494 w 8258988"/>
              <a:gd name="connsiteY1" fmla="*/ 0 h 8258984"/>
              <a:gd name="connsiteX2" fmla="*/ 8258988 w 8258988"/>
              <a:gd name="connsiteY2" fmla="*/ 4129492 h 8258984"/>
              <a:gd name="connsiteX3" fmla="*/ 4129494 w 8258988"/>
              <a:gd name="connsiteY3" fmla="*/ 8258984 h 8258984"/>
              <a:gd name="connsiteX4" fmla="*/ 0 w 8258988"/>
              <a:gd name="connsiteY4" fmla="*/ 4129492 h 8258984"/>
              <a:gd name="connsiteX0" fmla="*/ 0 w 8369255"/>
              <a:gd name="connsiteY0" fmla="*/ 4153693 h 8283185"/>
              <a:gd name="connsiteX1" fmla="*/ 4129494 w 8369255"/>
              <a:gd name="connsiteY1" fmla="*/ 24201 h 8283185"/>
              <a:gd name="connsiteX2" fmla="*/ 6358565 w 8369255"/>
              <a:gd name="connsiteY2" fmla="*/ 2525861 h 8283185"/>
              <a:gd name="connsiteX3" fmla="*/ 8258988 w 8369255"/>
              <a:gd name="connsiteY3" fmla="*/ 4153693 h 8283185"/>
              <a:gd name="connsiteX4" fmla="*/ 4129494 w 8369255"/>
              <a:gd name="connsiteY4" fmla="*/ 8283185 h 8283185"/>
              <a:gd name="connsiteX5" fmla="*/ 0 w 8369255"/>
              <a:gd name="connsiteY5" fmla="*/ 4153693 h 8283185"/>
              <a:gd name="connsiteX0" fmla="*/ 117150 w 8486405"/>
              <a:gd name="connsiteY0" fmla="*/ 4153693 h 8316683"/>
              <a:gd name="connsiteX1" fmla="*/ 4246644 w 8486405"/>
              <a:gd name="connsiteY1" fmla="*/ 24201 h 8316683"/>
              <a:gd name="connsiteX2" fmla="*/ 6475715 w 8486405"/>
              <a:gd name="connsiteY2" fmla="*/ 2525861 h 8316683"/>
              <a:gd name="connsiteX3" fmla="*/ 8376138 w 8486405"/>
              <a:gd name="connsiteY3" fmla="*/ 4153693 h 8316683"/>
              <a:gd name="connsiteX4" fmla="*/ 4246644 w 8486405"/>
              <a:gd name="connsiteY4" fmla="*/ 8283185 h 8316683"/>
              <a:gd name="connsiteX5" fmla="*/ 1403383 w 8486405"/>
              <a:gd name="connsiteY5" fmla="*/ 6002308 h 8316683"/>
              <a:gd name="connsiteX6" fmla="*/ 117150 w 8486405"/>
              <a:gd name="connsiteY6" fmla="*/ 4153693 h 83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6405" h="8316683">
                <a:moveTo>
                  <a:pt x="117150" y="4153693"/>
                </a:moveTo>
                <a:cubicBezTo>
                  <a:pt x="591027" y="3157342"/>
                  <a:pt x="3186883" y="295506"/>
                  <a:pt x="4246644" y="24201"/>
                </a:cubicBezTo>
                <a:cubicBezTo>
                  <a:pt x="5306405" y="-247104"/>
                  <a:pt x="5787466" y="1837612"/>
                  <a:pt x="6475715" y="2525861"/>
                </a:cubicBezTo>
                <a:cubicBezTo>
                  <a:pt x="7163964" y="3214110"/>
                  <a:pt x="8944620" y="3079120"/>
                  <a:pt x="8376138" y="4153693"/>
                </a:cubicBezTo>
                <a:cubicBezTo>
                  <a:pt x="7807656" y="5228266"/>
                  <a:pt x="5408770" y="7975083"/>
                  <a:pt x="4246644" y="8283185"/>
                </a:cubicBezTo>
                <a:cubicBezTo>
                  <a:pt x="3084518" y="8591287"/>
                  <a:pt x="2091632" y="6690557"/>
                  <a:pt x="1403383" y="6002308"/>
                </a:cubicBezTo>
                <a:cubicBezTo>
                  <a:pt x="715134" y="5314059"/>
                  <a:pt x="-356727" y="5150044"/>
                  <a:pt x="117150" y="4153693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accent2">
                <a:lumMod val="50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42996E5-D2E0-4011-B826-B818E94D0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6486" y="1205088"/>
            <a:ext cx="4849491" cy="3720552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068" y="336430"/>
            <a:ext cx="6763020" cy="19246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Пищевые добавки – это химические вещества для улучшения вкуса, повышения питательной ценности или предотвращения порчи продукта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r="24932"/>
          <a:stretch>
            <a:fillRect/>
          </a:stretch>
        </p:blipFill>
        <p:spPr>
          <a:xfrm>
            <a:off x="488950" y="804863"/>
            <a:ext cx="3384550" cy="4500562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750EBF0-8BE4-4754-8832-B666F9C654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942" y="3521684"/>
            <a:ext cx="5073832" cy="3442628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r="12584"/>
          <a:stretch>
            <a:fillRect/>
          </a:stretch>
        </p:blipFill>
        <p:spPr>
          <a:xfrm>
            <a:off x="2866861" y="3657601"/>
            <a:ext cx="4715758" cy="3200400"/>
          </a:xfrm>
        </p:spPr>
      </p:pic>
      <p:sp>
        <p:nvSpPr>
          <p:cNvPr id="17" name="TextBox 16"/>
          <p:cNvSpPr txBox="1"/>
          <p:nvPr/>
        </p:nvSpPr>
        <p:spPr>
          <a:xfrm>
            <a:off x="7979434" y="3678537"/>
            <a:ext cx="4148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 расширением наших знаний о пище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совершенствованием технологии </a:t>
            </a:r>
            <a:r>
              <a:rPr lang="ru-RU" dirty="0" smtClean="0"/>
              <a:t>производства</a:t>
            </a:r>
          </a:p>
          <a:p>
            <a:r>
              <a:rPr lang="ru-RU" dirty="0" smtClean="0"/>
              <a:t> </a:t>
            </a:r>
            <a:r>
              <a:rPr lang="ru-RU" dirty="0"/>
              <a:t>продуктов питания росло и </a:t>
            </a:r>
            <a:r>
              <a:rPr lang="ru-RU" dirty="0" smtClean="0"/>
              <a:t>использование</a:t>
            </a:r>
          </a:p>
          <a:p>
            <a:r>
              <a:rPr lang="ru-RU" dirty="0" smtClean="0"/>
              <a:t> </a:t>
            </a:r>
            <a:r>
              <a:rPr lang="ru-RU" dirty="0"/>
              <a:t>пищевых добавок, с индексом Е. </a:t>
            </a:r>
          </a:p>
        </p:txBody>
      </p:sp>
    </p:spTree>
    <p:extLst>
      <p:ext uri="{BB962C8B-B14F-4D97-AF65-F5344CB8AC3E}">
        <p14:creationId xmlns:p14="http://schemas.microsoft.com/office/powerpoint/2010/main" val="1234998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Овал 74">
            <a:extLst>
              <a:ext uri="{FF2B5EF4-FFF2-40B4-BE49-F238E27FC236}">
                <a16:creationId xmlns:a16="http://schemas.microsoft.com/office/drawing/2014/main" xmlns="" id="{2AD555BF-6747-45E8-8BA4-F9BAC4694087}"/>
              </a:ext>
            </a:extLst>
          </p:cNvPr>
          <p:cNvSpPr/>
          <p:nvPr/>
        </p:nvSpPr>
        <p:spPr>
          <a:xfrm>
            <a:off x="-459927" y="2893853"/>
            <a:ext cx="12930483" cy="5459012"/>
          </a:xfrm>
          <a:custGeom>
            <a:avLst/>
            <a:gdLst>
              <a:gd name="connsiteX0" fmla="*/ 0 w 8258988"/>
              <a:gd name="connsiteY0" fmla="*/ 4129492 h 8258984"/>
              <a:gd name="connsiteX1" fmla="*/ 4129494 w 8258988"/>
              <a:gd name="connsiteY1" fmla="*/ 0 h 8258984"/>
              <a:gd name="connsiteX2" fmla="*/ 8258988 w 8258988"/>
              <a:gd name="connsiteY2" fmla="*/ 4129492 h 8258984"/>
              <a:gd name="connsiteX3" fmla="*/ 4129494 w 8258988"/>
              <a:gd name="connsiteY3" fmla="*/ 8258984 h 8258984"/>
              <a:gd name="connsiteX4" fmla="*/ 0 w 8258988"/>
              <a:gd name="connsiteY4" fmla="*/ 4129492 h 8258984"/>
              <a:gd name="connsiteX0" fmla="*/ 0 w 8369255"/>
              <a:gd name="connsiteY0" fmla="*/ 4153693 h 8283185"/>
              <a:gd name="connsiteX1" fmla="*/ 4129494 w 8369255"/>
              <a:gd name="connsiteY1" fmla="*/ 24201 h 8283185"/>
              <a:gd name="connsiteX2" fmla="*/ 6358565 w 8369255"/>
              <a:gd name="connsiteY2" fmla="*/ 2525861 h 8283185"/>
              <a:gd name="connsiteX3" fmla="*/ 8258988 w 8369255"/>
              <a:gd name="connsiteY3" fmla="*/ 4153693 h 8283185"/>
              <a:gd name="connsiteX4" fmla="*/ 4129494 w 8369255"/>
              <a:gd name="connsiteY4" fmla="*/ 8283185 h 8283185"/>
              <a:gd name="connsiteX5" fmla="*/ 0 w 8369255"/>
              <a:gd name="connsiteY5" fmla="*/ 4153693 h 8283185"/>
              <a:gd name="connsiteX0" fmla="*/ 117150 w 8486405"/>
              <a:gd name="connsiteY0" fmla="*/ 4153693 h 8316683"/>
              <a:gd name="connsiteX1" fmla="*/ 4246644 w 8486405"/>
              <a:gd name="connsiteY1" fmla="*/ 24201 h 8316683"/>
              <a:gd name="connsiteX2" fmla="*/ 6475715 w 8486405"/>
              <a:gd name="connsiteY2" fmla="*/ 2525861 h 8316683"/>
              <a:gd name="connsiteX3" fmla="*/ 8376138 w 8486405"/>
              <a:gd name="connsiteY3" fmla="*/ 4153693 h 8316683"/>
              <a:gd name="connsiteX4" fmla="*/ 4246644 w 8486405"/>
              <a:gd name="connsiteY4" fmla="*/ 8283185 h 8316683"/>
              <a:gd name="connsiteX5" fmla="*/ 1403383 w 8486405"/>
              <a:gd name="connsiteY5" fmla="*/ 6002308 h 8316683"/>
              <a:gd name="connsiteX6" fmla="*/ 117150 w 8486405"/>
              <a:gd name="connsiteY6" fmla="*/ 4153693 h 8316683"/>
              <a:gd name="connsiteX0" fmla="*/ 24965 w 8394220"/>
              <a:gd name="connsiteY0" fmla="*/ 4132822 h 8295812"/>
              <a:gd name="connsiteX1" fmla="*/ 2357558 w 8394220"/>
              <a:gd name="connsiteY1" fmla="*/ 2020294 h 8295812"/>
              <a:gd name="connsiteX2" fmla="*/ 4154459 w 8394220"/>
              <a:gd name="connsiteY2" fmla="*/ 3330 h 8295812"/>
              <a:gd name="connsiteX3" fmla="*/ 6383530 w 8394220"/>
              <a:gd name="connsiteY3" fmla="*/ 2504990 h 8295812"/>
              <a:gd name="connsiteX4" fmla="*/ 8283953 w 8394220"/>
              <a:gd name="connsiteY4" fmla="*/ 4132822 h 8295812"/>
              <a:gd name="connsiteX5" fmla="*/ 4154459 w 8394220"/>
              <a:gd name="connsiteY5" fmla="*/ 8262314 h 8295812"/>
              <a:gd name="connsiteX6" fmla="*/ 1311198 w 8394220"/>
              <a:gd name="connsiteY6" fmla="*/ 5981437 h 8295812"/>
              <a:gd name="connsiteX7" fmla="*/ 24965 w 8394220"/>
              <a:gd name="connsiteY7" fmla="*/ 4132822 h 8295812"/>
              <a:gd name="connsiteX0" fmla="*/ 130 w 8369385"/>
              <a:gd name="connsiteY0" fmla="*/ 4204012 h 8367002"/>
              <a:gd name="connsiteX1" fmla="*/ 1348300 w 8369385"/>
              <a:gd name="connsiteY1" fmla="*/ 978122 h 8367002"/>
              <a:gd name="connsiteX2" fmla="*/ 4129624 w 8369385"/>
              <a:gd name="connsiteY2" fmla="*/ 74520 h 8367002"/>
              <a:gd name="connsiteX3" fmla="*/ 6358695 w 8369385"/>
              <a:gd name="connsiteY3" fmla="*/ 2576180 h 8367002"/>
              <a:gd name="connsiteX4" fmla="*/ 8259118 w 8369385"/>
              <a:gd name="connsiteY4" fmla="*/ 4204012 h 8367002"/>
              <a:gd name="connsiteX5" fmla="*/ 4129624 w 8369385"/>
              <a:gd name="connsiteY5" fmla="*/ 8333504 h 8367002"/>
              <a:gd name="connsiteX6" fmla="*/ 1286363 w 8369385"/>
              <a:gd name="connsiteY6" fmla="*/ 6052627 h 8367002"/>
              <a:gd name="connsiteX7" fmla="*/ 130 w 8369385"/>
              <a:gd name="connsiteY7" fmla="*/ 4204012 h 8367002"/>
              <a:gd name="connsiteX0" fmla="*/ 130 w 8369385"/>
              <a:gd name="connsiteY0" fmla="*/ 3665493 h 7828483"/>
              <a:gd name="connsiteX1" fmla="*/ 1348300 w 8369385"/>
              <a:gd name="connsiteY1" fmla="*/ 439603 h 7828483"/>
              <a:gd name="connsiteX2" fmla="*/ 3954239 w 8369385"/>
              <a:gd name="connsiteY2" fmla="*/ 278243 h 7828483"/>
              <a:gd name="connsiteX3" fmla="*/ 6358695 w 8369385"/>
              <a:gd name="connsiteY3" fmla="*/ 2037661 h 7828483"/>
              <a:gd name="connsiteX4" fmla="*/ 8259118 w 8369385"/>
              <a:gd name="connsiteY4" fmla="*/ 3665493 h 7828483"/>
              <a:gd name="connsiteX5" fmla="*/ 4129624 w 8369385"/>
              <a:gd name="connsiteY5" fmla="*/ 7794985 h 7828483"/>
              <a:gd name="connsiteX6" fmla="*/ 1286363 w 8369385"/>
              <a:gd name="connsiteY6" fmla="*/ 5514108 h 7828483"/>
              <a:gd name="connsiteX7" fmla="*/ 130 w 8369385"/>
              <a:gd name="connsiteY7" fmla="*/ 3665493 h 7828483"/>
              <a:gd name="connsiteX0" fmla="*/ 130 w 8480411"/>
              <a:gd name="connsiteY0" fmla="*/ 3665493 h 7828483"/>
              <a:gd name="connsiteX1" fmla="*/ 1348300 w 8480411"/>
              <a:gd name="connsiteY1" fmla="*/ 439603 h 7828483"/>
              <a:gd name="connsiteX2" fmla="*/ 3954239 w 8480411"/>
              <a:gd name="connsiteY2" fmla="*/ 278243 h 7828483"/>
              <a:gd name="connsiteX3" fmla="*/ 6358695 w 8480411"/>
              <a:gd name="connsiteY3" fmla="*/ 2037661 h 7828483"/>
              <a:gd name="connsiteX4" fmla="*/ 7764021 w 8480411"/>
              <a:gd name="connsiteY4" fmla="*/ 291155 h 7828483"/>
              <a:gd name="connsiteX5" fmla="*/ 8259118 w 8480411"/>
              <a:gd name="connsiteY5" fmla="*/ 3665493 h 7828483"/>
              <a:gd name="connsiteX6" fmla="*/ 4129624 w 8480411"/>
              <a:gd name="connsiteY6" fmla="*/ 7794985 h 7828483"/>
              <a:gd name="connsiteX7" fmla="*/ 1286363 w 8480411"/>
              <a:gd name="connsiteY7" fmla="*/ 5514108 h 7828483"/>
              <a:gd name="connsiteX8" fmla="*/ 130 w 8480411"/>
              <a:gd name="connsiteY8" fmla="*/ 3665493 h 78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411" h="7828483">
                <a:moveTo>
                  <a:pt x="130" y="3665493"/>
                </a:moveTo>
                <a:cubicBezTo>
                  <a:pt x="10453" y="2819742"/>
                  <a:pt x="660051" y="1127852"/>
                  <a:pt x="1348300" y="439603"/>
                </a:cubicBezTo>
                <a:cubicBezTo>
                  <a:pt x="2036549" y="-248646"/>
                  <a:pt x="3119173" y="11900"/>
                  <a:pt x="3954239" y="278243"/>
                </a:cubicBezTo>
                <a:cubicBezTo>
                  <a:pt x="4789305" y="544586"/>
                  <a:pt x="5728446" y="1637585"/>
                  <a:pt x="6358695" y="2037661"/>
                </a:cubicBezTo>
                <a:cubicBezTo>
                  <a:pt x="6988944" y="2437737"/>
                  <a:pt x="7447284" y="19850"/>
                  <a:pt x="7764021" y="291155"/>
                </a:cubicBezTo>
                <a:cubicBezTo>
                  <a:pt x="8080758" y="562460"/>
                  <a:pt x="8860136" y="2812779"/>
                  <a:pt x="8259118" y="3665493"/>
                </a:cubicBezTo>
                <a:cubicBezTo>
                  <a:pt x="7658100" y="4518207"/>
                  <a:pt x="5291750" y="7486883"/>
                  <a:pt x="4129624" y="7794985"/>
                </a:cubicBezTo>
                <a:cubicBezTo>
                  <a:pt x="2967498" y="8103087"/>
                  <a:pt x="1974612" y="6202357"/>
                  <a:pt x="1286363" y="5514108"/>
                </a:cubicBezTo>
                <a:cubicBezTo>
                  <a:pt x="598114" y="4825859"/>
                  <a:pt x="-10193" y="4511244"/>
                  <a:pt x="130" y="3665493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accent2">
                <a:lumMod val="50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C4DEF28-3E8F-4C13-BFA4-C637353F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219752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«Е» и с чем его едят?</a:t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Е»</a:t>
            </a:r>
            <a:r>
              <a:rPr lang="ru-RU" sz="2000" dirty="0">
                <a:solidFill>
                  <a:schemeClr val="tx1"/>
                </a:solidFill>
              </a:rPr>
              <a:t>- это сокращение от слова «Европа», означает систему кодировки, которая была разработана в европейских странах. Теперь у каждой пищевой добавки есть индекс «Е» и порядковый номер. 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Часть добавок </a:t>
            </a:r>
            <a:r>
              <a:rPr lang="ru-RU" sz="2400" dirty="0" err="1" smtClean="0">
                <a:solidFill>
                  <a:schemeClr val="tx1"/>
                </a:solidFill>
              </a:rPr>
              <a:t>вредна,но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 практике их не запрещают, так как они обеспечивают товарный вид продукта и, следовательно, объём </a:t>
            </a:r>
            <a:r>
              <a:rPr lang="ru-RU" sz="2400" dirty="0" smtClean="0">
                <a:solidFill>
                  <a:schemeClr val="tx1"/>
                </a:solidFill>
              </a:rPr>
              <a:t>продаж.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9" name="Рисунок 14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2537"/>
          <a:stretch>
            <a:fillRect/>
          </a:stretch>
        </p:blipFill>
        <p:spPr>
          <a:xfrm>
            <a:off x="3862388" y="3253911"/>
            <a:ext cx="4557712" cy="284559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20650"/>
            <a:bevelB w="31750"/>
          </a:sp3d>
        </p:spPr>
      </p:pic>
      <p:pic>
        <p:nvPicPr>
          <p:cNvPr id="155" name="Рисунок 15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>
          <a:xfrm>
            <a:off x="8038471" y="4179948"/>
            <a:ext cx="3110590" cy="23336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157" name="Рисунок 15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r="25075"/>
          <a:stretch>
            <a:fillRect/>
          </a:stretch>
        </p:blipFill>
        <p:spPr>
          <a:xfrm>
            <a:off x="1109831" y="3487188"/>
            <a:ext cx="2321595" cy="3102585"/>
          </a:xfrm>
          <a:effectLst>
            <a:outerShdw blurRad="76200" dist="127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06631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442" y="6331789"/>
            <a:ext cx="11309230" cy="25016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74">
            <a:extLst>
              <a:ext uri="{FF2B5EF4-FFF2-40B4-BE49-F238E27FC236}">
                <a16:creationId xmlns:a16="http://schemas.microsoft.com/office/drawing/2014/main" xmlns="" id="{2AD555BF-6747-45E8-8BA4-F9BAC4694087}"/>
              </a:ext>
            </a:extLst>
          </p:cNvPr>
          <p:cNvSpPr/>
          <p:nvPr/>
        </p:nvSpPr>
        <p:spPr>
          <a:xfrm>
            <a:off x="263675" y="1052182"/>
            <a:ext cx="10742768" cy="8260241"/>
          </a:xfrm>
          <a:custGeom>
            <a:avLst/>
            <a:gdLst>
              <a:gd name="connsiteX0" fmla="*/ 0 w 8258988"/>
              <a:gd name="connsiteY0" fmla="*/ 4129492 h 8258984"/>
              <a:gd name="connsiteX1" fmla="*/ 4129494 w 8258988"/>
              <a:gd name="connsiteY1" fmla="*/ 0 h 8258984"/>
              <a:gd name="connsiteX2" fmla="*/ 8258988 w 8258988"/>
              <a:gd name="connsiteY2" fmla="*/ 4129492 h 8258984"/>
              <a:gd name="connsiteX3" fmla="*/ 4129494 w 8258988"/>
              <a:gd name="connsiteY3" fmla="*/ 8258984 h 8258984"/>
              <a:gd name="connsiteX4" fmla="*/ 0 w 8258988"/>
              <a:gd name="connsiteY4" fmla="*/ 4129492 h 8258984"/>
              <a:gd name="connsiteX0" fmla="*/ 2431444 w 10690432"/>
              <a:gd name="connsiteY0" fmla="*/ 4187299 h 8316791"/>
              <a:gd name="connsiteX1" fmla="*/ 146341 w 10690432"/>
              <a:gd name="connsiteY1" fmla="*/ 1928721 h 8316791"/>
              <a:gd name="connsiteX2" fmla="*/ 6560938 w 10690432"/>
              <a:gd name="connsiteY2" fmla="*/ 57807 h 8316791"/>
              <a:gd name="connsiteX3" fmla="*/ 10690432 w 10690432"/>
              <a:gd name="connsiteY3" fmla="*/ 4187299 h 8316791"/>
              <a:gd name="connsiteX4" fmla="*/ 6560938 w 10690432"/>
              <a:gd name="connsiteY4" fmla="*/ 8316791 h 8316791"/>
              <a:gd name="connsiteX5" fmla="*/ 2431444 w 10690432"/>
              <a:gd name="connsiteY5" fmla="*/ 4187299 h 8316791"/>
              <a:gd name="connsiteX0" fmla="*/ 2431444 w 10742768"/>
              <a:gd name="connsiteY0" fmla="*/ 4130749 h 8260241"/>
              <a:gd name="connsiteX1" fmla="*/ 146341 w 10742768"/>
              <a:gd name="connsiteY1" fmla="*/ 1872171 h 8260241"/>
              <a:gd name="connsiteX2" fmla="*/ 6560938 w 10742768"/>
              <a:gd name="connsiteY2" fmla="*/ 1257 h 8260241"/>
              <a:gd name="connsiteX3" fmla="*/ 8522590 w 10742768"/>
              <a:gd name="connsiteY3" fmla="*/ 2148217 h 8260241"/>
              <a:gd name="connsiteX4" fmla="*/ 10690432 w 10742768"/>
              <a:gd name="connsiteY4" fmla="*/ 4130749 h 8260241"/>
              <a:gd name="connsiteX5" fmla="*/ 6560938 w 10742768"/>
              <a:gd name="connsiteY5" fmla="*/ 8260241 h 8260241"/>
              <a:gd name="connsiteX6" fmla="*/ 2431444 w 10742768"/>
              <a:gd name="connsiteY6" fmla="*/ 4130749 h 826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768" h="8260241">
                <a:moveTo>
                  <a:pt x="2431444" y="4130749"/>
                </a:moveTo>
                <a:cubicBezTo>
                  <a:pt x="1362345" y="3066071"/>
                  <a:pt x="-541908" y="2560420"/>
                  <a:pt x="146341" y="1872171"/>
                </a:cubicBezTo>
                <a:cubicBezTo>
                  <a:pt x="834590" y="1183922"/>
                  <a:pt x="5164897" y="-44751"/>
                  <a:pt x="6560938" y="1257"/>
                </a:cubicBezTo>
                <a:cubicBezTo>
                  <a:pt x="7956980" y="47265"/>
                  <a:pt x="7834341" y="1459968"/>
                  <a:pt x="8522590" y="2148217"/>
                </a:cubicBezTo>
                <a:cubicBezTo>
                  <a:pt x="9210839" y="2836466"/>
                  <a:pt x="11077759" y="2925173"/>
                  <a:pt x="10690432" y="4130749"/>
                </a:cubicBezTo>
                <a:cubicBezTo>
                  <a:pt x="10303105" y="5336325"/>
                  <a:pt x="8841595" y="8260241"/>
                  <a:pt x="6560938" y="8260241"/>
                </a:cubicBezTo>
                <a:cubicBezTo>
                  <a:pt x="4280281" y="8260241"/>
                  <a:pt x="3500543" y="5195427"/>
                  <a:pt x="2431444" y="4130749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accent2">
                <a:lumMod val="50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848"/>
            <a:ext cx="12186783" cy="4106174"/>
          </a:xfr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3FD6B58-9479-42C7-937E-7795DD3466AF}"/>
              </a:ext>
            </a:extLst>
          </p:cNvPr>
          <p:cNvSpPr/>
          <p:nvPr/>
        </p:nvSpPr>
        <p:spPr>
          <a:xfrm>
            <a:off x="10434" y="-500333"/>
            <a:ext cx="12181566" cy="400265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152D7A-AF87-4330-A81C-9EA4008ECD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456" y="1268082"/>
            <a:ext cx="7415007" cy="39834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6776"/>
          <a:stretch>
            <a:fillRect/>
          </a:stretch>
        </p:blipFill>
        <p:spPr>
          <a:xfrm>
            <a:off x="2950292" y="1500996"/>
            <a:ext cx="5203333" cy="33453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2996E5-D2E0-4011-B826-B818E94D0F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284" y="3457030"/>
            <a:ext cx="3911470" cy="3000898"/>
          </a:xfrm>
          <a:prstGeom prst="rect">
            <a:avLst/>
          </a:prstGeom>
        </p:spPr>
      </p:pic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48" y="-43046"/>
            <a:ext cx="10515600" cy="13111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пищевые добавки,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их функциям, разделяют на категории: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18167"/>
          <a:stretch>
            <a:fillRect/>
          </a:stretch>
        </p:blipFill>
        <p:spPr>
          <a:xfrm>
            <a:off x="737256" y="3134590"/>
            <a:ext cx="2767526" cy="3645775"/>
          </a:xfrm>
          <a:prstGeom prst="roundRect">
            <a:avLst>
              <a:gd name="adj" fmla="val 0"/>
            </a:avLst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750EBF0-8BE4-4754-8832-B666F9C654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380" y="3942114"/>
            <a:ext cx="4334167" cy="33251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7565"/>
          <a:stretch>
            <a:fillRect/>
          </a:stretch>
        </p:blipFill>
        <p:spPr>
          <a:xfrm>
            <a:off x="7228675" y="4080845"/>
            <a:ext cx="4061573" cy="3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76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49374" y="228599"/>
            <a:ext cx="5063706" cy="866976"/>
          </a:xfrm>
          <a:custGeom>
            <a:avLst/>
            <a:gdLst>
              <a:gd name="connsiteX0" fmla="*/ 0 w 4252822"/>
              <a:gd name="connsiteY0" fmla="*/ 0 h 573658"/>
              <a:gd name="connsiteX1" fmla="*/ 4252822 w 4252822"/>
              <a:gd name="connsiteY1" fmla="*/ 0 h 573658"/>
              <a:gd name="connsiteX2" fmla="*/ 4252822 w 4252822"/>
              <a:gd name="connsiteY2" fmla="*/ 573658 h 573658"/>
              <a:gd name="connsiteX3" fmla="*/ 0 w 4252822"/>
              <a:gd name="connsiteY3" fmla="*/ 573658 h 573658"/>
              <a:gd name="connsiteX4" fmla="*/ 0 w 4252822"/>
              <a:gd name="connsiteY4" fmla="*/ 0 h 573658"/>
              <a:gd name="connsiteX0" fmla="*/ 810884 w 5063706"/>
              <a:gd name="connsiteY0" fmla="*/ 0 h 573658"/>
              <a:gd name="connsiteX1" fmla="*/ 5063706 w 5063706"/>
              <a:gd name="connsiteY1" fmla="*/ 0 h 573658"/>
              <a:gd name="connsiteX2" fmla="*/ 5063706 w 5063706"/>
              <a:gd name="connsiteY2" fmla="*/ 573658 h 573658"/>
              <a:gd name="connsiteX3" fmla="*/ 810884 w 5063706"/>
              <a:gd name="connsiteY3" fmla="*/ 573658 h 573658"/>
              <a:gd name="connsiteX4" fmla="*/ 0 w 5063706"/>
              <a:gd name="connsiteY4" fmla="*/ 211348 h 573658"/>
              <a:gd name="connsiteX5" fmla="*/ 810884 w 5063706"/>
              <a:gd name="connsiteY5" fmla="*/ 0 h 573658"/>
              <a:gd name="connsiteX0" fmla="*/ 810884 w 5063706"/>
              <a:gd name="connsiteY0" fmla="*/ 0 h 866976"/>
              <a:gd name="connsiteX1" fmla="*/ 5063706 w 5063706"/>
              <a:gd name="connsiteY1" fmla="*/ 0 h 866976"/>
              <a:gd name="connsiteX2" fmla="*/ 5063706 w 5063706"/>
              <a:gd name="connsiteY2" fmla="*/ 573658 h 866976"/>
              <a:gd name="connsiteX3" fmla="*/ 1794294 w 5063706"/>
              <a:gd name="connsiteY3" fmla="*/ 866956 h 866976"/>
              <a:gd name="connsiteX4" fmla="*/ 810884 w 5063706"/>
              <a:gd name="connsiteY4" fmla="*/ 573658 h 866976"/>
              <a:gd name="connsiteX5" fmla="*/ 0 w 5063706"/>
              <a:gd name="connsiteY5" fmla="*/ 211348 h 866976"/>
              <a:gd name="connsiteX6" fmla="*/ 810884 w 5063706"/>
              <a:gd name="connsiteY6" fmla="*/ 0 h 8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3706" h="866976">
                <a:moveTo>
                  <a:pt x="810884" y="0"/>
                </a:moveTo>
                <a:lnTo>
                  <a:pt x="5063706" y="0"/>
                </a:lnTo>
                <a:lnTo>
                  <a:pt x="5063706" y="573658"/>
                </a:lnTo>
                <a:cubicBezTo>
                  <a:pt x="3979653" y="570782"/>
                  <a:pt x="2878347" y="869832"/>
                  <a:pt x="1794294" y="866956"/>
                </a:cubicBezTo>
                <a:lnTo>
                  <a:pt x="810884" y="573658"/>
                </a:lnTo>
                <a:cubicBezTo>
                  <a:pt x="808008" y="464390"/>
                  <a:pt x="2876" y="320616"/>
                  <a:pt x="0" y="211348"/>
                </a:cubicBezTo>
                <a:lnTo>
                  <a:pt x="81088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6078" y="6349042"/>
            <a:ext cx="11322713" cy="28363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89">
            <a:extLst>
              <a:ext uri="{FF2B5EF4-FFF2-40B4-BE49-F238E27FC236}">
                <a16:creationId xmlns:a16="http://schemas.microsoft.com/office/drawing/2014/main" xmlns="" id="{D9D26434-EA57-B947-A355-DD9C43A9BF65}"/>
              </a:ext>
            </a:extLst>
          </p:cNvPr>
          <p:cNvSpPr/>
          <p:nvPr/>
        </p:nvSpPr>
        <p:spPr>
          <a:xfrm>
            <a:off x="366079" y="1425785"/>
            <a:ext cx="1650752" cy="3015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1</a:t>
            </a:r>
            <a:endParaRPr lang="ru-RU" sz="18998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26" name="Прямоугольник 89">
            <a:extLst>
              <a:ext uri="{FF2B5EF4-FFF2-40B4-BE49-F238E27FC236}">
                <a16:creationId xmlns:a16="http://schemas.microsoft.com/office/drawing/2014/main" xmlns="" id="{1321A889-6000-D44C-81CF-DF77430B04A8}"/>
              </a:ext>
            </a:extLst>
          </p:cNvPr>
          <p:cNvSpPr/>
          <p:nvPr/>
        </p:nvSpPr>
        <p:spPr>
          <a:xfrm>
            <a:off x="4078951" y="1425785"/>
            <a:ext cx="1650752" cy="3015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2</a:t>
            </a:r>
            <a:endParaRPr lang="ru-RU" sz="18998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27" name="Прямоугольник 89">
            <a:extLst>
              <a:ext uri="{FF2B5EF4-FFF2-40B4-BE49-F238E27FC236}">
                <a16:creationId xmlns:a16="http://schemas.microsoft.com/office/drawing/2014/main" xmlns="" id="{B53E7CAC-8E76-0D41-A6D5-D12B7497D66C}"/>
              </a:ext>
            </a:extLst>
          </p:cNvPr>
          <p:cNvSpPr/>
          <p:nvPr/>
        </p:nvSpPr>
        <p:spPr>
          <a:xfrm>
            <a:off x="7401583" y="1425785"/>
            <a:ext cx="1650752" cy="3015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3</a:t>
            </a:r>
            <a:endParaRPr lang="ru-RU" sz="18998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4C3ACB-0164-7845-ADE5-96D3BEC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120032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000" dirty="0" smtClean="0"/>
              <a:t>Информация </a:t>
            </a:r>
            <a:r>
              <a:rPr lang="ru-RU" sz="4000" dirty="0"/>
              <a:t>о пищевых продуктах должна содержать следующие данные:</a:t>
            </a:r>
            <a:endParaRPr lang="ru-RU" sz="4000" dirty="0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xmlns="" id="{A5459FF9-5852-4461-8485-C62B3F11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>
            <a:off x="366079" y="4701396"/>
            <a:ext cx="3248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наименование пищевой 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 состав пищевой 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 количество пищевой 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 </a:t>
            </a:r>
            <a:r>
              <a:rPr lang="ru-RU" sz="1600" dirty="0" smtClean="0"/>
              <a:t>дата </a:t>
            </a:r>
            <a:r>
              <a:rPr lang="ru-RU" sz="1600" dirty="0"/>
              <a:t>изготовления пищевой продукции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6363" y="4701395"/>
            <a:ext cx="376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срок годности пищевой 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 условия хранения пищевой 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наименование </a:t>
            </a:r>
            <a:r>
              <a:rPr lang="ru-RU" dirty="0"/>
              <a:t>и </a:t>
            </a:r>
            <a:r>
              <a:rPr lang="ru-RU" sz="1600" dirty="0"/>
              <a:t>место</a:t>
            </a:r>
            <a:r>
              <a:rPr lang="ru-RU" dirty="0"/>
              <a:t> нахождения изготовителя пищевой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41875" y="4701395"/>
            <a:ext cx="5115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 показатели пищевой ценности пищевой продукции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сведений </a:t>
            </a:r>
            <a:r>
              <a:rPr lang="ru-RU" sz="1600" dirty="0"/>
              <a:t>о наличии в пищевой продукции компонентов, полученных с применением генно-модифицированных организмов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единый </a:t>
            </a:r>
            <a:r>
              <a:rPr lang="ru-RU" sz="1600" dirty="0"/>
              <a:t>знак обращения продукции на рынке государств – членов Таможенного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52585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814" y="-138022"/>
            <a:ext cx="9236729" cy="5840082"/>
          </a:xfrm>
          <a:prstGeom prst="rect">
            <a:avLst/>
          </a:prstGeom>
        </p:spPr>
      </p:pic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170" y="324384"/>
            <a:ext cx="7608498" cy="1311128"/>
          </a:xfrm>
        </p:spPr>
        <p:txBody>
          <a:bodyPr/>
          <a:lstStyle/>
          <a:p>
            <a:pPr algn="ctr"/>
            <a:r>
              <a:rPr lang="ru-RU" dirty="0"/>
              <a:t>Первичная экологическая экспертиза</a:t>
            </a:r>
            <a:endParaRPr lang="en-US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7125" y="5521791"/>
            <a:ext cx="3614397" cy="3416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1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3683" y="6297284"/>
            <a:ext cx="2373784" cy="20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" b="1185"/>
          <a:stretch>
            <a:fillRect/>
          </a:stretch>
        </p:blipFill>
        <p:spPr/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3FD6B58-9479-42C7-937E-7795DD3466AF}"/>
              </a:ext>
            </a:extLst>
          </p:cNvPr>
          <p:cNvSpPr/>
          <p:nvPr/>
        </p:nvSpPr>
        <p:spPr>
          <a:xfrm rot="5400000">
            <a:off x="-1190676" y="184962"/>
            <a:ext cx="6587647" cy="524353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99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42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3691</TotalTime>
  <Words>136</Words>
  <Application>Microsoft Office PowerPoint</Application>
  <PresentationFormat>Произвольный</PresentationFormat>
  <Paragraphs>31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VTB Group Cond Demi Bold</vt:lpstr>
      <vt:lpstr>Oswald</vt:lpstr>
      <vt:lpstr>VTB Group Cond Book</vt:lpstr>
      <vt:lpstr>Calibri</vt:lpstr>
      <vt:lpstr>Oswald Light</vt:lpstr>
      <vt:lpstr>Тема Office</vt:lpstr>
      <vt:lpstr>Презентация PowerPoint</vt:lpstr>
      <vt:lpstr>Пищевые добавки – это химические вещества для улучшения вкуса, повышения питательной ценности или предотвращения порчи продукта</vt:lpstr>
      <vt:lpstr>Что такое «Е» и с чем его едят? «Е»- это сокращение от слова «Европа», означает систему кодировки, которая была разработана в европейских странах. Теперь у каждой пищевой добавки есть индекс «Е» и порядковый номер.   Часть добавок вредна,но на практике их не запрещают, так как они обеспечивают товарный вид продукта и, следовательно, объём продаж.</vt:lpstr>
      <vt:lpstr>Все пищевые добавки, согласно их функциям, разделяют на категории:</vt:lpstr>
      <vt:lpstr>Информация о пищевых продуктах должна содержать следующие данные:</vt:lpstr>
      <vt:lpstr>Первичная экологическая экспертиза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Воронин</dc:creator>
  <cp:lastModifiedBy>1</cp:lastModifiedBy>
  <cp:revision>111</cp:revision>
  <dcterms:created xsi:type="dcterms:W3CDTF">2021-03-13T09:42:31Z</dcterms:created>
  <dcterms:modified xsi:type="dcterms:W3CDTF">2024-03-27T11:17:12Z</dcterms:modified>
</cp:coreProperties>
</file>