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2" r:id="rId3"/>
    <p:sldId id="273" r:id="rId4"/>
    <p:sldId id="275" r:id="rId5"/>
    <p:sldId id="274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60" r:id="rId16"/>
    <p:sldId id="267" r:id="rId17"/>
    <p:sldId id="268" r:id="rId18"/>
    <p:sldId id="269" r:id="rId19"/>
    <p:sldId id="270" r:id="rId20"/>
    <p:sldId id="271" r:id="rId21"/>
    <p:sldId id="285" r:id="rId22"/>
    <p:sldId id="293" r:id="rId23"/>
    <p:sldId id="286" r:id="rId24"/>
    <p:sldId id="287" r:id="rId25"/>
    <p:sldId id="288" r:id="rId26"/>
    <p:sldId id="289" r:id="rId27"/>
    <p:sldId id="290" r:id="rId28"/>
    <p:sldId id="291" r:id="rId29"/>
    <p:sldId id="29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943"/>
    <a:srgbClr val="D8E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49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B4A30-9B00-4EDE-90BF-DDA33C3F31AF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3F376-65CD-4514-821C-04FA552CB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3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F5E25CE-B70D-4465-B4BF-6D63A972634E}" type="slidenum">
              <a:rPr lang="ru-RU" altLang="ru-RU">
                <a:cs typeface="Lucida Sans Unicode" charset="0"/>
              </a:rPr>
              <a:pPr/>
              <a:t>4</a:t>
            </a:fld>
            <a:endParaRPr lang="ru-RU" altLang="ru-RU">
              <a:cs typeface="Lucida Sans Unicode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6759C63-3EEE-4E7E-9B58-4011C0540FF2}" type="slidenum">
              <a:rPr lang="ru-RU" altLang="ru-RU">
                <a:cs typeface="Lucida Sans Unicode" charset="0"/>
              </a:rPr>
              <a:pPr/>
              <a:t>13</a:t>
            </a:fld>
            <a:endParaRPr lang="ru-RU" altLang="ru-RU">
              <a:cs typeface="Lucida Sans Unicode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470C1C1-6D6D-4C7E-899E-9590F19D9DC5}" type="slidenum">
              <a:rPr lang="ru-RU" altLang="ru-RU">
                <a:cs typeface="Lucida Sans Unicode" charset="0"/>
              </a:rPr>
              <a:pPr/>
              <a:t>14</a:t>
            </a:fld>
            <a:endParaRPr lang="ru-RU" altLang="ru-RU">
              <a:cs typeface="Lucida Sans Unicode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5C7402D-A120-4B31-8EFE-35612290B2E5}" type="slidenum">
              <a:rPr lang="ru-RU" altLang="ru-RU">
                <a:cs typeface="Lucida Sans Unicode" charset="0"/>
              </a:rPr>
              <a:pPr/>
              <a:t>5</a:t>
            </a:fld>
            <a:endParaRPr lang="ru-RU" altLang="ru-RU">
              <a:cs typeface="Lucida Sans Unicode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</p:spPr>
        <p:txBody>
          <a:bodyPr wrap="none" anchor="ctr"/>
          <a:lstStyle/>
          <a:p>
            <a:endParaRPr lang="ru-RU" altLang="ru-RU" dirty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BC50BE1-B231-4F30-BD83-B0E107D27675}" type="slidenum">
              <a:rPr lang="ru-RU" altLang="ru-RU">
                <a:cs typeface="Lucida Sans Unicode" charset="0"/>
              </a:rPr>
              <a:pPr/>
              <a:t>6</a:t>
            </a:fld>
            <a:endParaRPr lang="ru-RU" altLang="ru-RU">
              <a:cs typeface="Lucida Sans Unicode" charset="0"/>
            </a:endParaRPr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77C1775-D221-42E2-9113-4FA0E93E48C5}" type="slidenum">
              <a:rPr lang="ru-RU" altLang="ru-RU">
                <a:cs typeface="Lucida Sans Unicode" charset="0"/>
              </a:rPr>
              <a:pPr/>
              <a:t>7</a:t>
            </a:fld>
            <a:endParaRPr lang="ru-RU" altLang="ru-RU">
              <a:cs typeface="Lucida Sans Unicode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4900ACE-8182-4644-A32B-EB3A498F5288}" type="slidenum">
              <a:rPr lang="ru-RU" altLang="ru-RU">
                <a:cs typeface="Lucida Sans Unicode" charset="0"/>
              </a:rPr>
              <a:pPr/>
              <a:t>8</a:t>
            </a:fld>
            <a:endParaRPr lang="ru-RU" altLang="ru-RU">
              <a:cs typeface="Lucida Sans Unicode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8C28C97-A1E0-4A99-882A-D0B1510BF84E}" type="slidenum">
              <a:rPr lang="ru-RU" altLang="ru-RU">
                <a:cs typeface="Lucida Sans Unicode" charset="0"/>
              </a:rPr>
              <a:pPr/>
              <a:t>9</a:t>
            </a:fld>
            <a:endParaRPr lang="ru-RU" altLang="ru-RU">
              <a:cs typeface="Lucida Sans Unicode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CF095D1-41B6-4A59-89E7-2F7343DF6792}" type="slidenum">
              <a:rPr lang="ru-RU" altLang="ru-RU">
                <a:cs typeface="Lucida Sans Unicode" charset="0"/>
              </a:rPr>
              <a:pPr/>
              <a:t>10</a:t>
            </a:fld>
            <a:endParaRPr lang="ru-RU" altLang="ru-RU">
              <a:cs typeface="Lucida Sans Unicode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5FE78F1-BCFB-40BB-A3BC-8B9839A9773B}" type="slidenum">
              <a:rPr lang="ru-RU" altLang="ru-RU">
                <a:cs typeface="Lucida Sans Unicode" charset="0"/>
              </a:rPr>
              <a:pPr/>
              <a:t>11</a:t>
            </a:fld>
            <a:endParaRPr lang="ru-RU" altLang="ru-RU">
              <a:cs typeface="Lucida Sans Unicode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423277B-254E-459D-8C7C-B50C4EA30C30}" type="slidenum">
              <a:rPr lang="ru-RU" altLang="ru-RU">
                <a:cs typeface="Lucida Sans Unicode" charset="0"/>
              </a:rPr>
              <a:pPr/>
              <a:t>12</a:t>
            </a:fld>
            <a:endParaRPr lang="ru-RU" altLang="ru-RU">
              <a:cs typeface="Lucida Sans Unicode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6756-8B0A-42D4-A56C-D18AF9934BBF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A693-E6EE-4716-AABF-F221D06DA42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https://avatars.mds.yandex.net/get-zen-vh/6339165/2a00000181a6cf6000be2342a4a3f446ef17/orig"/>
          <p:cNvPicPr>
            <a:picLocks noChangeAspect="1" noChangeArrowheads="1"/>
          </p:cNvPicPr>
          <p:nvPr userDrawn="1"/>
        </p:nvPicPr>
        <p:blipFill>
          <a:blip r:embed="rId2" cstate="print"/>
          <a:srcRect l="10915" r="11007"/>
          <a:stretch>
            <a:fillRect/>
          </a:stretch>
        </p:blipFill>
        <p:spPr bwMode="auto">
          <a:xfrm>
            <a:off x="0" y="0"/>
            <a:ext cx="9157518" cy="6858000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223"/>
            </a:avLst>
          </a:prstGeom>
          <a:solidFill>
            <a:srgbClr val="D8E373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6756-8B0A-42D4-A56C-D18AF9934BBF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A693-E6EE-4716-AABF-F221D06DA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6756-8B0A-42D4-A56C-D18AF9934BBF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A693-E6EE-4716-AABF-F221D06DA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6756-8B0A-42D4-A56C-D18AF9934BBF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A693-E6EE-4716-AABF-F221D06DA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6756-8B0A-42D4-A56C-D18AF9934BBF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A693-E6EE-4716-AABF-F221D06DA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6756-8B0A-42D4-A56C-D18AF9934BBF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A693-E6EE-4716-AABF-F221D06DA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6756-8B0A-42D4-A56C-D18AF9934BBF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A693-E6EE-4716-AABF-F221D06DA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6756-8B0A-42D4-A56C-D18AF9934BBF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A693-E6EE-4716-AABF-F221D06DA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6756-8B0A-42D4-A56C-D18AF9934BBF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A693-E6EE-4716-AABF-F221D06DA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6756-8B0A-42D4-A56C-D18AF9934BBF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A693-E6EE-4716-AABF-F221D06DA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6756-8B0A-42D4-A56C-D18AF9934BBF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A693-E6EE-4716-AABF-F221D06DA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catherineasquithgallery.com/uploads/posts/2021-02/1613132791_88-p-fon-dlya-prezentatsii-zheltii-gradient-113.jpg"/>
          <p:cNvPicPr>
            <a:picLocks noChangeAspect="1" noChangeArrowheads="1"/>
          </p:cNvPicPr>
          <p:nvPr userDrawn="1"/>
        </p:nvPicPr>
        <p:blipFill>
          <a:blip r:embed="rId13" cstate="print">
            <a:lum bright="33000"/>
          </a:blip>
          <a:srcRect l="49213"/>
          <a:stretch>
            <a:fillRect/>
          </a:stretch>
        </p:blipFill>
        <p:spPr bwMode="auto">
          <a:xfrm flipH="1" flipV="1">
            <a:off x="-2" y="0"/>
            <a:ext cx="9144001" cy="6741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F6756-8B0A-42D4-A56C-D18AF9934BBF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3A693-E6EE-4716-AABF-F221D06DA4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223"/>
            </a:avLst>
          </a:prstGeom>
          <a:solidFill>
            <a:srgbClr val="CBD943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audio" Target="../media/audio2.wav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user\Desktop\&#1092;&#1080;&#1079;&#1084;&#1080;&#1085;&#1091;&#1090;&#1082;&#1072;%20_&#1053;&#1072;&#1089;&#1077;&#1082;&#1086;&#1084;&#1099;&#1077;_.mp4" TargetMode="External"/><Relationship Id="rId1" Type="http://schemas.microsoft.com/office/2007/relationships/media" Target="file:///C:\Users\user\Desktop\&#1092;&#1080;&#1079;&#1084;&#1080;&#1085;&#1091;&#1090;&#1082;&#1072;%20_&#1053;&#1072;&#1089;&#1077;&#1082;&#1086;&#1084;&#1099;&#1077;_.mp4" TargetMode="Externa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7;&#1088;&#1072;\Downloads\Barbarika_-_S_Dnem_Rozhdeniya_73513282.mp3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x-lines.ru/letters/i/cyrillicfancy/0573/1ec81e/42/1/4n1pdy6ozzemiwcg4nhpbxsozzembwf54ggpbxqosdea6egosxeabwfo4n6pbxstomem5wf64gy7dyst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755" y="691041"/>
            <a:ext cx="3694320" cy="252000"/>
          </a:xfrm>
          <a:prstGeom prst="rect">
            <a:avLst/>
          </a:prstGeom>
          <a:noFill/>
        </p:spPr>
      </p:pic>
      <p:pic>
        <p:nvPicPr>
          <p:cNvPr id="3" name="Picture 6" descr="https://x-lines.ru/letters/i/cyrillicfancy/0573/1ec81e/40/1/gropbqsozxembwcb4gy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9927" y="1092238"/>
            <a:ext cx="930856" cy="216000"/>
          </a:xfrm>
          <a:prstGeom prst="rect">
            <a:avLst/>
          </a:prstGeom>
          <a:noFill/>
        </p:spPr>
      </p:pic>
      <p:pic>
        <p:nvPicPr>
          <p:cNvPr id="15" name="Picture 2" descr="https://x-lines.ru/letters/i/cyrillicfancy/2386/dc2127/50/1/4nkpbpqozzeaaegtodem7wfs4n4pbpqozzemtwcxrdej3wcd4gn7bqbp4nupbxsozmem7wcn4gb7dbqozy.png">
            <a:extLst>
              <a:ext uri="{FF2B5EF4-FFF2-40B4-BE49-F238E27FC236}">
                <a16:creationId xmlns:a16="http://schemas.microsoft.com/office/drawing/2014/main" id="{F01951F0-BFC8-4E3D-82BF-1A2CDE686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r="51101"/>
          <a:stretch>
            <a:fillRect/>
          </a:stretch>
        </p:blipFill>
        <p:spPr bwMode="auto">
          <a:xfrm>
            <a:off x="539552" y="1556792"/>
            <a:ext cx="4176464" cy="468000"/>
          </a:xfrm>
          <a:prstGeom prst="rect">
            <a:avLst/>
          </a:prstGeom>
          <a:noFill/>
        </p:spPr>
      </p:pic>
      <p:pic>
        <p:nvPicPr>
          <p:cNvPr id="16" name="Picture 2" descr="https://x-lines.ru/letters/i/cyrillicfancy/2386/dc2127/50/1/4nkpbpqozzeaaegtodem7wfs4n4pbpqozzemtwcxrdej3wcd4gn7bqbp4nupbxsozmem7wcn4gb7dbqozy.png">
            <a:extLst>
              <a:ext uri="{FF2B5EF4-FFF2-40B4-BE49-F238E27FC236}">
                <a16:creationId xmlns:a16="http://schemas.microsoft.com/office/drawing/2014/main" id="{C449BF73-D4B6-4E5D-ACDC-2033EA4E8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48899"/>
          <a:stretch>
            <a:fillRect/>
          </a:stretch>
        </p:blipFill>
        <p:spPr bwMode="auto">
          <a:xfrm>
            <a:off x="351480" y="2189813"/>
            <a:ext cx="4364536" cy="4680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246F86-B786-463B-BD96-A5277486989C}"/>
              </a:ext>
            </a:extLst>
          </p:cNvPr>
          <p:cNvSpPr txBox="1"/>
          <p:nvPr/>
        </p:nvSpPr>
        <p:spPr>
          <a:xfrm>
            <a:off x="247748" y="2822834"/>
            <a:ext cx="4572000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Автор: Смирнова А.Г.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начальных классов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1268760"/>
            <a:ext cx="8522938" cy="54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701675" y="260648"/>
            <a:ext cx="7740650" cy="1084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 hangingPunct="1">
              <a:lnSpc>
                <a:spcPct val="102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Дом-музей Корнея Чуковского в Переделкино</a:t>
            </a:r>
          </a:p>
        </p:txBody>
      </p:sp>
      <p:sp>
        <p:nvSpPr>
          <p:cNvPr id="4" name="Стрелка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DA5AE8-37E9-4208-A21E-7AFFFD7D4A30}"/>
              </a:ext>
            </a:extLst>
          </p:cNvPr>
          <p:cNvSpPr/>
          <p:nvPr/>
        </p:nvSpPr>
        <p:spPr>
          <a:xfrm>
            <a:off x="8388424" y="6400752"/>
            <a:ext cx="576064" cy="26860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7992888" cy="50798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5496" y="187118"/>
            <a:ext cx="9108504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Там он проводил встречи с детьми, устраивал для них праздники.</a:t>
            </a:r>
          </a:p>
        </p:txBody>
      </p:sp>
      <p:sp>
        <p:nvSpPr>
          <p:cNvPr id="4" name="Стрелка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DEFD6E-C123-4440-BDA8-EAA3E2A2FFFC}"/>
              </a:ext>
            </a:extLst>
          </p:cNvPr>
          <p:cNvSpPr/>
          <p:nvPr/>
        </p:nvSpPr>
        <p:spPr>
          <a:xfrm>
            <a:off x="8388424" y="6400752"/>
            <a:ext cx="576064" cy="26860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3600400" cy="2817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1331913"/>
            <a:ext cx="6480175" cy="288766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3600" b="1" dirty="0" err="1">
                <a:solidFill>
                  <a:schemeClr val="accent2">
                    <a:lumMod val="50000"/>
                  </a:schemeClr>
                </a:solidFill>
              </a:rPr>
              <a:t>Приходили</a:t>
            </a:r>
            <a:r>
              <a:rPr lang="en-US" altLang="ru-RU" sz="3600" b="1" dirty="0">
                <a:solidFill>
                  <a:schemeClr val="accent2">
                    <a:lumMod val="50000"/>
                  </a:schemeClr>
                </a:solidFill>
              </a:rPr>
              <a:t> к </a:t>
            </a:r>
            <a:r>
              <a:rPr lang="en-US" altLang="ru-RU" sz="3600" b="1" dirty="0" err="1">
                <a:solidFill>
                  <a:schemeClr val="accent2">
                    <a:lumMod val="50000"/>
                  </a:schemeClr>
                </a:solidFill>
              </a:rPr>
              <a:t>Мухе</a:t>
            </a:r>
            <a:r>
              <a:rPr lang="en-US" altLang="ru-RU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600" b="1" dirty="0" err="1">
                <a:solidFill>
                  <a:schemeClr val="accent2">
                    <a:lumMod val="50000"/>
                  </a:schemeClr>
                </a:solidFill>
              </a:rPr>
              <a:t>блошки</a:t>
            </a:r>
            <a:r>
              <a:rPr lang="en-US" altLang="ru-RU" sz="36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br>
              <a:rPr lang="en-US" alt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ru-RU" sz="3600" b="1" dirty="0" err="1">
                <a:solidFill>
                  <a:schemeClr val="accent2">
                    <a:lumMod val="50000"/>
                  </a:schemeClr>
                </a:solidFill>
              </a:rPr>
              <a:t>Приносили</a:t>
            </a:r>
            <a:r>
              <a:rPr lang="en-US" altLang="ru-RU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600" b="1" dirty="0" err="1">
                <a:solidFill>
                  <a:schemeClr val="accent2">
                    <a:lumMod val="50000"/>
                  </a:schemeClr>
                </a:solidFill>
              </a:rPr>
              <a:t>ей</a:t>
            </a:r>
            <a:r>
              <a:rPr lang="en-US" altLang="ru-RU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600" b="1" dirty="0" err="1">
                <a:solidFill>
                  <a:schemeClr val="accent2">
                    <a:lumMod val="50000"/>
                  </a:schemeClr>
                </a:solidFill>
              </a:rPr>
              <a:t>сапожки</a:t>
            </a:r>
            <a:r>
              <a:rPr lang="en-US" altLang="ru-RU" sz="36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br>
              <a:rPr lang="en-US" alt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ru-RU" sz="3600" b="1" dirty="0">
                <a:solidFill>
                  <a:schemeClr val="accent2">
                    <a:lumMod val="50000"/>
                  </a:schemeClr>
                </a:solidFill>
              </a:rPr>
              <a:t>А </a:t>
            </a:r>
            <a:r>
              <a:rPr lang="en-US" altLang="ru-RU" sz="3600" b="1" dirty="0" err="1">
                <a:solidFill>
                  <a:schemeClr val="accent2">
                    <a:lumMod val="50000"/>
                  </a:schemeClr>
                </a:solidFill>
              </a:rPr>
              <a:t>сапожки</a:t>
            </a:r>
            <a:r>
              <a:rPr lang="en-US" altLang="ru-RU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600" b="1" dirty="0" err="1">
                <a:solidFill>
                  <a:schemeClr val="accent2">
                    <a:lumMod val="50000"/>
                  </a:schemeClr>
                </a:solidFill>
              </a:rPr>
              <a:t>не</a:t>
            </a:r>
            <a:r>
              <a:rPr lang="en-US" altLang="ru-RU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6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простые</a:t>
            </a:r>
            <a:r>
              <a:rPr lang="en-US" altLang="ru-RU" sz="3600" b="1" dirty="0">
                <a:solidFill>
                  <a:schemeClr val="accent2">
                    <a:lumMod val="50000"/>
                  </a:schemeClr>
                </a:solidFill>
              </a:rPr>
              <a:t> -</a:t>
            </a:r>
            <a:br>
              <a:rPr lang="en-US" alt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ru-RU" sz="3600" b="1" dirty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en-US" altLang="ru-RU" sz="3600" b="1" dirty="0" err="1">
                <a:solidFill>
                  <a:schemeClr val="accent2">
                    <a:lumMod val="50000"/>
                  </a:schemeClr>
                </a:solidFill>
              </a:rPr>
              <a:t>них</a:t>
            </a:r>
            <a:r>
              <a:rPr lang="en-US" altLang="ru-RU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600" b="1" dirty="0" err="1">
                <a:solidFill>
                  <a:schemeClr val="accent2">
                    <a:lumMod val="50000"/>
                  </a:schemeClr>
                </a:solidFill>
              </a:rPr>
              <a:t>застежки</a:t>
            </a:r>
            <a:r>
              <a:rPr lang="en-US" altLang="ru-RU" sz="3600" b="1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</a:t>
            </a:r>
            <a:r>
              <a:rPr lang="en-US" altLang="ru-RU" sz="3600" b="1" dirty="0" err="1">
                <a:solidFill>
                  <a:schemeClr val="accent2">
                    <a:lumMod val="50000"/>
                  </a:schemeClr>
                </a:solidFill>
              </a:rPr>
              <a:t>золотые</a:t>
            </a:r>
            <a:r>
              <a:rPr lang="en-US" altLang="ru-RU" sz="36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691680" y="496715"/>
            <a:ext cx="5976664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5400" b="1" dirty="0">
                <a:solidFill>
                  <a:srgbClr val="002060"/>
                </a:solidFill>
                <a:latin typeface="Georgia" panose="02040502050405020303" pitchFamily="18" charset="0"/>
              </a:rPr>
              <a:t>Муха-цокотуха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887413"/>
            <a:ext cx="7770813" cy="3073400"/>
          </a:xfrm>
        </p:spPr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br>
              <a:rPr lang="ru-RU" altLang="ru-RU" sz="32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br>
              <a:rPr lang="ru-RU" altLang="ru-RU" sz="32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br>
              <a:rPr lang="ru-RU" altLang="ru-RU" sz="32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br>
              <a:rPr lang="ru-RU" altLang="ru-RU" sz="32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br>
              <a:rPr lang="ru-RU" altLang="ru-RU" sz="32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4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Но жуки-червяки </a:t>
            </a:r>
            <a:r>
              <a:rPr lang="ru-RU" altLang="ru-RU" sz="40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испугалися</a:t>
            </a:r>
            <a:r>
              <a:rPr lang="ru-RU" altLang="ru-RU" sz="4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</a:t>
            </a:r>
            <a:br>
              <a:rPr lang="ru-RU" altLang="ru-RU" sz="4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4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По углам, по щелям </a:t>
            </a:r>
            <a:r>
              <a:rPr lang="ru-RU" altLang="ru-RU" sz="40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разбежалися</a:t>
            </a:r>
            <a:r>
              <a:rPr lang="ru-RU" altLang="ru-RU" sz="4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:</a:t>
            </a:r>
            <a:br>
              <a:rPr lang="ru-RU" altLang="ru-RU" sz="4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4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Тараканы под диваны,</a:t>
            </a:r>
            <a:br>
              <a:rPr lang="ru-RU" altLang="ru-RU" sz="4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4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А </a:t>
            </a:r>
            <a:r>
              <a:rPr lang="ru-RU" altLang="ru-RU" sz="40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козявочки</a:t>
            </a:r>
            <a:r>
              <a:rPr lang="ru-RU" altLang="ru-RU" sz="4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под лавочки</a:t>
            </a:r>
            <a:br>
              <a:rPr lang="ru-RU" altLang="ru-RU" sz="4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4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А букашки под кровать  - </a:t>
            </a:r>
            <a:br>
              <a:rPr lang="ru-RU" altLang="ru-RU" sz="4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4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Не желают воевать!</a:t>
            </a:r>
            <a:br>
              <a:rPr lang="ru-RU" altLang="ru-RU" sz="4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4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И никто даже с места не сдвинется:</a:t>
            </a:r>
            <a:br>
              <a:rPr lang="ru-RU" altLang="ru-RU" sz="4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4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Пропадай- погибай,</a:t>
            </a:r>
            <a:br>
              <a:rPr lang="ru-RU" altLang="ru-RU" sz="4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4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Именинница!</a:t>
            </a:r>
            <a:br>
              <a:rPr lang="ru-RU" altLang="ru-RU" sz="4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lang="en-US" altLang="ru-RU" sz="32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Стрелка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71A955C-CB5D-4E89-B5F7-4524CD0868C0}"/>
              </a:ext>
            </a:extLst>
          </p:cNvPr>
          <p:cNvSpPr/>
          <p:nvPr/>
        </p:nvSpPr>
        <p:spPr>
          <a:xfrm>
            <a:off x="8388424" y="6400752"/>
            <a:ext cx="576064" cy="26860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887413"/>
            <a:ext cx="7807970" cy="3073400"/>
          </a:xfrm>
        </p:spPr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br>
              <a:rPr lang="ru-RU" altLang="ru-RU" sz="44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br>
              <a:rPr lang="ru-RU" altLang="ru-RU" sz="44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br>
              <a:rPr lang="ru-RU" altLang="ru-RU" sz="44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44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Тараканы, букашки, блошки, пчела, бабочка, жуки, червяки, </a:t>
            </a:r>
            <a:r>
              <a:rPr lang="ru-RU" altLang="ru-RU" sz="44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козявочки</a:t>
            </a:r>
            <a:r>
              <a:rPr lang="ru-RU" altLang="ru-RU" sz="44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 кузнечик, светляки, сороконожки, клоп, мотыльки, муравей, </a:t>
            </a:r>
            <a:r>
              <a:rPr lang="ru-RU" altLang="ru-RU" sz="44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муравьиха</a:t>
            </a:r>
            <a:r>
              <a:rPr lang="ru-RU" altLang="ru-RU" sz="44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br>
              <a:rPr lang="ru-RU" altLang="ru-RU" sz="44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lang="en-US" altLang="ru-RU" sz="44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Стрелка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08231C6-EE9C-4CB5-9E87-DE7514F28640}"/>
              </a:ext>
            </a:extLst>
          </p:cNvPr>
          <p:cNvSpPr/>
          <p:nvPr/>
        </p:nvSpPr>
        <p:spPr>
          <a:xfrm>
            <a:off x="8388424" y="6400752"/>
            <a:ext cx="576064" cy="26860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32424" y="1837127"/>
            <a:ext cx="3456000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Всё, что в жизни продаётся,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Одинаково зовётся: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И крупа, и самовар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Называется. Товар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424" y="3934399"/>
            <a:ext cx="345600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На товаре быть должна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Обязательно. Цена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9976" y="320702"/>
            <a:ext cx="3456384" cy="1368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YS Text"/>
              </a:rPr>
              <a:t>Деньги </a:t>
            </a:r>
          </a:p>
          <a:p>
            <a:r>
              <a:rPr lang="ru-RU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YS Text"/>
              </a:rPr>
              <a:t>- особый товар, который можно обменять на любые другие товары и услуги.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388424" y="6400752"/>
            <a:ext cx="576064" cy="26860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44208" y="2840839"/>
            <a:ext cx="936104" cy="288032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Клик!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52220" y="4438455"/>
            <a:ext cx="828092" cy="2880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Клик!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618564-3D0B-4702-ABB8-35F30CC8C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93" y="1909455"/>
            <a:ext cx="3034319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9">
            <a:extLst>
              <a:ext uri="{FF2B5EF4-FFF2-40B4-BE49-F238E27FC236}">
                <a16:creationId xmlns:a16="http://schemas.microsoft.com/office/drawing/2014/main" id="{33B6069B-16BF-40F6-A30B-7206C38D96B4}"/>
              </a:ext>
            </a:extLst>
          </p:cNvPr>
          <p:cNvSpPr/>
          <p:nvPr/>
        </p:nvSpPr>
        <p:spPr>
          <a:xfrm>
            <a:off x="899976" y="692696"/>
            <a:ext cx="3456384" cy="99600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Клик!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3B8588-C822-4CC6-BA6C-6175DD3F42AE}"/>
              </a:ext>
            </a:extLst>
          </p:cNvPr>
          <p:cNvSpPr/>
          <p:nvPr/>
        </p:nvSpPr>
        <p:spPr>
          <a:xfrm>
            <a:off x="1115616" y="260648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Муха, Муха-Цокотуха,</a:t>
            </a:r>
            <a:b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Позолоченное брюхо!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Муха по полю пошла,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B20593-449C-49D2-A616-CF5E6A7D76A3}"/>
              </a:ext>
            </a:extLst>
          </p:cNvPr>
          <p:cNvSpPr/>
          <p:nvPr/>
        </p:nvSpPr>
        <p:spPr>
          <a:xfrm>
            <a:off x="4932040" y="260648"/>
            <a:ext cx="3006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Муха денежку нашла.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Пошла Муха на базар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И купила самовар…</a:t>
            </a:r>
          </a:p>
        </p:txBody>
      </p:sp>
      <p:pic>
        <p:nvPicPr>
          <p:cNvPr id="5" name="Picture 10" descr="https://podacha-blud.com/uploads/posts/2022-12/1671075754_8-podacha-blud-com-p-shokolad-na-belom-fone-foto-8.jpg">
            <a:extLst>
              <a:ext uri="{FF2B5EF4-FFF2-40B4-BE49-F238E27FC236}">
                <a16:creationId xmlns:a16="http://schemas.microsoft.com/office/drawing/2014/main" id="{65A87251-DFA7-4C0C-914C-683B9CD34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186" t="12061" r="5559" b="9542"/>
          <a:stretch>
            <a:fillRect/>
          </a:stretch>
        </p:blipFill>
        <p:spPr bwMode="auto">
          <a:xfrm>
            <a:off x="6948264" y="2564904"/>
            <a:ext cx="1656184" cy="759896"/>
          </a:xfrm>
          <a:prstGeom prst="rect">
            <a:avLst/>
          </a:prstGeom>
          <a:noFill/>
        </p:spPr>
      </p:pic>
      <p:sp>
        <p:nvSpPr>
          <p:cNvPr id="6" name="Скругленный прямоугольник 10">
            <a:extLst>
              <a:ext uri="{FF2B5EF4-FFF2-40B4-BE49-F238E27FC236}">
                <a16:creationId xmlns:a16="http://schemas.microsoft.com/office/drawing/2014/main" id="{43E4AA02-840A-49EB-8040-638D1A0AF902}"/>
              </a:ext>
            </a:extLst>
          </p:cNvPr>
          <p:cNvSpPr/>
          <p:nvPr/>
        </p:nvSpPr>
        <p:spPr>
          <a:xfrm>
            <a:off x="559336" y="3717032"/>
            <a:ext cx="1440000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Баранки</a:t>
            </a:r>
          </a:p>
          <a:p>
            <a:pPr algn="ctr"/>
            <a:r>
              <a:rPr lang="ru-RU" sz="1600" b="1" dirty="0"/>
              <a:t>1 рубль</a:t>
            </a:r>
          </a:p>
        </p:txBody>
      </p:sp>
      <p:sp>
        <p:nvSpPr>
          <p:cNvPr id="7" name="Скругленный прямоугольник 12">
            <a:extLst>
              <a:ext uri="{FF2B5EF4-FFF2-40B4-BE49-F238E27FC236}">
                <a16:creationId xmlns:a16="http://schemas.microsoft.com/office/drawing/2014/main" id="{5F3F3346-0707-4F21-B0B7-F8D2EEAF7862}"/>
              </a:ext>
            </a:extLst>
          </p:cNvPr>
          <p:cNvSpPr/>
          <p:nvPr/>
        </p:nvSpPr>
        <p:spPr>
          <a:xfrm>
            <a:off x="4772084" y="3755532"/>
            <a:ext cx="1512000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Georgia" panose="02040502050405020303" pitchFamily="18" charset="0"/>
              </a:rPr>
              <a:t>Конфеты (1кг)</a:t>
            </a:r>
          </a:p>
          <a:p>
            <a:pPr algn="ctr"/>
            <a:r>
              <a:rPr lang="ru-RU" sz="1600" b="1" dirty="0">
                <a:latin typeface="Georgia" panose="02040502050405020303" pitchFamily="18" charset="0"/>
              </a:rPr>
              <a:t>3 рубля</a:t>
            </a:r>
          </a:p>
        </p:txBody>
      </p:sp>
      <p:sp>
        <p:nvSpPr>
          <p:cNvPr id="8" name="Скругленный прямоугольник 13">
            <a:extLst>
              <a:ext uri="{FF2B5EF4-FFF2-40B4-BE49-F238E27FC236}">
                <a16:creationId xmlns:a16="http://schemas.microsoft.com/office/drawing/2014/main" id="{D4FF5412-CC0E-4A8F-8A0C-E515836D71ED}"/>
              </a:ext>
            </a:extLst>
          </p:cNvPr>
          <p:cNvSpPr/>
          <p:nvPr/>
        </p:nvSpPr>
        <p:spPr>
          <a:xfrm>
            <a:off x="7020272" y="3501008"/>
            <a:ext cx="1440000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Georgia" panose="02040502050405020303" pitchFamily="18" charset="0"/>
              </a:rPr>
              <a:t>Шоколад</a:t>
            </a:r>
          </a:p>
          <a:p>
            <a:pPr algn="ctr"/>
            <a:r>
              <a:rPr lang="ru-RU" sz="1600" b="1" dirty="0">
                <a:latin typeface="Georgia" panose="02040502050405020303" pitchFamily="18" charset="0"/>
              </a:rPr>
              <a:t>1 рубль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D269B3-CB1A-4DA7-8242-1C71C28ABF1B}"/>
              </a:ext>
            </a:extLst>
          </p:cNvPr>
          <p:cNvSpPr txBox="1"/>
          <p:nvPr/>
        </p:nvSpPr>
        <p:spPr>
          <a:xfrm>
            <a:off x="323528" y="1556792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Муха-Цокотуха нашла денежку достоинством 10 рублей. Самовар она купила за 3 рубля. На остальные деньги решила купить угощение для гостей. Помоги Мухе выбрать угощения.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E5C28E55-89BF-413E-BF04-A5F2E4287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8" y="2628208"/>
            <a:ext cx="1439992" cy="101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D7F26C9D-56CA-498C-8ADA-A2A2E29ED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96" y="4354474"/>
            <a:ext cx="1522295" cy="157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0">
            <a:extLst>
              <a:ext uri="{FF2B5EF4-FFF2-40B4-BE49-F238E27FC236}">
                <a16:creationId xmlns:a16="http://schemas.microsoft.com/office/drawing/2014/main" id="{E767C628-D1A8-4E66-8647-72F21A7B0B27}"/>
              </a:ext>
            </a:extLst>
          </p:cNvPr>
          <p:cNvSpPr/>
          <p:nvPr/>
        </p:nvSpPr>
        <p:spPr>
          <a:xfrm>
            <a:off x="559336" y="6023230"/>
            <a:ext cx="1440000" cy="432048"/>
          </a:xfrm>
          <a:prstGeom prst="roundRect">
            <a:avLst>
              <a:gd name="adj" fmla="val 532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Georgia" panose="02040502050405020303" pitchFamily="18" charset="0"/>
              </a:rPr>
              <a:t>Мёд </a:t>
            </a:r>
          </a:p>
          <a:p>
            <a:pPr algn="ctr"/>
            <a:r>
              <a:rPr lang="ru-RU" sz="1600" b="1" dirty="0">
                <a:latin typeface="Georgia" panose="02040502050405020303" pitchFamily="18" charset="0"/>
              </a:rPr>
              <a:t>4 рубля</a:t>
            </a: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73DEC453-9647-42F7-BCD9-519CCD77B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424" y="2619504"/>
            <a:ext cx="1728033" cy="109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6C9D3C-DFD1-448B-9203-29CC87075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92" y="2628207"/>
            <a:ext cx="1656184" cy="109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3">
            <a:extLst>
              <a:ext uri="{FF2B5EF4-FFF2-40B4-BE49-F238E27FC236}">
                <a16:creationId xmlns:a16="http://schemas.microsoft.com/office/drawing/2014/main" id="{D6955F1A-9A34-4638-B67F-69C4FDEAF8B9}"/>
              </a:ext>
            </a:extLst>
          </p:cNvPr>
          <p:cNvSpPr/>
          <p:nvPr/>
        </p:nvSpPr>
        <p:spPr>
          <a:xfrm>
            <a:off x="2700002" y="3755532"/>
            <a:ext cx="1440000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Georgia" panose="02040502050405020303" pitchFamily="18" charset="0"/>
              </a:rPr>
              <a:t>Печенье</a:t>
            </a:r>
          </a:p>
          <a:p>
            <a:pPr algn="ctr"/>
            <a:r>
              <a:rPr lang="ru-RU" sz="1600" b="1" dirty="0">
                <a:latin typeface="Georgia" panose="02040502050405020303" pitchFamily="18" charset="0"/>
              </a:rPr>
              <a:t>2 рубля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5FECAD-C39F-43A0-9833-D4AEB616DCCE}"/>
              </a:ext>
            </a:extLst>
          </p:cNvPr>
          <p:cNvSpPr txBox="1"/>
          <p:nvPr/>
        </p:nvSpPr>
        <p:spPr>
          <a:xfrm>
            <a:off x="2647764" y="555654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Определи стоимость покупки                                        Мухи-Цокотухи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7" name="Стрелка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F8AEC05-1603-4114-8900-87EAC82335ED}"/>
              </a:ext>
            </a:extLst>
          </p:cNvPr>
          <p:cNvSpPr/>
          <p:nvPr/>
        </p:nvSpPr>
        <p:spPr>
          <a:xfrm>
            <a:off x="8296632" y="6367169"/>
            <a:ext cx="576064" cy="26860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494553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A18A32-4C3F-415C-95DB-32B5661733A6}"/>
              </a:ext>
            </a:extLst>
          </p:cNvPr>
          <p:cNvSpPr txBox="1"/>
          <p:nvPr/>
        </p:nvSpPr>
        <p:spPr>
          <a:xfrm>
            <a:off x="539552" y="62068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Вернувшись домой, Муха-Цокотуха вспомнила, что у неё есть копилка с небольшими сбережениями. Решила тогда именинница пригласить на день рождения музыкантов.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B0FF6B-42FB-4A98-9A70-4FA05EA49B72}"/>
              </a:ext>
            </a:extLst>
          </p:cNvPr>
          <p:cNvSpPr txBox="1"/>
          <p:nvPr/>
        </p:nvSpPr>
        <p:spPr>
          <a:xfrm>
            <a:off x="2519772" y="1556792"/>
            <a:ext cx="4572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Объясни, что такое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сбережения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4A815F-C413-4E73-BAF9-1013E0682D2E}"/>
              </a:ext>
            </a:extLst>
          </p:cNvPr>
          <p:cNvSpPr txBox="1"/>
          <p:nvPr/>
        </p:nvSpPr>
        <p:spPr>
          <a:xfrm>
            <a:off x="395536" y="2852936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Муха-Цокотуха подумала: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- Не зря моя бабушка Мудрая Муха очень часто вспоминала пословицу: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«Копейка рубль бережёт»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0594CA-B9A2-47DB-9236-9C51EA9D3583}"/>
              </a:ext>
            </a:extLst>
          </p:cNvPr>
          <p:cNvSpPr txBox="1"/>
          <p:nvPr/>
        </p:nvSpPr>
        <p:spPr>
          <a:xfrm>
            <a:off x="395536" y="385175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Объясни, как ты понимаешь смысл этой пословицы.</a:t>
            </a:r>
          </a:p>
        </p:txBody>
      </p:sp>
      <p:pic>
        <p:nvPicPr>
          <p:cNvPr id="9" name="Picture 2" descr="https://fs.znanio.ru/d5af0e/ca/cf/251f619e05e5cc342726b92b6e539bc914.jpg">
            <a:extLst>
              <a:ext uri="{FF2B5EF4-FFF2-40B4-BE49-F238E27FC236}">
                <a16:creationId xmlns:a16="http://schemas.microsoft.com/office/drawing/2014/main" id="{06636C03-4970-411B-A3A9-69DBBD725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0496" t="25709" r="1499" b="36595"/>
          <a:stretch>
            <a:fillRect/>
          </a:stretch>
        </p:blipFill>
        <p:spPr bwMode="auto">
          <a:xfrm>
            <a:off x="3923928" y="4293096"/>
            <a:ext cx="1584176" cy="120178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" name="Picture 4" descr="https://www.clipartmax.com/png/full/187-1876244_32%EF%BC%8C%E5%8F%AF%E4%BD%BF%E7%94%A8adobe-piggy-bank-transparent-background.png">
            <a:extLst>
              <a:ext uri="{FF2B5EF4-FFF2-40B4-BE49-F238E27FC236}">
                <a16:creationId xmlns:a16="http://schemas.microsoft.com/office/drawing/2014/main" id="{A7F49FEA-9368-431E-8DC8-8F233F7C5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65159" y="4071361"/>
            <a:ext cx="1414482" cy="1517408"/>
          </a:xfrm>
          <a:prstGeom prst="rect">
            <a:avLst/>
          </a:prstGeom>
          <a:noFill/>
        </p:spPr>
      </p:pic>
      <p:sp>
        <p:nvSpPr>
          <p:cNvPr id="11" name="Скругленный прямоугольник 13">
            <a:extLst>
              <a:ext uri="{FF2B5EF4-FFF2-40B4-BE49-F238E27FC236}">
                <a16:creationId xmlns:a16="http://schemas.microsoft.com/office/drawing/2014/main" id="{FCCD78A6-0F86-4189-8A12-43B7E6558167}"/>
              </a:ext>
            </a:extLst>
          </p:cNvPr>
          <p:cNvSpPr/>
          <p:nvPr/>
        </p:nvSpPr>
        <p:spPr>
          <a:xfrm>
            <a:off x="1151620" y="2060848"/>
            <a:ext cx="7020780" cy="64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Сбережения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– это часть денежных доходов населения, которую люди откладывают для будущих покупок.</a:t>
            </a:r>
          </a:p>
        </p:txBody>
      </p:sp>
      <p:sp>
        <p:nvSpPr>
          <p:cNvPr id="12" name="Скругленный прямоугольник 14">
            <a:extLst>
              <a:ext uri="{FF2B5EF4-FFF2-40B4-BE49-F238E27FC236}">
                <a16:creationId xmlns:a16="http://schemas.microsoft.com/office/drawing/2014/main" id="{7B79109E-DC41-4735-9E76-98B44D0DD7A4}"/>
              </a:ext>
            </a:extLst>
          </p:cNvPr>
          <p:cNvSpPr/>
          <p:nvPr/>
        </p:nvSpPr>
        <p:spPr>
          <a:xfrm>
            <a:off x="971600" y="5589240"/>
            <a:ext cx="7200800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Эта пословица используется как совет быть экономным, не тратить   деньги попусту.</a:t>
            </a:r>
          </a:p>
        </p:txBody>
      </p:sp>
      <p:sp>
        <p:nvSpPr>
          <p:cNvPr id="14" name="Стрелка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EC22A9-8BBD-4A9D-96BF-0155051CF4B2}"/>
              </a:ext>
            </a:extLst>
          </p:cNvPr>
          <p:cNvSpPr/>
          <p:nvPr/>
        </p:nvSpPr>
        <p:spPr>
          <a:xfrm>
            <a:off x="8388424" y="6400752"/>
            <a:ext cx="576064" cy="26860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974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CA8E8-59D6-49F7-BB2A-C2526F8DA23A}"/>
              </a:ext>
            </a:extLst>
          </p:cNvPr>
          <p:cNvSpPr txBox="1"/>
          <p:nvPr/>
        </p:nvSpPr>
        <p:spPr>
          <a:xfrm>
            <a:off x="539552" y="5126995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Клик на рамочку!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12B17C-979F-45FD-8F60-A84D26BCB974}"/>
              </a:ext>
            </a:extLst>
          </p:cNvPr>
          <p:cNvSpPr txBox="1"/>
          <p:nvPr/>
        </p:nvSpPr>
        <p:spPr>
          <a:xfrm>
            <a:off x="719572" y="62068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Отправилась Муха-Цокотуха к музыкантам: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   - Дорогие музыканты! Не окажите ли вы мне услугу – не повеселите ли гостей на моём празднике? А я заплачу каждому из вас по 2 рубля.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03528A-19D1-422B-864A-E9584727FB16}"/>
              </a:ext>
            </a:extLst>
          </p:cNvPr>
          <p:cNvSpPr txBox="1"/>
          <p:nvPr/>
        </p:nvSpPr>
        <p:spPr>
          <a:xfrm>
            <a:off x="647564" y="263691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-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Конечно, дорогая подружка, мы с удовольствием повеселим твоих гостей, - согласились пять музыкантов. – Только пусть наше выступление будет тебе подарком.</a:t>
            </a:r>
          </a:p>
        </p:txBody>
      </p:sp>
      <p:sp>
        <p:nvSpPr>
          <p:cNvPr id="5" name="Скругленный прямоугольник 7">
            <a:extLst>
              <a:ext uri="{FF2B5EF4-FFF2-40B4-BE49-F238E27FC236}">
                <a16:creationId xmlns:a16="http://schemas.microsoft.com/office/drawing/2014/main" id="{4A698CA4-A5A1-475E-9003-C0C0399863FF}"/>
              </a:ext>
            </a:extLst>
          </p:cNvPr>
          <p:cNvSpPr/>
          <p:nvPr/>
        </p:nvSpPr>
        <p:spPr>
          <a:xfrm>
            <a:off x="647564" y="1916832"/>
            <a:ext cx="2700300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Вспомни!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Что такое услуга?</a:t>
            </a:r>
          </a:p>
        </p:txBody>
      </p:sp>
      <p:sp>
        <p:nvSpPr>
          <p:cNvPr id="6" name="Скругленный прямоугольник 8">
            <a:extLst>
              <a:ext uri="{FF2B5EF4-FFF2-40B4-BE49-F238E27FC236}">
                <a16:creationId xmlns:a16="http://schemas.microsoft.com/office/drawing/2014/main" id="{726DFFA9-4ABD-4CA2-B58E-17326950C4E9}"/>
              </a:ext>
            </a:extLst>
          </p:cNvPr>
          <p:cNvSpPr/>
          <p:nvPr/>
        </p:nvSpPr>
        <p:spPr>
          <a:xfrm>
            <a:off x="3923928" y="1916832"/>
            <a:ext cx="4176464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Услуга </a:t>
            </a:r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– действие, приносящее пользу или помощь другому.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970E6-1910-43FF-8D25-E2F3BCE2B592}"/>
              </a:ext>
            </a:extLst>
          </p:cNvPr>
          <p:cNvSpPr txBox="1"/>
          <p:nvPr/>
        </p:nvSpPr>
        <p:spPr>
          <a:xfrm>
            <a:off x="539552" y="4653136"/>
            <a:ext cx="4536000" cy="52322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2 + 2 + 2 + 2 + 2 =</a:t>
            </a:r>
          </a:p>
        </p:txBody>
      </p:sp>
      <p:sp>
        <p:nvSpPr>
          <p:cNvPr id="8" name="Скругленный прямоугольник 10">
            <a:extLst>
              <a:ext uri="{FF2B5EF4-FFF2-40B4-BE49-F238E27FC236}">
                <a16:creationId xmlns:a16="http://schemas.microsoft.com/office/drawing/2014/main" id="{92D49067-9E39-4184-BDDB-752D3870DA6E}"/>
              </a:ext>
            </a:extLst>
          </p:cNvPr>
          <p:cNvSpPr/>
          <p:nvPr/>
        </p:nvSpPr>
        <p:spPr>
          <a:xfrm>
            <a:off x="2051720" y="5949280"/>
            <a:ext cx="1512168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рублей</a:t>
            </a:r>
          </a:p>
        </p:txBody>
      </p:sp>
      <p:pic>
        <p:nvPicPr>
          <p:cNvPr id="9" name="Picture 2" descr="https://cdn.culture.ru/images/e1f35662-2ed0-5ebf-96e2-234f14312ec4">
            <a:extLst>
              <a:ext uri="{FF2B5EF4-FFF2-40B4-BE49-F238E27FC236}">
                <a16:creationId xmlns:a16="http://schemas.microsoft.com/office/drawing/2014/main" id="{5DCCDDA5-B057-4954-AC5F-6A72C7985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645024"/>
            <a:ext cx="3456384" cy="2592288"/>
          </a:xfrm>
          <a:prstGeom prst="rect">
            <a:avLst/>
          </a:prstGeom>
          <a:noFill/>
        </p:spPr>
      </p:pic>
      <p:sp>
        <p:nvSpPr>
          <p:cNvPr id="12" name="Стрелка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EB0C40-F3F0-4CAC-8966-FFE913A8568A}"/>
              </a:ext>
            </a:extLst>
          </p:cNvPr>
          <p:cNvSpPr/>
          <p:nvPr/>
        </p:nvSpPr>
        <p:spPr>
          <a:xfrm>
            <a:off x="8388424" y="6400752"/>
            <a:ext cx="576064" cy="26860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960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23A799-75FF-4AB6-9595-911B55EB5542}"/>
              </a:ext>
            </a:extLst>
          </p:cNvPr>
          <p:cNvSpPr txBox="1"/>
          <p:nvPr/>
        </p:nvSpPr>
        <p:spPr>
          <a:xfrm>
            <a:off x="539552" y="62068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А тем временем друзья Мухи-Цокотухи выбирали для неё подарки. Бабочка-красавица решила купить букет цветов. Она отправилась в цветочный магазин. Там было очень много разных цветов.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52CA2B-CF75-4DFE-A059-FC00DC8D5CA8}"/>
              </a:ext>
            </a:extLst>
          </p:cNvPr>
          <p:cNvSpPr txBox="1"/>
          <p:nvPr/>
        </p:nvSpPr>
        <p:spPr>
          <a:xfrm>
            <a:off x="791580" y="1916832"/>
            <a:ext cx="781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Внимательно рассмотри таблицу. В ней указана цена цветов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5" name="AutoShape 4" descr="https://static.vecteezy.com/system/resources/previews/000/375/273/original/vector-a-flower-shop-on-white-background.jpg">
            <a:extLst>
              <a:ext uri="{FF2B5EF4-FFF2-40B4-BE49-F238E27FC236}">
                <a16:creationId xmlns:a16="http://schemas.microsoft.com/office/drawing/2014/main" id="{69CBA7BE-6622-4811-B138-AAA73FC935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36792" y="291915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6" descr="https://redcdn.net/pubphoto/10/02/92/4_1_980x550.jpg">
            <a:extLst>
              <a:ext uri="{FF2B5EF4-FFF2-40B4-BE49-F238E27FC236}">
                <a16:creationId xmlns:a16="http://schemas.microsoft.com/office/drawing/2014/main" id="{B1139EED-EF42-4F78-9971-3C64AE1D7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21" r="4049"/>
          <a:stretch>
            <a:fillRect/>
          </a:stretch>
        </p:blipFill>
        <p:spPr bwMode="auto">
          <a:xfrm>
            <a:off x="323528" y="2420888"/>
            <a:ext cx="3672408" cy="2232248"/>
          </a:xfrm>
          <a:prstGeom prst="rect">
            <a:avLst/>
          </a:prstGeom>
          <a:noFill/>
        </p:spPr>
      </p:pic>
      <p:pic>
        <p:nvPicPr>
          <p:cNvPr id="7" name="Picture 8" descr="https://sun9-84.userapi.com/impg/2KCWnSyHm2GEjB4gMQkXSZvwN0vW_3VMfEfEPg/8lhtc9xQvJc.jpg?size=320x320&amp;quality=96&amp;sign=6586dde5c99ea722c281778434d0df74&amp;c_uniq_tag=Nzp-KEPGPW34JI5uOdsMvh80w1Vim8l-Ea7-VhGZnX8&amp;type=album">
            <a:extLst>
              <a:ext uri="{FF2B5EF4-FFF2-40B4-BE49-F238E27FC236}">
                <a16:creationId xmlns:a16="http://schemas.microsoft.com/office/drawing/2014/main" id="{66DBFA61-3779-46F3-99F4-A7DF6819B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l="28349" t="9450" r="26764" b="10226"/>
          <a:stretch>
            <a:fillRect/>
          </a:stretch>
        </p:blipFill>
        <p:spPr bwMode="auto">
          <a:xfrm>
            <a:off x="5436096" y="2564904"/>
            <a:ext cx="764469" cy="1440160"/>
          </a:xfrm>
          <a:prstGeom prst="rect">
            <a:avLst/>
          </a:prstGeom>
          <a:noFill/>
        </p:spPr>
      </p:pic>
      <p:pic>
        <p:nvPicPr>
          <p:cNvPr id="8" name="Picture 10" descr="https://flomaster.club/uploads/posts/2021-02/1612143018_21-p-roza-risunok-dlya-detei-23.png">
            <a:extLst>
              <a:ext uri="{FF2B5EF4-FFF2-40B4-BE49-F238E27FC236}">
                <a16:creationId xmlns:a16="http://schemas.microsoft.com/office/drawing/2014/main" id="{8DD0E978-AE4F-4F20-B268-76CEB18B4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0123" b="12000"/>
          <a:stretch>
            <a:fillRect/>
          </a:stretch>
        </p:blipFill>
        <p:spPr bwMode="auto">
          <a:xfrm rot="706344" flipH="1">
            <a:off x="7652269" y="2591141"/>
            <a:ext cx="1104101" cy="1368000"/>
          </a:xfrm>
          <a:prstGeom prst="rect">
            <a:avLst/>
          </a:prstGeom>
          <a:noFill/>
        </p:spPr>
      </p:pic>
      <p:pic>
        <p:nvPicPr>
          <p:cNvPr id="9" name="Picture 12" descr="https://i.pinimg.com/originals/e6/d0/5d/e6d05dfcbc7ff9424f1d820ac7323148.png">
            <a:extLst>
              <a:ext uri="{FF2B5EF4-FFF2-40B4-BE49-F238E27FC236}">
                <a16:creationId xmlns:a16="http://schemas.microsoft.com/office/drawing/2014/main" id="{60973B3A-C8B3-4B54-965B-42E6E6E34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564904"/>
            <a:ext cx="889200" cy="1368000"/>
          </a:xfrm>
          <a:prstGeom prst="rect">
            <a:avLst/>
          </a:prstGeom>
          <a:noFill/>
        </p:spPr>
      </p:pic>
      <p:pic>
        <p:nvPicPr>
          <p:cNvPr id="10" name="Picture 14" descr="https://img-fotki.yandex.ru/get/97268/200418627.163/0_170912_b5c86b41_orig.png">
            <a:extLst>
              <a:ext uri="{FF2B5EF4-FFF2-40B4-BE49-F238E27FC236}">
                <a16:creationId xmlns:a16="http://schemas.microsoft.com/office/drawing/2014/main" id="{80651C2E-793D-4E72-B781-3C851858D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636912"/>
            <a:ext cx="1006641" cy="1368152"/>
          </a:xfrm>
          <a:prstGeom prst="rect">
            <a:avLst/>
          </a:prstGeom>
          <a:noFill/>
        </p:spPr>
      </p:pic>
      <p:sp>
        <p:nvSpPr>
          <p:cNvPr id="11" name="Скругленный прямоугольник 13">
            <a:extLst>
              <a:ext uri="{FF2B5EF4-FFF2-40B4-BE49-F238E27FC236}">
                <a16:creationId xmlns:a16="http://schemas.microsoft.com/office/drawing/2014/main" id="{46EDCA0B-5237-424E-9BBA-D2CC50E5E85C}"/>
              </a:ext>
            </a:extLst>
          </p:cNvPr>
          <p:cNvSpPr/>
          <p:nvPr/>
        </p:nvSpPr>
        <p:spPr>
          <a:xfrm>
            <a:off x="4067944" y="4005064"/>
            <a:ext cx="1116000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2 рубля</a:t>
            </a:r>
          </a:p>
        </p:txBody>
      </p:sp>
      <p:sp>
        <p:nvSpPr>
          <p:cNvPr id="12" name="Скругленный прямоугольник 14">
            <a:extLst>
              <a:ext uri="{FF2B5EF4-FFF2-40B4-BE49-F238E27FC236}">
                <a16:creationId xmlns:a16="http://schemas.microsoft.com/office/drawing/2014/main" id="{3FD8B7D5-4BFE-4CCB-AF55-8B71B8FF8EA5}"/>
              </a:ext>
            </a:extLst>
          </p:cNvPr>
          <p:cNvSpPr/>
          <p:nvPr/>
        </p:nvSpPr>
        <p:spPr>
          <a:xfrm>
            <a:off x="5292080" y="4005064"/>
            <a:ext cx="1116000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3 рубля</a:t>
            </a:r>
          </a:p>
        </p:txBody>
      </p:sp>
      <p:sp>
        <p:nvSpPr>
          <p:cNvPr id="13" name="Скругленный прямоугольник 15">
            <a:extLst>
              <a:ext uri="{FF2B5EF4-FFF2-40B4-BE49-F238E27FC236}">
                <a16:creationId xmlns:a16="http://schemas.microsoft.com/office/drawing/2014/main" id="{2BD247E7-716C-4846-B7C5-129ECA3F4EAC}"/>
              </a:ext>
            </a:extLst>
          </p:cNvPr>
          <p:cNvSpPr/>
          <p:nvPr/>
        </p:nvSpPr>
        <p:spPr>
          <a:xfrm>
            <a:off x="6516216" y="4005064"/>
            <a:ext cx="1116000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1 рубль</a:t>
            </a:r>
          </a:p>
        </p:txBody>
      </p:sp>
      <p:sp>
        <p:nvSpPr>
          <p:cNvPr id="14" name="Скругленный прямоугольник 16">
            <a:extLst>
              <a:ext uri="{FF2B5EF4-FFF2-40B4-BE49-F238E27FC236}">
                <a16:creationId xmlns:a16="http://schemas.microsoft.com/office/drawing/2014/main" id="{898AFEA3-643E-4C8F-930D-1DAF67736A12}"/>
              </a:ext>
            </a:extLst>
          </p:cNvPr>
          <p:cNvSpPr/>
          <p:nvPr/>
        </p:nvSpPr>
        <p:spPr>
          <a:xfrm>
            <a:off x="7704472" y="4005064"/>
            <a:ext cx="1116000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2 рубля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326F01-B165-46EC-821B-15D07CF8632F}"/>
              </a:ext>
            </a:extLst>
          </p:cNvPr>
          <p:cNvSpPr txBox="1"/>
          <p:nvPr/>
        </p:nvSpPr>
        <p:spPr>
          <a:xfrm>
            <a:off x="539552" y="472514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Сколько всего рублей заплатила Бабочка за подарочный букет?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1F5432-5315-46AF-B1A9-F5222FF4DF1C}"/>
              </a:ext>
            </a:extLst>
          </p:cNvPr>
          <p:cNvSpPr txBox="1"/>
          <p:nvPr/>
        </p:nvSpPr>
        <p:spPr>
          <a:xfrm>
            <a:off x="3059832" y="5426060"/>
            <a:ext cx="5184576" cy="523220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3+3+3=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82A16E3-299C-41BD-B30C-BAE4B245233E}"/>
              </a:ext>
            </a:extLst>
          </p:cNvPr>
          <p:cNvSpPr/>
          <p:nvPr/>
        </p:nvSpPr>
        <p:spPr>
          <a:xfrm>
            <a:off x="2051720" y="2924944"/>
            <a:ext cx="914400" cy="216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ЦВЕТЫ</a:t>
            </a:r>
          </a:p>
        </p:txBody>
      </p:sp>
      <p:pic>
        <p:nvPicPr>
          <p:cNvPr id="18" name="Picture 6" descr="https://ds40.centerstart.ru/sites/ds40.centerstart.ru/files/dir/news/a8b3cebb3e86bbcf29a5294a66719038.png">
            <a:extLst>
              <a:ext uri="{FF2B5EF4-FFF2-40B4-BE49-F238E27FC236}">
                <a16:creationId xmlns:a16="http://schemas.microsoft.com/office/drawing/2014/main" id="{10AAF33C-143B-476E-AC15-657E05B71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39552" y="5085184"/>
            <a:ext cx="2304256" cy="1546733"/>
          </a:xfrm>
          <a:prstGeom prst="rect">
            <a:avLst/>
          </a:prstGeom>
          <a:noFill/>
        </p:spPr>
      </p:pic>
      <p:sp>
        <p:nvSpPr>
          <p:cNvPr id="20" name="Стрелка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EA242C-C593-4B17-ABB6-05C24C1DF740}"/>
              </a:ext>
            </a:extLst>
          </p:cNvPr>
          <p:cNvSpPr/>
          <p:nvPr/>
        </p:nvSpPr>
        <p:spPr>
          <a:xfrm>
            <a:off x="8388424" y="6400752"/>
            <a:ext cx="576064" cy="26860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10">
            <a:extLst>
              <a:ext uri="{FF2B5EF4-FFF2-40B4-BE49-F238E27FC236}">
                <a16:creationId xmlns:a16="http://schemas.microsoft.com/office/drawing/2014/main" id="{CC751A0D-3E75-4427-8413-12B9B450E31F}"/>
              </a:ext>
            </a:extLst>
          </p:cNvPr>
          <p:cNvSpPr/>
          <p:nvPr/>
        </p:nvSpPr>
        <p:spPr>
          <a:xfrm>
            <a:off x="3599892" y="6119856"/>
            <a:ext cx="1512168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9 рублей</a:t>
            </a:r>
          </a:p>
        </p:txBody>
      </p:sp>
    </p:spTree>
    <p:extLst>
      <p:ext uri="{BB962C8B-B14F-4D97-AF65-F5344CB8AC3E}">
        <p14:creationId xmlns:p14="http://schemas.microsoft.com/office/powerpoint/2010/main" val="183650159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CC48A8-43E1-43A9-8475-9D523E8CD17C}"/>
              </a:ext>
            </a:extLst>
          </p:cNvPr>
          <p:cNvSpPr txBox="1"/>
          <p:nvPr/>
        </p:nvSpPr>
        <p:spPr>
          <a:xfrm>
            <a:off x="1043608" y="332656"/>
            <a:ext cx="6984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Правила работы в группах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1C2CAA-C7CC-413A-A40E-181FB70430A9}"/>
              </a:ext>
            </a:extLst>
          </p:cNvPr>
          <p:cNvSpPr txBox="1"/>
          <p:nvPr/>
        </p:nvSpPr>
        <p:spPr>
          <a:xfrm>
            <a:off x="467544" y="1412776"/>
            <a:ext cx="799288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В группе должен быть </a:t>
            </a:r>
            <a:r>
              <a:rPr lang="ru-RU" sz="3600" b="1" u="sng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ответственный</a:t>
            </a:r>
          </a:p>
          <a:p>
            <a:pPr marL="342900" indent="-342900">
              <a:buAutoNum type="arabicPeriod"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Работать должен </a:t>
            </a:r>
            <a:r>
              <a:rPr lang="ru-RU" sz="3600" b="1" u="sng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каждый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на общий результат</a:t>
            </a:r>
          </a:p>
          <a:p>
            <a:pPr marL="342900" indent="-342900">
              <a:buAutoNum type="arabicPeriod"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Один говорит, другие </a:t>
            </a:r>
            <a:r>
              <a:rPr lang="ru-RU" sz="3600" b="1" u="sng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слушают</a:t>
            </a:r>
          </a:p>
          <a:p>
            <a:pPr marL="342900" indent="-342900">
              <a:buAutoNum type="arabicPeriod"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Своё несогласие высказывай </a:t>
            </a:r>
            <a:r>
              <a:rPr lang="ru-RU" sz="3600" b="1" u="sng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вежливо и аргументированно</a:t>
            </a:r>
          </a:p>
          <a:p>
            <a:pPr marL="342900" indent="-342900">
              <a:buAutoNum type="arabicPeriod"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Если не понял, </a:t>
            </a:r>
            <a:r>
              <a:rPr lang="ru-RU" sz="3600" b="1" u="sng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переспроси</a:t>
            </a:r>
            <a:endParaRPr lang="ru-RU" sz="2000" b="1" u="sng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Стрелка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8AC4FB6-D107-437A-AE30-1C0BD588BED6}"/>
              </a:ext>
            </a:extLst>
          </p:cNvPr>
          <p:cNvSpPr/>
          <p:nvPr/>
        </p:nvSpPr>
        <p:spPr>
          <a:xfrm>
            <a:off x="8388424" y="6400752"/>
            <a:ext cx="576064" cy="26860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940889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0B5B69-7602-431F-AA1F-9018160A4537}"/>
              </a:ext>
            </a:extLst>
          </p:cNvPr>
          <p:cNvSpPr txBox="1"/>
          <p:nvPr/>
        </p:nvSpPr>
        <p:spPr>
          <a:xfrm>
            <a:off x="539552" y="5847075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Клик!</a:t>
            </a:r>
          </a:p>
        </p:txBody>
      </p:sp>
      <p:sp>
        <p:nvSpPr>
          <p:cNvPr id="3" name="Прямоугольник с двумя скругленными соседними углами 15">
            <a:extLst>
              <a:ext uri="{FF2B5EF4-FFF2-40B4-BE49-F238E27FC236}">
                <a16:creationId xmlns:a16="http://schemas.microsoft.com/office/drawing/2014/main" id="{ADFE0F3C-AE9B-40BC-AB48-75B7C8E5F29F}"/>
              </a:ext>
            </a:extLst>
          </p:cNvPr>
          <p:cNvSpPr/>
          <p:nvPr/>
        </p:nvSpPr>
        <p:spPr>
          <a:xfrm>
            <a:off x="2411760" y="3212976"/>
            <a:ext cx="1440160" cy="1368152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0" descr="https://thumbs.dreamstime.com/b/shoses-%D0%B6%D0%B5%D0%BD%D1%89%D0%B8%D0%BD-25891611.jpg">
            <a:extLst>
              <a:ext uri="{FF2B5EF4-FFF2-40B4-BE49-F238E27FC236}">
                <a16:creationId xmlns:a16="http://schemas.microsoft.com/office/drawing/2014/main" id="{B8602A9D-AEA8-496A-8753-A3E991402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5" t="5695" r="2666" b="4611"/>
          <a:stretch>
            <a:fillRect/>
          </a:stretch>
        </p:blipFill>
        <p:spPr bwMode="auto">
          <a:xfrm>
            <a:off x="467544" y="2132856"/>
            <a:ext cx="4800533" cy="3024336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27043A-2C8D-4F1F-BF1F-05C7A2C462C0}"/>
              </a:ext>
            </a:extLst>
          </p:cNvPr>
          <p:cNvSpPr txBox="1"/>
          <p:nvPr/>
        </p:nvSpPr>
        <p:spPr>
          <a:xfrm>
            <a:off x="683568" y="47667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Блошки отправились за сапожками для Мухи-Цокотухи. Они долго спорили о том, сколько рублей будет стоить их подарок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EA8D5-F62A-4D89-9D5A-ED1285D8EBAD}"/>
              </a:ext>
            </a:extLst>
          </p:cNvPr>
          <p:cNvSpPr txBox="1"/>
          <p:nvPr/>
        </p:nvSpPr>
        <p:spPr>
          <a:xfrm>
            <a:off x="431540" y="134076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Помоги блошкам. Выбери правильный вариант стоимости подарка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7" name="Скругленный прямоугольник 9">
            <a:extLst>
              <a:ext uri="{FF2B5EF4-FFF2-40B4-BE49-F238E27FC236}">
                <a16:creationId xmlns:a16="http://schemas.microsoft.com/office/drawing/2014/main" id="{16E9F676-8DF8-4368-9FD1-D75BFD1F1AEE}"/>
              </a:ext>
            </a:extLst>
          </p:cNvPr>
          <p:cNvSpPr/>
          <p:nvPr/>
        </p:nvSpPr>
        <p:spPr>
          <a:xfrm>
            <a:off x="6516216" y="5805264"/>
            <a:ext cx="43200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galka001.png">
            <a:hlinkClick r:id="" action="ppaction://noaction">
              <a:snd r:embed="rId2" name="chimes.wav"/>
            </a:hlinkClick>
            <a:extLst>
              <a:ext uri="{FF2B5EF4-FFF2-40B4-BE49-F238E27FC236}">
                <a16:creationId xmlns:a16="http://schemas.microsoft.com/office/drawing/2014/main" id="{DC7D1747-8D5D-4DAC-865D-31CDDD42DFE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5805264"/>
            <a:ext cx="360040" cy="360040"/>
          </a:xfrm>
          <a:prstGeom prst="rect">
            <a:avLst/>
          </a:prstGeom>
        </p:spPr>
      </p:pic>
      <p:sp>
        <p:nvSpPr>
          <p:cNvPr id="9" name="Скругленный прямоугольник 11">
            <a:hlinkClick r:id="" action="ppaction://noaction">
              <a:snd r:embed="rId5" name="wind.wav"/>
            </a:hlinkClick>
            <a:extLst>
              <a:ext uri="{FF2B5EF4-FFF2-40B4-BE49-F238E27FC236}">
                <a16:creationId xmlns:a16="http://schemas.microsoft.com/office/drawing/2014/main" id="{A68156FF-D199-4FD4-AD14-DD111CD8C7AB}"/>
              </a:ext>
            </a:extLst>
          </p:cNvPr>
          <p:cNvSpPr/>
          <p:nvPr/>
        </p:nvSpPr>
        <p:spPr>
          <a:xfrm>
            <a:off x="3707904" y="5805264"/>
            <a:ext cx="43200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12">
            <a:hlinkClick r:id="" action="ppaction://noaction">
              <a:snd r:embed="rId5" name="wind.wav"/>
            </a:hlinkClick>
            <a:extLst>
              <a:ext uri="{FF2B5EF4-FFF2-40B4-BE49-F238E27FC236}">
                <a16:creationId xmlns:a16="http://schemas.microsoft.com/office/drawing/2014/main" id="{1DBE7EAE-1213-45E0-8514-2CC04BC458FE}"/>
              </a:ext>
            </a:extLst>
          </p:cNvPr>
          <p:cNvSpPr/>
          <p:nvPr/>
        </p:nvSpPr>
        <p:spPr>
          <a:xfrm>
            <a:off x="971600" y="5805264"/>
            <a:ext cx="43200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с двумя скругленными соседними углами 16">
            <a:extLst>
              <a:ext uri="{FF2B5EF4-FFF2-40B4-BE49-F238E27FC236}">
                <a16:creationId xmlns:a16="http://schemas.microsoft.com/office/drawing/2014/main" id="{3B791823-FA1B-41CD-9D49-9A5A663BB0D3}"/>
              </a:ext>
            </a:extLst>
          </p:cNvPr>
          <p:cNvSpPr/>
          <p:nvPr/>
        </p:nvSpPr>
        <p:spPr>
          <a:xfrm>
            <a:off x="2411760" y="2924944"/>
            <a:ext cx="1440160" cy="360040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ОБУВЬ</a:t>
            </a:r>
          </a:p>
        </p:txBody>
      </p:sp>
      <p:sp>
        <p:nvSpPr>
          <p:cNvPr id="12" name="Скругленный прямоугольник 17">
            <a:extLst>
              <a:ext uri="{FF2B5EF4-FFF2-40B4-BE49-F238E27FC236}">
                <a16:creationId xmlns:a16="http://schemas.microsoft.com/office/drawing/2014/main" id="{DADF01C2-69F7-45F1-ADFE-A0EC8FA342C8}"/>
              </a:ext>
            </a:extLst>
          </p:cNvPr>
          <p:cNvSpPr/>
          <p:nvPr/>
        </p:nvSpPr>
        <p:spPr>
          <a:xfrm>
            <a:off x="1475656" y="5805264"/>
            <a:ext cx="1404000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 15 рублей</a:t>
            </a:r>
          </a:p>
        </p:txBody>
      </p:sp>
      <p:sp>
        <p:nvSpPr>
          <p:cNvPr id="13" name="Скругленный прямоугольник 18">
            <a:extLst>
              <a:ext uri="{FF2B5EF4-FFF2-40B4-BE49-F238E27FC236}">
                <a16:creationId xmlns:a16="http://schemas.microsoft.com/office/drawing/2014/main" id="{F691FC1C-2EAA-40CF-830A-FD461233DBCB}"/>
              </a:ext>
            </a:extLst>
          </p:cNvPr>
          <p:cNvSpPr/>
          <p:nvPr/>
        </p:nvSpPr>
        <p:spPr>
          <a:xfrm>
            <a:off x="4211960" y="5805264"/>
            <a:ext cx="1404000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 10 рублей</a:t>
            </a:r>
          </a:p>
        </p:txBody>
      </p:sp>
      <p:sp>
        <p:nvSpPr>
          <p:cNvPr id="14" name="Скругленный прямоугольник 19">
            <a:extLst>
              <a:ext uri="{FF2B5EF4-FFF2-40B4-BE49-F238E27FC236}">
                <a16:creationId xmlns:a16="http://schemas.microsoft.com/office/drawing/2014/main" id="{53BE4DC6-839A-4738-B40A-360ABF5199F6}"/>
              </a:ext>
            </a:extLst>
          </p:cNvPr>
          <p:cNvSpPr/>
          <p:nvPr/>
        </p:nvSpPr>
        <p:spPr>
          <a:xfrm>
            <a:off x="7020272" y="5805264"/>
            <a:ext cx="1296000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5 рублей</a:t>
            </a:r>
          </a:p>
        </p:txBody>
      </p:sp>
      <p:pic>
        <p:nvPicPr>
          <p:cNvPr id="15" name="Picture 12" descr="http://cdn5.coloringcrew.com/coloring-book/painted/201744/high-boots-fashion-painted-by-lorna-128303.jpg">
            <a:extLst>
              <a:ext uri="{FF2B5EF4-FFF2-40B4-BE49-F238E27FC236}">
                <a16:creationId xmlns:a16="http://schemas.microsoft.com/office/drawing/2014/main" id="{A4532C77-A643-4565-B436-8B38F413E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204864"/>
            <a:ext cx="1944216" cy="152297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6" name="Скругленный прямоугольник 21">
            <a:extLst>
              <a:ext uri="{FF2B5EF4-FFF2-40B4-BE49-F238E27FC236}">
                <a16:creationId xmlns:a16="http://schemas.microsoft.com/office/drawing/2014/main" id="{290CEB83-7132-4AC2-AA20-239930B63B92}"/>
              </a:ext>
            </a:extLst>
          </p:cNvPr>
          <p:cNvSpPr/>
          <p:nvPr/>
        </p:nvSpPr>
        <p:spPr>
          <a:xfrm>
            <a:off x="5652344" y="3789040"/>
            <a:ext cx="2016000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1 пара – 5 рублей</a:t>
            </a:r>
          </a:p>
        </p:txBody>
      </p:sp>
      <p:pic>
        <p:nvPicPr>
          <p:cNvPr id="17" name="Picture 14" descr="http://klubmama.ru/uploads/posts/2022-09/1662857850_59-klubmama-ru-p-applikatsiya-mukha-tsokotukha-foto-59.jpg">
            <a:extLst>
              <a:ext uri="{FF2B5EF4-FFF2-40B4-BE49-F238E27FC236}">
                <a16:creationId xmlns:a16="http://schemas.microsoft.com/office/drawing/2014/main" id="{F0761366-3134-48B7-97AE-193482D42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 l="50091" t="26402" b="27080"/>
          <a:stretch>
            <a:fillRect/>
          </a:stretch>
        </p:blipFill>
        <p:spPr bwMode="auto">
          <a:xfrm>
            <a:off x="5796136" y="4149080"/>
            <a:ext cx="2497545" cy="1656184"/>
          </a:xfrm>
          <a:prstGeom prst="rect">
            <a:avLst/>
          </a:prstGeom>
          <a:noFill/>
        </p:spPr>
      </p:pic>
      <p:pic>
        <p:nvPicPr>
          <p:cNvPr id="18" name="Picture 18" descr="http://gorbushin.art/assets/images/resources/55/11.jpg">
            <a:extLst>
              <a:ext uri="{FF2B5EF4-FFF2-40B4-BE49-F238E27FC236}">
                <a16:creationId xmlns:a16="http://schemas.microsoft.com/office/drawing/2014/main" id="{97AC8998-E8F0-4FB4-9207-5E15B5C21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32655" t="65799" r="34469" b="2001"/>
          <a:stretch>
            <a:fillRect/>
          </a:stretch>
        </p:blipFill>
        <p:spPr bwMode="auto">
          <a:xfrm>
            <a:off x="251520" y="4077072"/>
            <a:ext cx="1610634" cy="1008112"/>
          </a:xfrm>
          <a:prstGeom prst="rect">
            <a:avLst/>
          </a:prstGeom>
          <a:noFill/>
        </p:spPr>
      </p:pic>
      <p:sp>
        <p:nvSpPr>
          <p:cNvPr id="20" name="Стрелка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F4CD057-A357-4BD6-BDF2-138C19F75045}"/>
              </a:ext>
            </a:extLst>
          </p:cNvPr>
          <p:cNvSpPr/>
          <p:nvPr/>
        </p:nvSpPr>
        <p:spPr>
          <a:xfrm>
            <a:off x="8388424" y="6400752"/>
            <a:ext cx="576064" cy="26860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8342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54824E-4721-47CE-BD1F-C767ACE897C7}"/>
              </a:ext>
            </a:extLst>
          </p:cNvPr>
          <p:cNvSpPr txBox="1"/>
          <p:nvPr/>
        </p:nvSpPr>
        <p:spPr>
          <a:xfrm>
            <a:off x="683568" y="188640"/>
            <a:ext cx="7344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Gadugi" panose="020B0502040204020203" pitchFamily="34" charset="0"/>
                <a:cs typeface="Times New Roman" pitchFamily="18" charset="0"/>
              </a:rPr>
              <a:t>КТО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Gadugi" panose="020B0502040204020203" pitchFamily="34" charset="0"/>
                <a:cs typeface="Times New Roman" pitchFamily="18" charset="0"/>
              </a:rPr>
              <a:t> ПРИХОДИЛ К МУХЕ В ГОСТИ?</a:t>
            </a:r>
          </a:p>
        </p:txBody>
      </p:sp>
      <p:pic>
        <p:nvPicPr>
          <p:cNvPr id="4" name="Picture 2" descr="https://gas-kvas.com/uploads/posts/2023-02/1676613069_gas-kvas-com-p-detskie-risunki-k-mukhe-tsokotukhe-chukovs-22.jpg">
            <a:extLst>
              <a:ext uri="{FF2B5EF4-FFF2-40B4-BE49-F238E27FC236}">
                <a16:creationId xmlns:a16="http://schemas.microsoft.com/office/drawing/2014/main" id="{BC028C47-D235-4F57-8D62-95C31140E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779329"/>
            <a:ext cx="2584286" cy="2592287"/>
          </a:xfrm>
          <a:prstGeom prst="rect">
            <a:avLst/>
          </a:prstGeom>
          <a:noFill/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16C3ECB-CE28-4B91-9857-796E37D2B13C}"/>
              </a:ext>
            </a:extLst>
          </p:cNvPr>
          <p:cNvSpPr txBox="1">
            <a:spLocks noChangeArrowheads="1"/>
          </p:cNvSpPr>
          <p:nvPr/>
        </p:nvSpPr>
        <p:spPr>
          <a:xfrm>
            <a:off x="683569" y="836713"/>
            <a:ext cx="6336703" cy="468052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Тараканы, букашки, блошки, пчела, бабочка, жуки, червяки, </a:t>
            </a:r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козявочки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 кузнечик, светлячки, сороконожки, клоп, мотыльки, муравей, </a:t>
            </a:r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муравьиха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lang="en-US" altLang="ru-RU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Стрелка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7F87CB8-4F58-4407-91E2-1D76A9323B47}"/>
              </a:ext>
            </a:extLst>
          </p:cNvPr>
          <p:cNvSpPr/>
          <p:nvPr/>
        </p:nvSpPr>
        <p:spPr>
          <a:xfrm>
            <a:off x="8427785" y="6453336"/>
            <a:ext cx="576064" cy="26860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40637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изминутка _Насекомые_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252536" y="116632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74FE4F-479F-4837-A774-7D2AA045ED68}"/>
              </a:ext>
            </a:extLst>
          </p:cNvPr>
          <p:cNvSpPr txBox="1"/>
          <p:nvPr/>
        </p:nvSpPr>
        <p:spPr>
          <a:xfrm>
            <a:off x="1403648" y="260649"/>
            <a:ext cx="61206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Times New Roman" pitchFamily="18" charset="0"/>
              </a:rPr>
              <a:t>КАКИМ ОДНИМ СЛОВОМ МОЖНО ИХ НАЗВАТЬ?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B5791-A36E-410D-8708-32AF9E090474}"/>
              </a:ext>
            </a:extLst>
          </p:cNvPr>
          <p:cNvSpPr txBox="1"/>
          <p:nvPr/>
        </p:nvSpPr>
        <p:spPr>
          <a:xfrm>
            <a:off x="1552710" y="1340768"/>
            <a:ext cx="5822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НАСЕКОМЫЕ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059763-CE32-4734-8D6B-CFC4D29C1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3233" t="31571" r="33641" b="34769"/>
          <a:stretch>
            <a:fillRect/>
          </a:stretch>
        </p:blipFill>
        <p:spPr bwMode="auto">
          <a:xfrm>
            <a:off x="1063038" y="2113111"/>
            <a:ext cx="6821330" cy="433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904742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B9370B-D44B-49EC-AA54-731793F0B644}"/>
              </a:ext>
            </a:extLst>
          </p:cNvPr>
          <p:cNvSpPr txBox="1"/>
          <p:nvPr/>
        </p:nvSpPr>
        <p:spPr>
          <a:xfrm>
            <a:off x="1187624" y="260649"/>
            <a:ext cx="63367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Times New Roman" pitchFamily="18" charset="0"/>
              </a:rPr>
              <a:t>КТО ХОТЕЛ ПОГУБИТЬ МУХУ ЦОКОТУХУ?</a:t>
            </a:r>
          </a:p>
        </p:txBody>
      </p:sp>
      <p:pic>
        <p:nvPicPr>
          <p:cNvPr id="4" name="Picture 4" descr="С чем летел убивать паука комар в сказке «Муха-цокотуха»? - Умник.NET">
            <a:extLst>
              <a:ext uri="{FF2B5EF4-FFF2-40B4-BE49-F238E27FC236}">
                <a16:creationId xmlns:a16="http://schemas.microsoft.com/office/drawing/2014/main" id="{2A2763B5-1379-4733-A292-6D868DB66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848872" cy="43604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3864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ауки — Википедия">
            <a:extLst>
              <a:ext uri="{FF2B5EF4-FFF2-40B4-BE49-F238E27FC236}">
                <a16:creationId xmlns:a16="http://schemas.microsoft.com/office/drawing/2014/main" id="{2F1D9BB4-2834-4E94-940C-19BB514C4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832648" cy="53269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93902" y="332656"/>
            <a:ext cx="67079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Пауки- класс  паукообразных</a:t>
            </a:r>
          </a:p>
        </p:txBody>
      </p:sp>
    </p:spTree>
    <p:extLst>
      <p:ext uri="{BB962C8B-B14F-4D97-AF65-F5344CB8AC3E}">
        <p14:creationId xmlns:p14="http://schemas.microsoft.com/office/powerpoint/2010/main" val="3375369963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2992A9-FD06-40D7-8F93-3377B30D428F}"/>
              </a:ext>
            </a:extLst>
          </p:cNvPr>
          <p:cNvSpPr txBox="1"/>
          <p:nvPr/>
        </p:nvSpPr>
        <p:spPr>
          <a:xfrm>
            <a:off x="1619672" y="332656"/>
            <a:ext cx="5904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Кто выше себя скачет?</a:t>
            </a:r>
          </a:p>
        </p:txBody>
      </p:sp>
      <p:pic>
        <p:nvPicPr>
          <p:cNvPr id="4" name="Picture 2" descr="https://st.fl.ru/users/bo/bonyas82/portfolio/f_7755f17874956ced.jpg">
            <a:extLst>
              <a:ext uri="{FF2B5EF4-FFF2-40B4-BE49-F238E27FC236}">
                <a16:creationId xmlns:a16="http://schemas.microsoft.com/office/drawing/2014/main" id="{77B6B468-DBE3-4A5B-986F-A78331014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544616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67827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EE97AA-C71B-4A20-97EE-A1C0F8638F53}"/>
              </a:ext>
            </a:extLst>
          </p:cNvPr>
          <p:cNvSpPr txBox="1"/>
          <p:nvPr/>
        </p:nvSpPr>
        <p:spPr>
          <a:xfrm>
            <a:off x="611560" y="332657"/>
            <a:ext cx="625316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Над цветами кто летает,</a:t>
            </a:r>
            <a:b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Сок цветочный собирает,</a:t>
            </a:r>
            <a:b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В домик свой его несет,</a:t>
            </a:r>
            <a:b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Из него готовит мед?</a:t>
            </a:r>
          </a:p>
        </p:txBody>
      </p:sp>
      <p:pic>
        <p:nvPicPr>
          <p:cNvPr id="4" name="Picture 4" descr="Рекомендации по профилактике заболеваний пчел | Алатырский муниципальный  округ Чувашской Республики">
            <a:extLst>
              <a:ext uri="{FF2B5EF4-FFF2-40B4-BE49-F238E27FC236}">
                <a16:creationId xmlns:a16="http://schemas.microsoft.com/office/drawing/2014/main" id="{8EFB6DFB-2E63-45E0-9BD0-9156A2338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564904"/>
            <a:ext cx="5940660" cy="3960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01046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B72DBB-E53C-461F-9AF4-FF4C555F6E38}"/>
              </a:ext>
            </a:extLst>
          </p:cNvPr>
          <p:cNvSpPr txBox="1"/>
          <p:nvPr/>
        </p:nvSpPr>
        <p:spPr>
          <a:xfrm>
            <a:off x="395536" y="404665"/>
            <a:ext cx="646918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Летит, пищит,</a:t>
            </a:r>
            <a:b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Ножки длинные тащит,</a:t>
            </a:r>
            <a:b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Случай не упустит:</a:t>
            </a:r>
            <a:b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Сядет и укусит.</a:t>
            </a:r>
          </a:p>
        </p:txBody>
      </p:sp>
      <p:pic>
        <p:nvPicPr>
          <p:cNvPr id="4" name="Picture 2" descr="Нужна помощь в решении загадки | Пикабу">
            <a:extLst>
              <a:ext uri="{FF2B5EF4-FFF2-40B4-BE49-F238E27FC236}">
                <a16:creationId xmlns:a16="http://schemas.microsoft.com/office/drawing/2014/main" id="{D3F68953-89BF-422A-86C5-66522D9D2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7857" r="10192" b="14286"/>
          <a:stretch>
            <a:fillRect/>
          </a:stretch>
        </p:blipFill>
        <p:spPr bwMode="auto">
          <a:xfrm>
            <a:off x="2150257" y="3068960"/>
            <a:ext cx="6310175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22468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692696"/>
            <a:ext cx="3827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</a:t>
            </a:r>
          </a:p>
        </p:txBody>
      </p:sp>
      <p:sp>
        <p:nvSpPr>
          <p:cNvPr id="2050" name="AutoShape 2" descr="https://top-fon.com/uploads/posts/2023-01/1674716283_top-fon-com-p-smaili-dlya-prezentatsii-bez-fona-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catherineasquithgallery.com/uploads/posts/2021-02/1614531276_108-p-smailik-na-belom-fone-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08920"/>
            <a:ext cx="2529506" cy="2592288"/>
          </a:xfrm>
          <a:prstGeom prst="rect">
            <a:avLst/>
          </a:prstGeom>
          <a:noFill/>
        </p:spPr>
      </p:pic>
      <p:pic>
        <p:nvPicPr>
          <p:cNvPr id="2054" name="Picture 6" descr="https://avatars.mds.yandex.net/i?id=5b11f8e6e2a09d8ff0a26d6298085d20252ec63d-12149948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780928"/>
            <a:ext cx="2520279" cy="2520280"/>
          </a:xfrm>
          <a:prstGeom prst="rect">
            <a:avLst/>
          </a:prstGeom>
          <a:noFill/>
        </p:spPr>
      </p:pic>
      <p:pic>
        <p:nvPicPr>
          <p:cNvPr id="2056" name="Picture 8" descr="https://gas-kvas.com/grafic/uploads/posts/2023-09/1695945088_gas-kvas-com-p-kartinki-smailik-grustnii-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708920"/>
            <a:ext cx="2520280" cy="2520280"/>
          </a:xfrm>
          <a:prstGeom prst="rect">
            <a:avLst/>
          </a:prstGeom>
          <a:noFill/>
        </p:spPr>
      </p:pic>
      <p:pic>
        <p:nvPicPr>
          <p:cNvPr id="7" name="Barbarika_-_S_Dnem_Rozhdeniya_7351328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16416" y="60932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6726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82BBBC-718F-46F6-BFAC-B0A7B5C31BE9}"/>
              </a:ext>
            </a:extLst>
          </p:cNvPr>
          <p:cNvSpPr txBox="1">
            <a:spLocks noChangeArrowheads="1"/>
          </p:cNvSpPr>
          <p:nvPr/>
        </p:nvSpPr>
        <p:spPr>
          <a:xfrm>
            <a:off x="1409700" y="877888"/>
            <a:ext cx="6151563" cy="50625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32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Ах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ты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гадкий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ах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ты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грязный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b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Неумытый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поросёнок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!</a:t>
            </a:r>
            <a:b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Ты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чернее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трубочиста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b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Полюбуйся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на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себя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b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тебя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на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шее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вакса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b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тебя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под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носом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клякса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b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тебя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такие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руки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b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Что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сбежали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даже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брюки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b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Даже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брюки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даже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брюки</a:t>
            </a:r>
            <a:b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Убежали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от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</a:rPr>
              <a:t>тебя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</a:rPr>
              <a:t>..."</a:t>
            </a:r>
          </a:p>
        </p:txBody>
      </p:sp>
      <p:sp>
        <p:nvSpPr>
          <p:cNvPr id="3" name="Стрелка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1908EAD-04F3-4CAF-8D1F-D83E473BA7CF}"/>
              </a:ext>
            </a:extLst>
          </p:cNvPr>
          <p:cNvSpPr/>
          <p:nvPr/>
        </p:nvSpPr>
        <p:spPr>
          <a:xfrm>
            <a:off x="8388424" y="6400752"/>
            <a:ext cx="576064" cy="26860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325714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528" y="1268760"/>
            <a:ext cx="7272807" cy="51787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483768" y="281780"/>
            <a:ext cx="4422328" cy="91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5400" b="1" dirty="0">
                <a:solidFill>
                  <a:srgbClr val="002060"/>
                </a:solidFill>
                <a:latin typeface="Georgia" panose="02040502050405020303" pitchFamily="18" charset="0"/>
              </a:rPr>
              <a:t>Мойдодыр </a:t>
            </a:r>
          </a:p>
        </p:txBody>
      </p:sp>
      <p:sp>
        <p:nvSpPr>
          <p:cNvPr id="4" name="Стрелка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233709-BE12-40EC-884A-3EA342D573BB}"/>
              </a:ext>
            </a:extLst>
          </p:cNvPr>
          <p:cNvSpPr/>
          <p:nvPr/>
        </p:nvSpPr>
        <p:spPr>
          <a:xfrm>
            <a:off x="8388424" y="6400752"/>
            <a:ext cx="576064" cy="26860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1484784"/>
            <a:ext cx="5070475" cy="4564062"/>
          </a:xfrm>
        </p:spPr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32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"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Кому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велено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чирикать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-</a:t>
            </a:r>
            <a:b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Не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мурлыкайте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!</a:t>
            </a:r>
            <a:b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Кому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велено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мурлыкать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-</a:t>
            </a:r>
            <a:b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Не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чирикайте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!</a:t>
            </a:r>
            <a:b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Не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бывать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вороне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b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коровою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</a:t>
            </a:r>
            <a:b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Не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летать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лягушатам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b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под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облаком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!" </a:t>
            </a:r>
            <a:br>
              <a:rPr lang="ru-RU" altLang="ru-RU" sz="32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lang="ru-RU" altLang="ru-RU" sz="32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3174" y="2996952"/>
            <a:ext cx="3481274" cy="31244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699792" y="432024"/>
            <a:ext cx="4032448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5400" b="1" dirty="0">
                <a:solidFill>
                  <a:srgbClr val="002060"/>
                </a:solidFill>
                <a:latin typeface="Georgia" panose="02040502050405020303" pitchFamily="18" charset="0"/>
              </a:rPr>
              <a:t>Путаница</a:t>
            </a:r>
          </a:p>
        </p:txBody>
      </p:sp>
      <p:sp>
        <p:nvSpPr>
          <p:cNvPr id="5" name="Стрелка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10570E-B532-40D8-8000-04CF9405273E}"/>
              </a:ext>
            </a:extLst>
          </p:cNvPr>
          <p:cNvSpPr/>
          <p:nvPr/>
        </p:nvSpPr>
        <p:spPr>
          <a:xfrm>
            <a:off x="8388424" y="6400752"/>
            <a:ext cx="576064" cy="26860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5782" y="2608201"/>
            <a:ext cx="3772682" cy="35830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27492" y="1643856"/>
            <a:ext cx="4319588" cy="3570288"/>
          </a:xfrm>
        </p:spPr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А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потом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позвонил</a:t>
            </a:r>
            <a:b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Крокодил</a:t>
            </a:r>
            <a:b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со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слезами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просил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:</a:t>
            </a:r>
            <a:b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-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Мой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милый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хороший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</a:t>
            </a:r>
            <a:b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Пришли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мне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калоши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</a:t>
            </a:r>
            <a:b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мне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 и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жене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b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               </a:t>
            </a: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Тотоше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843808" y="539750"/>
            <a:ext cx="3636367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5400" b="1" dirty="0">
                <a:solidFill>
                  <a:srgbClr val="002060"/>
                </a:solidFill>
                <a:latin typeface="Georgia" panose="02040502050405020303" pitchFamily="18" charset="0"/>
              </a:rPr>
              <a:t>Телефон</a:t>
            </a:r>
          </a:p>
        </p:txBody>
      </p:sp>
      <p:sp>
        <p:nvSpPr>
          <p:cNvPr id="5" name="Стрелка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2CAB90C-6AE0-4B8A-B16A-6565E2A2095A}"/>
              </a:ext>
            </a:extLst>
          </p:cNvPr>
          <p:cNvSpPr/>
          <p:nvPr/>
        </p:nvSpPr>
        <p:spPr>
          <a:xfrm>
            <a:off x="8388424" y="6400752"/>
            <a:ext cx="576064" cy="26860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1374775"/>
            <a:ext cx="5472608" cy="4564063"/>
          </a:xfrm>
        </p:spPr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32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"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Эй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вы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глупые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тарелки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</a:t>
            </a:r>
            <a:b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Что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вы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скачете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как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белки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?</a:t>
            </a:r>
            <a:b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Вам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ли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бегать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за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воротами</a:t>
            </a:r>
            <a:b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С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воробьями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желторотыми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?</a:t>
            </a:r>
            <a:b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Вы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в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канаву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упадёте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</a:t>
            </a:r>
            <a:b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Вы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утонете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в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болоте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b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Не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ходите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погодите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</a:t>
            </a:r>
            <a:b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Воротитеся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домой</a:t>
            </a:r>
            <a:r>
              <a:rPr lang="en-US" alt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!" 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63688" y="460375"/>
            <a:ext cx="6048325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54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Федорино</a:t>
            </a:r>
            <a:r>
              <a:rPr lang="ru-RU" altLang="ru-RU" sz="5400" b="1" dirty="0">
                <a:solidFill>
                  <a:srgbClr val="002060"/>
                </a:solidFill>
                <a:latin typeface="Georgia" panose="02040502050405020303" pitchFamily="18" charset="0"/>
              </a:rPr>
              <a:t> горе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84984"/>
            <a:ext cx="3528392" cy="2952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Стрелка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F4C6A6-6BD5-4AB9-BECE-D2D69FBFFDEC}"/>
              </a:ext>
            </a:extLst>
          </p:cNvPr>
          <p:cNvSpPr/>
          <p:nvPr/>
        </p:nvSpPr>
        <p:spPr>
          <a:xfrm>
            <a:off x="8388424" y="6400752"/>
            <a:ext cx="576064" cy="26860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899592" y="1143000"/>
            <a:ext cx="7272808" cy="2559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5400" b="1" dirty="0">
                <a:solidFill>
                  <a:srgbClr val="002060"/>
                </a:solidFill>
                <a:latin typeface="Georgia" panose="02040502050405020303" pitchFamily="18" charset="0"/>
              </a:rPr>
              <a:t>Корней Иванович Чуковский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5400" b="1" dirty="0">
                <a:solidFill>
                  <a:srgbClr val="002060"/>
                </a:solidFill>
                <a:latin typeface="Georgia" panose="02040502050405020303" pitchFamily="18" charset="0"/>
              </a:rPr>
              <a:t>(1882-1969)</a:t>
            </a:r>
          </a:p>
        </p:txBody>
      </p:sp>
      <p:sp>
        <p:nvSpPr>
          <p:cNvPr id="3" name="Стрелка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08BCFE-DF9C-42DC-8BCB-E8F6AA5E4320}"/>
              </a:ext>
            </a:extLst>
          </p:cNvPr>
          <p:cNvSpPr/>
          <p:nvPr/>
        </p:nvSpPr>
        <p:spPr>
          <a:xfrm>
            <a:off x="8388424" y="6400752"/>
            <a:ext cx="576064" cy="26860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985" y="188640"/>
            <a:ext cx="8710030" cy="64807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Стрелка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290835F-53D8-4225-9ABC-44FB9F215CAB}"/>
              </a:ext>
            </a:extLst>
          </p:cNvPr>
          <p:cNvSpPr/>
          <p:nvPr/>
        </p:nvSpPr>
        <p:spPr>
          <a:xfrm>
            <a:off x="8388424" y="6400752"/>
            <a:ext cx="576064" cy="26860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886</Words>
  <Application>Microsoft Office PowerPoint</Application>
  <PresentationFormat>Экран (4:3)</PresentationFormat>
  <Paragraphs>107</Paragraphs>
  <Slides>29</Slides>
  <Notes>11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Comic Sans MS</vt:lpstr>
      <vt:lpstr>Georgia</vt:lpstr>
      <vt:lpstr>Times New Roman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"Кому велено чирикать - Не мурлыкайте! Кому велено мурлыкать - Не чирикайте! Не бывать вороне  коровою, Не летать лягушатам  под облаком!"  </vt:lpstr>
      <vt:lpstr>А потом позвонил Крокодил И со слезами просил: - Мой милый, хороший, Пришли мне калоши, И мне, и жене,                    и Тотоше.</vt:lpstr>
      <vt:lpstr>"Эй вы, глупые тарелки, Что вы скачете, как белки? Вам ли бегать за воротами С воробьями желторотыми? Вы в канаву упадёте, Вы утонете в болоте. Не ходите, погодите, Воротитеся домой!" </vt:lpstr>
      <vt:lpstr>Презентация PowerPoint</vt:lpstr>
      <vt:lpstr>Презентация PowerPoint</vt:lpstr>
      <vt:lpstr>Презентация PowerPoint</vt:lpstr>
      <vt:lpstr>Презентация PowerPoint</vt:lpstr>
      <vt:lpstr>Приходили к Мухе блошки, Приносили ей сапожки, А сапожки не простые - В них застежки                                                 золотые. </vt:lpstr>
      <vt:lpstr>     Но жуки-червяки испугалися, По углам, по щелям разбежалися: Тараканы под диваны, А козявочки под лавочки А букашки под кровать  -  Не желают воевать! И никто даже с места не сдвинется: Пропадай- погибай, Именинница! </vt:lpstr>
      <vt:lpstr>   Тараканы, букашки, блошки, пчела, бабочка, жуки, червяки, козявочки, кузнечик, светляки, сороконожки, клоп, мотыльки, муравей, муравьиха.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Sergey Smirnov</cp:lastModifiedBy>
  <cp:revision>34</cp:revision>
  <dcterms:created xsi:type="dcterms:W3CDTF">2023-03-11T13:46:23Z</dcterms:created>
  <dcterms:modified xsi:type="dcterms:W3CDTF">2024-06-20T06:41:55Z</dcterms:modified>
</cp:coreProperties>
</file>