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6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2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0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9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5C45-ABD5-4B89-AE28-E9AED965D53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4E0C-411F-4905-B73B-9E938F3C6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139"/>
            <a:ext cx="9144000" cy="75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34" y="476672"/>
            <a:ext cx="8508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Progressive/Continuous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Продолженное/Длительное время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916222"/>
            <a:ext cx="1641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</a:t>
            </a:r>
            <a:r>
              <a:rPr lang="en-US" sz="5400" dirty="0" smtClean="0"/>
              <a:t>o </a:t>
            </a:r>
            <a:r>
              <a:rPr lang="en-US" sz="5400" b="1" dirty="0" smtClean="0"/>
              <a:t>be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72442" y="2925552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/>
              <a:t>V</a:t>
            </a:r>
            <a:r>
              <a:rPr lang="en-US" sz="5400" dirty="0" err="1" smtClean="0"/>
              <a:t>ing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449363" y="5013176"/>
            <a:ext cx="607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Слова-«сигналы»: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сейчас),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the/this moment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данный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момент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смотри),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(по)слушай)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3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4" y="764704"/>
            <a:ext cx="3545316" cy="2859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908720"/>
            <a:ext cx="496424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Kevin do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?</a:t>
            </a:r>
          </a:p>
          <a:p>
            <a:endParaRPr lang="en-US" sz="4400" dirty="0" smtClean="0"/>
          </a:p>
          <a:p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he play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with </a:t>
            </a:r>
          </a:p>
          <a:p>
            <a:r>
              <a:rPr lang="en-US" sz="4400" dirty="0"/>
              <a:t>h</a:t>
            </a:r>
            <a:r>
              <a:rPr lang="en-US" sz="4400" dirty="0" smtClean="0"/>
              <a:t>is toys?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437112"/>
            <a:ext cx="57999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No, he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</a:t>
            </a:r>
            <a:r>
              <a:rPr lang="en-US" sz="4400" b="1" dirty="0" smtClean="0"/>
              <a:t>not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He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sleep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in his bed.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748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6281"/>
            <a:ext cx="9144000" cy="7034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70080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LET’S PRACTICE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IS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ARE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_______ play</a:t>
            </a:r>
            <a:r>
              <a:rPr lang="en-US" dirty="0" smtClean="0">
                <a:solidFill>
                  <a:srgbClr val="0070C0"/>
                </a:solidFill>
              </a:rPr>
              <a:t>ing</a:t>
            </a:r>
            <a:r>
              <a:rPr lang="en-US" dirty="0" smtClean="0"/>
              <a:t> tennis. Let’s play with us!</a:t>
            </a:r>
          </a:p>
          <a:p>
            <a:r>
              <a:rPr lang="en-US" dirty="0" smtClean="0"/>
              <a:t>I _______ not do</a:t>
            </a:r>
            <a:r>
              <a:rPr lang="en-US" dirty="0" smtClean="0">
                <a:solidFill>
                  <a:srgbClr val="0070C0"/>
                </a:solidFill>
              </a:rPr>
              <a:t>ing</a:t>
            </a:r>
            <a:r>
              <a:rPr lang="en-US" dirty="0" smtClean="0"/>
              <a:t> my homework now.</a:t>
            </a:r>
          </a:p>
          <a:p>
            <a:r>
              <a:rPr lang="en-US" dirty="0" smtClean="0"/>
              <a:t>My friend ________ hav</a:t>
            </a:r>
            <a:r>
              <a:rPr lang="en-US" dirty="0" smtClean="0">
                <a:solidFill>
                  <a:srgbClr val="0070C0"/>
                </a:solidFill>
              </a:rPr>
              <a:t>ing</a:t>
            </a:r>
            <a:r>
              <a:rPr lang="en-US" dirty="0" smtClean="0"/>
              <a:t> lunch, he cannot play volleyball.</a:t>
            </a:r>
          </a:p>
          <a:p>
            <a:r>
              <a:rPr lang="en-US" dirty="0" smtClean="0"/>
              <a:t>His brothers _______ go</a:t>
            </a:r>
            <a:r>
              <a:rPr lang="en-US" dirty="0" smtClean="0">
                <a:solidFill>
                  <a:srgbClr val="0070C0"/>
                </a:solidFill>
              </a:rPr>
              <a:t>ing</a:t>
            </a:r>
            <a:r>
              <a:rPr lang="en-US" dirty="0" smtClean="0"/>
              <a:t> to school now.</a:t>
            </a:r>
          </a:p>
          <a:p>
            <a:r>
              <a:rPr lang="en-US" dirty="0" smtClean="0"/>
              <a:t>Helen ________ sleep</a:t>
            </a:r>
            <a:r>
              <a:rPr lang="en-US" dirty="0" smtClean="0">
                <a:solidFill>
                  <a:srgbClr val="0070C0"/>
                </a:solidFill>
              </a:rPr>
              <a:t>in</a:t>
            </a:r>
            <a:r>
              <a:rPr lang="en-US" dirty="0" smtClean="0"/>
              <a:t>g, she is ill.</a:t>
            </a:r>
          </a:p>
          <a:p>
            <a:r>
              <a:rPr lang="en-US" dirty="0" smtClean="0"/>
              <a:t>I ________ watch</a:t>
            </a:r>
            <a:r>
              <a:rPr lang="en-US" dirty="0" smtClean="0">
                <a:solidFill>
                  <a:srgbClr val="0070C0"/>
                </a:solidFill>
              </a:rPr>
              <a:t>ing</a:t>
            </a:r>
            <a:r>
              <a:rPr lang="en-US" dirty="0" smtClean="0"/>
              <a:t> TV, I don’t want to play.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35696" y="1417638"/>
            <a:ext cx="872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are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410" y="212552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603" y="263691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998" y="494116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092" y="4294837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is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7015" y="3778195"/>
            <a:ext cx="803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are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06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the brackets using the Present Progressive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We _______________ (to go) home now.</a:t>
            </a:r>
          </a:p>
          <a:p>
            <a:pPr marL="514350" indent="-514350">
              <a:buAutoNum type="arabicPeriod"/>
            </a:pPr>
            <a:r>
              <a:rPr lang="en-US" dirty="0" smtClean="0"/>
              <a:t>Teddy and Mike _______________ (to sleep), </a:t>
            </a:r>
            <a:r>
              <a:rPr lang="en-US" dirty="0" err="1" smtClean="0"/>
              <a:t>sh</a:t>
            </a:r>
            <a:r>
              <a:rPr lang="en-US" dirty="0" smtClean="0"/>
              <a:t>!</a:t>
            </a:r>
          </a:p>
          <a:p>
            <a:pPr marL="514350" indent="-514350">
              <a:buAutoNum type="arabicPeriod"/>
            </a:pPr>
            <a:r>
              <a:rPr lang="en-US" dirty="0" smtClean="0"/>
              <a:t>Look, Mary _____________ (to cry)!</a:t>
            </a:r>
          </a:p>
          <a:p>
            <a:pPr marL="514350" indent="-514350">
              <a:buAutoNum type="arabicPeriod"/>
            </a:pPr>
            <a:r>
              <a:rPr lang="en-US" dirty="0" smtClean="0"/>
              <a:t>I ______________ (to read) an interesting book, I don’t want to watch TV.</a:t>
            </a:r>
          </a:p>
          <a:p>
            <a:pPr marL="514350" indent="-514350">
              <a:buAutoNum type="arabicPeriod"/>
            </a:pPr>
            <a:r>
              <a:rPr lang="en-US" dirty="0" smtClean="0"/>
              <a:t>Her mum ______________(to cook) dinner at the moment.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I _____________ (to listen) to music.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201963"/>
            <a:ext cx="191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are going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304" y="1721634"/>
            <a:ext cx="2446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</a:t>
            </a:r>
            <a:r>
              <a:rPr lang="en-US" sz="3600" dirty="0" smtClean="0">
                <a:solidFill>
                  <a:srgbClr val="0070C0"/>
                </a:solidFill>
              </a:rPr>
              <a:t>re sleeping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920" y="2670220"/>
            <a:ext cx="170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</a:t>
            </a:r>
            <a:r>
              <a:rPr lang="en-US" sz="3600" dirty="0" smtClean="0">
                <a:solidFill>
                  <a:srgbClr val="0070C0"/>
                </a:solidFill>
              </a:rPr>
              <a:t>s crying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1037" y="3249878"/>
            <a:ext cx="229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am reading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032" y="4203795"/>
            <a:ext cx="203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is cooking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967" y="5158190"/>
            <a:ext cx="24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am listening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144000" cy="7566819"/>
          </a:xfrm>
        </p:spPr>
      </p:pic>
      <p:sp>
        <p:nvSpPr>
          <p:cNvPr id="7" name="TextBox 6"/>
          <p:cNvSpPr txBox="1"/>
          <p:nvPr/>
        </p:nvSpPr>
        <p:spPr>
          <a:xfrm>
            <a:off x="2339752" y="1324743"/>
            <a:ext cx="15937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</a:t>
            </a:r>
          </a:p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</a:t>
            </a:r>
          </a:p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2276872"/>
            <a:ext cx="25250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 do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ru-RU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1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012233" y="404664"/>
            <a:ext cx="50405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828394" y="2924943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 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113264" y="2924944"/>
            <a:ext cx="1126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play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6846" y="2952373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am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7388" y="2924944"/>
            <a:ext cx="893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ing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3933055"/>
            <a:ext cx="1871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He/She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4047" y="3933056"/>
            <a:ext cx="546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7387" y="3861048"/>
            <a:ext cx="893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ing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9513" y="3861048"/>
            <a:ext cx="1126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play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4917721"/>
            <a:ext cx="3314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We/You/They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6846" y="4921037"/>
            <a:ext cx="94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265" y="4930823"/>
            <a:ext cx="1126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play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4957677"/>
            <a:ext cx="893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</a:rPr>
              <a:t>ing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2123728" y="260648"/>
            <a:ext cx="3989536" cy="1368152"/>
          </a:xfrm>
          <a:prstGeom prst="arc">
            <a:avLst>
              <a:gd name="adj1" fmla="val 5660532"/>
              <a:gd name="adj2" fmla="val 5528236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123728" y="652336"/>
            <a:ext cx="46805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</a:t>
            </a:r>
          </a:p>
          <a:p>
            <a:r>
              <a:rPr lang="en-US" sz="3200" b="1" dirty="0" smtClean="0"/>
              <a:t>  to be  (am/is/are)  </a:t>
            </a:r>
            <a:r>
              <a:rPr lang="en-US" sz="3200" b="1" dirty="0" err="1" smtClean="0"/>
              <a:t>Ving</a:t>
            </a:r>
            <a:endParaRPr lang="en-US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3" y="747657"/>
            <a:ext cx="2016224" cy="2987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036" y="1987664"/>
            <a:ext cx="4904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girl </a:t>
            </a:r>
            <a:r>
              <a:rPr lang="en-US" sz="4000" b="1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sing</a:t>
            </a:r>
            <a:r>
              <a:rPr lang="en-US" sz="4000" b="1" dirty="0" smtClean="0">
                <a:solidFill>
                  <a:srgbClr val="C00000"/>
                </a:solidFill>
              </a:rPr>
              <a:t>ing</a:t>
            </a:r>
            <a:r>
              <a:rPr lang="en-US" sz="4000" dirty="0" smtClean="0"/>
              <a:t> </a:t>
            </a:r>
            <a:r>
              <a:rPr lang="en-US" sz="4000" i="1" dirty="0" smtClean="0"/>
              <a:t>now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3938042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3861048"/>
            <a:ext cx="410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</a:t>
            </a:r>
            <a:r>
              <a:rPr lang="en-US" sz="4000" b="1" dirty="0" smtClean="0">
                <a:solidFill>
                  <a:srgbClr val="C00000"/>
                </a:solidFill>
              </a:rPr>
              <a:t>are</a:t>
            </a:r>
            <a:r>
              <a:rPr lang="en-US" sz="4000" dirty="0" smtClean="0"/>
              <a:t> do</a:t>
            </a:r>
            <a:r>
              <a:rPr lang="en-US" sz="4000" b="1" dirty="0" smtClean="0">
                <a:solidFill>
                  <a:srgbClr val="C00000"/>
                </a:solidFill>
              </a:rPr>
              <a:t>ing</a:t>
            </a:r>
            <a:r>
              <a:rPr lang="en-US" sz="4000" dirty="0" smtClean="0"/>
              <a:t> morning exercises, </a:t>
            </a:r>
            <a:r>
              <a:rPr lang="en-US" sz="4000" i="1" dirty="0" smtClean="0"/>
              <a:t>look</a:t>
            </a:r>
            <a:r>
              <a:rPr lang="en-US" sz="4000" dirty="0" smtClean="0"/>
              <a:t>!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49602" y="250754"/>
            <a:ext cx="91617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032448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5448" y="112474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My brother </a:t>
            </a:r>
            <a:r>
              <a:rPr lang="en-US" sz="4000" b="1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ski</a:t>
            </a:r>
            <a:r>
              <a:rPr lang="en-US" sz="4000" b="1" dirty="0" smtClean="0">
                <a:solidFill>
                  <a:srgbClr val="C00000"/>
                </a:solidFill>
              </a:rPr>
              <a:t>ing</a:t>
            </a:r>
            <a:r>
              <a:rPr lang="en-US" sz="4000" dirty="0" smtClean="0"/>
              <a:t> </a:t>
            </a:r>
          </a:p>
          <a:p>
            <a:r>
              <a:rPr lang="en-US" sz="4000" i="1" dirty="0" smtClean="0"/>
              <a:t>at the moment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He is not at home.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2736304" cy="3084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3" y="4381293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</a:t>
            </a:r>
            <a:r>
              <a:rPr lang="en-US" sz="4000" b="1" dirty="0" smtClean="0">
                <a:solidFill>
                  <a:srgbClr val="C00000"/>
                </a:solidFill>
              </a:rPr>
              <a:t>am</a:t>
            </a:r>
            <a:r>
              <a:rPr lang="en-US" sz="4000" dirty="0" smtClean="0"/>
              <a:t> play</a:t>
            </a:r>
            <a:r>
              <a:rPr lang="en-US" sz="4000" b="1" dirty="0" smtClean="0">
                <a:solidFill>
                  <a:srgbClr val="C00000"/>
                </a:solidFill>
              </a:rPr>
              <a:t>ing</a:t>
            </a:r>
            <a:r>
              <a:rPr lang="en-US" sz="4000" dirty="0" smtClean="0"/>
              <a:t> the piano, </a:t>
            </a:r>
            <a:r>
              <a:rPr lang="en-US" sz="4000" i="1" dirty="0" smtClean="0"/>
              <a:t>listen</a:t>
            </a:r>
            <a:r>
              <a:rPr lang="en-US" sz="4000" dirty="0" smtClean="0"/>
              <a:t> to me!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94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7"/>
            <a:ext cx="9144000" cy="6831663"/>
          </a:xfrm>
        </p:spPr>
      </p:pic>
      <p:sp>
        <p:nvSpPr>
          <p:cNvPr id="5" name="TextBox 4"/>
          <p:cNvSpPr txBox="1"/>
          <p:nvPr/>
        </p:nvSpPr>
        <p:spPr>
          <a:xfrm>
            <a:off x="4355976" y="260649"/>
            <a:ext cx="576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0089"/>
            <a:ext cx="2160240" cy="2932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1484784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Look</a:t>
            </a:r>
            <a:r>
              <a:rPr lang="en-US" sz="4400" dirty="0" smtClean="0"/>
              <a:t> at me, I </a:t>
            </a:r>
            <a:r>
              <a:rPr lang="en-US" sz="4400" b="1" dirty="0" smtClean="0">
                <a:solidFill>
                  <a:srgbClr val="C00000"/>
                </a:solidFill>
              </a:rPr>
              <a:t>am</a:t>
            </a:r>
            <a:r>
              <a:rPr lang="en-US" sz="4400" dirty="0" smtClean="0"/>
              <a:t> </a:t>
            </a:r>
            <a:r>
              <a:rPr lang="en-US" sz="4400" b="1" i="1" dirty="0" smtClean="0"/>
              <a:t>not</a:t>
            </a:r>
            <a:r>
              <a:rPr lang="en-US" sz="4400" dirty="0" smtClean="0"/>
              <a:t> do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my homework.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2" y="4105566"/>
            <a:ext cx="3272877" cy="2545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5" y="4437112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</a:t>
            </a:r>
            <a:r>
              <a:rPr lang="en-US" sz="4400" b="1" dirty="0" smtClean="0">
                <a:solidFill>
                  <a:srgbClr val="C00000"/>
                </a:solidFill>
              </a:rPr>
              <a:t>am</a:t>
            </a:r>
            <a:r>
              <a:rPr lang="en-US" sz="4400" dirty="0" smtClean="0"/>
              <a:t> </a:t>
            </a:r>
            <a:r>
              <a:rPr lang="en-US" sz="4400" b="1" i="1" dirty="0" smtClean="0"/>
              <a:t>not</a:t>
            </a:r>
            <a:r>
              <a:rPr lang="en-US" sz="4400" dirty="0" smtClean="0"/>
              <a:t> rid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a bike, </a:t>
            </a:r>
            <a:r>
              <a:rPr lang="en-US" sz="4400" i="1" dirty="0" smtClean="0"/>
              <a:t>look</a:t>
            </a:r>
            <a:r>
              <a:rPr lang="en-US" sz="4400" dirty="0" smtClean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833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2153"/>
            <a:ext cx="2635085" cy="292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113683"/>
            <a:ext cx="5540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Max </a:t>
            </a:r>
            <a:r>
              <a:rPr lang="en-US" sz="4400" b="1" dirty="0" smtClean="0">
                <a:solidFill>
                  <a:srgbClr val="C00000"/>
                </a:solidFill>
              </a:rPr>
              <a:t>is</a:t>
            </a:r>
            <a:r>
              <a:rPr lang="en-US" sz="4400" dirty="0" smtClean="0"/>
              <a:t> </a:t>
            </a:r>
            <a:r>
              <a:rPr lang="en-US" sz="4400" b="1" i="1" dirty="0" smtClean="0"/>
              <a:t>not</a:t>
            </a:r>
            <a:r>
              <a:rPr lang="en-US" sz="4400" dirty="0" smtClean="0"/>
              <a:t> writ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now.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7" y="3820846"/>
            <a:ext cx="4736114" cy="2632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179" y="3831394"/>
            <a:ext cx="35185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Look</a:t>
            </a:r>
            <a:r>
              <a:rPr lang="en-US" sz="4400" dirty="0" smtClean="0"/>
              <a:t> at them! </a:t>
            </a:r>
          </a:p>
          <a:p>
            <a:r>
              <a:rPr lang="en-US" sz="4400" dirty="0" smtClean="0"/>
              <a:t>They </a:t>
            </a:r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</a:t>
            </a:r>
            <a:r>
              <a:rPr lang="en-US" sz="4400" b="1" i="1" dirty="0" smtClean="0"/>
              <a:t>not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sleep</a:t>
            </a:r>
            <a:r>
              <a:rPr lang="en-US" sz="4400" b="1" dirty="0" err="1" smtClean="0">
                <a:solidFill>
                  <a:srgbClr val="C00000"/>
                </a:solidFill>
              </a:rPr>
              <a:t>ing</a:t>
            </a:r>
            <a:r>
              <a:rPr lang="en-US" sz="4400" dirty="0" err="1" smtClean="0"/>
              <a:t>!They</a:t>
            </a:r>
            <a:r>
              <a:rPr lang="en-US" sz="4400" dirty="0" smtClean="0"/>
              <a:t> 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  <a:r>
              <a:rPr lang="en-US" sz="4400" b="1" dirty="0" smtClean="0">
                <a:solidFill>
                  <a:srgbClr val="C00000"/>
                </a:solidFill>
              </a:rPr>
              <a:t>re</a:t>
            </a:r>
            <a:r>
              <a:rPr lang="en-US" sz="4400" dirty="0" smtClean="0"/>
              <a:t> runn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379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9" y="332656"/>
            <a:ext cx="6480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1999" y="1445502"/>
            <a:ext cx="4176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b="1" dirty="0" smtClean="0"/>
              <a:t> you</a:t>
            </a:r>
            <a:r>
              <a:rPr lang="en-US" sz="4400" dirty="0" smtClean="0"/>
              <a:t> sing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? – No, I </a:t>
            </a:r>
            <a:r>
              <a:rPr lang="en-US" sz="4400" b="1" dirty="0" smtClean="0">
                <a:solidFill>
                  <a:srgbClr val="C00000"/>
                </a:solidFill>
              </a:rPr>
              <a:t>am</a:t>
            </a:r>
            <a:r>
              <a:rPr lang="en-US" sz="4400" dirty="0" smtClean="0"/>
              <a:t>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0187" y="4077072"/>
            <a:ext cx="60964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</a:t>
            </a:r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you do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</a:t>
            </a:r>
            <a:r>
              <a:rPr lang="en-US" sz="4400" i="1" dirty="0" smtClean="0"/>
              <a:t>now</a:t>
            </a:r>
            <a:r>
              <a:rPr lang="en-US" sz="4400" dirty="0" smtClean="0"/>
              <a:t>?</a:t>
            </a:r>
          </a:p>
          <a:p>
            <a:r>
              <a:rPr lang="en-US" sz="4400" dirty="0" smtClean="0"/>
              <a:t>- I </a:t>
            </a:r>
            <a:r>
              <a:rPr lang="en-US" sz="4400" b="1" dirty="0" smtClean="0">
                <a:solidFill>
                  <a:srgbClr val="C00000"/>
                </a:solidFill>
              </a:rPr>
              <a:t>am</a:t>
            </a:r>
            <a:r>
              <a:rPr lang="en-US" sz="4400" dirty="0" smtClean="0"/>
              <a:t> read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.</a:t>
            </a:r>
          </a:p>
          <a:p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4" y="836712"/>
            <a:ext cx="3635896" cy="28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68" y="889705"/>
            <a:ext cx="4680140" cy="1605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3673"/>
            <a:ext cx="3192022" cy="1931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3284984"/>
            <a:ext cx="75345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</a:t>
            </a:r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Billy and Maria do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?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they hav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 lunch?</a:t>
            </a:r>
          </a:p>
          <a:p>
            <a:pPr marL="571500" indent="-571500">
              <a:buFontTx/>
              <a:buChar char="-"/>
            </a:pPr>
            <a:r>
              <a:rPr lang="en-US" sz="4400" dirty="0" smtClean="0"/>
              <a:t>No, they </a:t>
            </a:r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</a:t>
            </a:r>
            <a:r>
              <a:rPr lang="en-US" sz="4400" b="1" dirty="0" smtClean="0"/>
              <a:t>not</a:t>
            </a:r>
            <a:r>
              <a:rPr lang="en-US" sz="4400" dirty="0" smtClean="0"/>
              <a:t>. </a:t>
            </a:r>
          </a:p>
          <a:p>
            <a:r>
              <a:rPr lang="en-US" sz="4400" dirty="0" smtClean="0"/>
              <a:t>They </a:t>
            </a:r>
            <a:r>
              <a:rPr lang="en-US" sz="4400" b="1" dirty="0" smtClean="0">
                <a:solidFill>
                  <a:srgbClr val="C00000"/>
                </a:solidFill>
              </a:rPr>
              <a:t>are</a:t>
            </a:r>
            <a:r>
              <a:rPr lang="en-US" sz="4400" dirty="0" smtClean="0"/>
              <a:t> swimm</a:t>
            </a:r>
            <a:r>
              <a:rPr lang="en-US" sz="4400" b="1" dirty="0" smtClean="0">
                <a:solidFill>
                  <a:srgbClr val="C00000"/>
                </a:solidFill>
              </a:rPr>
              <a:t>ing</a:t>
            </a:r>
            <a:r>
              <a:rPr lang="en-US" sz="4400" dirty="0" smtClean="0"/>
              <a:t>, look!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440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362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AM/IS/ARE?</vt:lpstr>
      <vt:lpstr>Open the brackets using the Present Progressive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Teacher</cp:lastModifiedBy>
  <cp:revision>16</cp:revision>
  <dcterms:created xsi:type="dcterms:W3CDTF">2020-10-03T14:38:44Z</dcterms:created>
  <dcterms:modified xsi:type="dcterms:W3CDTF">2024-06-19T09:13:33Z</dcterms:modified>
</cp:coreProperties>
</file>