
<file path=[Content_Types].xml><?xml version="1.0" encoding="utf-8"?>
<Types xmlns="http://schemas.openxmlformats.org/package/2006/content-types">
  <Default Extension="png" ContentType="image/png"/>
  <Default Extension="jfif" ContentType="image/jpe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41"/>
  </p:notesMasterIdLst>
  <p:sldIdLst>
    <p:sldId id="256" r:id="rId2"/>
    <p:sldId id="257" r:id="rId3"/>
    <p:sldId id="258" r:id="rId4"/>
    <p:sldId id="260" r:id="rId5"/>
    <p:sldId id="261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84" r:id="rId28"/>
    <p:sldId id="285" r:id="rId29"/>
    <p:sldId id="286" r:id="rId30"/>
    <p:sldId id="287" r:id="rId31"/>
    <p:sldId id="288" r:id="rId32"/>
    <p:sldId id="289" r:id="rId33"/>
    <p:sldId id="290" r:id="rId34"/>
    <p:sldId id="291" r:id="rId35"/>
    <p:sldId id="292" r:id="rId36"/>
    <p:sldId id="293" r:id="rId37"/>
    <p:sldId id="294" r:id="rId38"/>
    <p:sldId id="295" r:id="rId39"/>
    <p:sldId id="297" r:id="rId4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Данила" initials="Д" lastIdx="1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5256" autoAdjust="0"/>
  </p:normalViewPr>
  <p:slideViewPr>
    <p:cSldViewPr snapToGrid="0">
      <p:cViewPr>
        <p:scale>
          <a:sx n="100" d="100"/>
          <a:sy n="100" d="100"/>
        </p:scale>
        <p:origin x="-174" y="-2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0D88D4-0DC4-4912-8B2A-AFD4A97A74D4}" type="datetimeFigureOut">
              <a:rPr lang="ru-RU" smtClean="0"/>
              <a:t>19.06.2024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4ABFCBA-EAF1-49B2-BF7D-A66A1E8EEDE2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846707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ABFCBA-EAF1-49B2-BF7D-A66A1E8EEDE2}" type="slidenum">
              <a:rPr lang="ru-RU" smtClean="0"/>
              <a:t>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436371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 title="scalloped circle"/>
          <p:cNvSpPr/>
          <p:nvPr/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78523" y="1098388"/>
            <a:ext cx="10318418" cy="4394988"/>
          </a:xfrm>
        </p:spPr>
        <p:txBody>
          <a:bodyPr anchor="ctr">
            <a:noAutofit/>
          </a:bodyPr>
          <a:lstStyle>
            <a:lvl1pPr algn="ctr">
              <a:defRPr sz="10000" spc="800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15045" y="5979196"/>
            <a:ext cx="8045373" cy="74227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 i="0" cap="all" spc="4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78523" y="6375679"/>
            <a:ext cx="2329722" cy="348462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9334D819-9F07-4261-B09B-9E467E5D9002}" type="datetimeFigureOut">
              <a:rPr lang="en-US" dirty="0"/>
              <a:pPr/>
              <a:t>6/19/2024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80332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067218" y="6375679"/>
            <a:ext cx="2329723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71766878-3199-4EAB-94E7-2D6D11070E14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3" name="Rectangle 12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6/19/2024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066321" y="382386"/>
            <a:ext cx="1492132" cy="5600404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382385"/>
            <a:ext cx="8392585" cy="560040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6/19/2024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6/19/2024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42929" y="1073888"/>
            <a:ext cx="8187071" cy="4064627"/>
          </a:xfrm>
        </p:spPr>
        <p:txBody>
          <a:bodyPr anchor="b">
            <a:normAutofit/>
          </a:bodyPr>
          <a:lstStyle>
            <a:lvl1pPr>
              <a:defRPr sz="8400" spc="800" baseline="0"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42930" y="5159781"/>
            <a:ext cx="7017488" cy="95113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 b="1" i="0" cap="all" spc="40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236546" y="6375679"/>
            <a:ext cx="1493947" cy="348462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9334D819-9F07-4261-B09B-9E467E5D9002}" type="datetimeFigureOut">
              <a:rPr lang="en-US" dirty="0"/>
              <a:pPr/>
              <a:t>6/19/2024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79064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942434" y="6375679"/>
            <a:ext cx="1487566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71766878-3199-4EAB-94E7-2D6D11070E14}" type="slidenum">
              <a:rPr lang="en-US" dirty="0"/>
              <a:pPr/>
              <a:t>‹#›</a:t>
            </a:fld>
            <a:endParaRPr lang="en-US" dirty="0"/>
          </a:p>
        </p:txBody>
      </p:sp>
      <p:grpSp>
        <p:nvGrpSpPr>
          <p:cNvPr id="7" name="Group 6" title="left scallop shape"/>
          <p:cNvGrpSpPr/>
          <p:nvPr/>
        </p:nvGrpSpPr>
        <p:grpSpPr>
          <a:xfrm>
            <a:off x="0" y="0"/>
            <a:ext cx="2814638" cy="6858000"/>
            <a:chOff x="0" y="0"/>
            <a:chExt cx="2814638" cy="6858000"/>
          </a:xfrm>
        </p:grpSpPr>
        <p:sp>
          <p:nvSpPr>
            <p:cNvPr id="11" name="Freeform 6" title="left scallop shape"/>
            <p:cNvSpPr/>
            <p:nvPr/>
          </p:nvSpPr>
          <p:spPr bwMode="auto">
            <a:xfrm>
              <a:off x="0" y="0"/>
              <a:ext cx="2814638" cy="6858000"/>
            </a:xfrm>
            <a:custGeom>
              <a:avLst/>
              <a:gdLst/>
              <a:ahLst/>
              <a:cxnLst/>
              <a:rect l="0" t="0" r="r" b="b"/>
              <a:pathLst>
                <a:path w="1773" h="4320">
                  <a:moveTo>
                    <a:pt x="0" y="0"/>
                  </a:moveTo>
                  <a:lnTo>
                    <a:pt x="891" y="0"/>
                  </a:lnTo>
                  <a:lnTo>
                    <a:pt x="906" y="56"/>
                  </a:lnTo>
                  <a:lnTo>
                    <a:pt x="921" y="111"/>
                  </a:lnTo>
                  <a:lnTo>
                    <a:pt x="938" y="165"/>
                  </a:lnTo>
                  <a:lnTo>
                    <a:pt x="957" y="217"/>
                  </a:lnTo>
                  <a:lnTo>
                    <a:pt x="980" y="266"/>
                  </a:lnTo>
                  <a:lnTo>
                    <a:pt x="1007" y="312"/>
                  </a:lnTo>
                  <a:lnTo>
                    <a:pt x="1036" y="351"/>
                  </a:lnTo>
                  <a:lnTo>
                    <a:pt x="1069" y="387"/>
                  </a:lnTo>
                  <a:lnTo>
                    <a:pt x="1105" y="422"/>
                  </a:lnTo>
                  <a:lnTo>
                    <a:pt x="1145" y="456"/>
                  </a:lnTo>
                  <a:lnTo>
                    <a:pt x="1185" y="487"/>
                  </a:lnTo>
                  <a:lnTo>
                    <a:pt x="1227" y="520"/>
                  </a:lnTo>
                  <a:lnTo>
                    <a:pt x="1270" y="551"/>
                  </a:lnTo>
                  <a:lnTo>
                    <a:pt x="1311" y="584"/>
                  </a:lnTo>
                  <a:lnTo>
                    <a:pt x="1352" y="617"/>
                  </a:lnTo>
                  <a:lnTo>
                    <a:pt x="1390" y="651"/>
                  </a:lnTo>
                  <a:lnTo>
                    <a:pt x="1425" y="687"/>
                  </a:lnTo>
                  <a:lnTo>
                    <a:pt x="1456" y="725"/>
                  </a:lnTo>
                  <a:lnTo>
                    <a:pt x="1484" y="765"/>
                  </a:lnTo>
                  <a:lnTo>
                    <a:pt x="1505" y="808"/>
                  </a:lnTo>
                  <a:lnTo>
                    <a:pt x="1521" y="856"/>
                  </a:lnTo>
                  <a:lnTo>
                    <a:pt x="1530" y="907"/>
                  </a:lnTo>
                  <a:lnTo>
                    <a:pt x="1534" y="960"/>
                  </a:lnTo>
                  <a:lnTo>
                    <a:pt x="1534" y="1013"/>
                  </a:lnTo>
                  <a:lnTo>
                    <a:pt x="1530" y="1068"/>
                  </a:lnTo>
                  <a:lnTo>
                    <a:pt x="1523" y="1125"/>
                  </a:lnTo>
                  <a:lnTo>
                    <a:pt x="1515" y="1181"/>
                  </a:lnTo>
                  <a:lnTo>
                    <a:pt x="1508" y="1237"/>
                  </a:lnTo>
                  <a:lnTo>
                    <a:pt x="1501" y="1293"/>
                  </a:lnTo>
                  <a:lnTo>
                    <a:pt x="1496" y="1350"/>
                  </a:lnTo>
                  <a:lnTo>
                    <a:pt x="1494" y="1405"/>
                  </a:lnTo>
                  <a:lnTo>
                    <a:pt x="1497" y="1458"/>
                  </a:lnTo>
                  <a:lnTo>
                    <a:pt x="1504" y="1511"/>
                  </a:lnTo>
                  <a:lnTo>
                    <a:pt x="1517" y="1560"/>
                  </a:lnTo>
                  <a:lnTo>
                    <a:pt x="1535" y="1610"/>
                  </a:lnTo>
                  <a:lnTo>
                    <a:pt x="1557" y="1659"/>
                  </a:lnTo>
                  <a:lnTo>
                    <a:pt x="1583" y="1708"/>
                  </a:lnTo>
                  <a:lnTo>
                    <a:pt x="1611" y="1757"/>
                  </a:lnTo>
                  <a:lnTo>
                    <a:pt x="1640" y="1807"/>
                  </a:lnTo>
                  <a:lnTo>
                    <a:pt x="1669" y="1855"/>
                  </a:lnTo>
                  <a:lnTo>
                    <a:pt x="1696" y="1905"/>
                  </a:lnTo>
                  <a:lnTo>
                    <a:pt x="1721" y="1954"/>
                  </a:lnTo>
                  <a:lnTo>
                    <a:pt x="1742" y="2006"/>
                  </a:lnTo>
                  <a:lnTo>
                    <a:pt x="1759" y="2057"/>
                  </a:lnTo>
                  <a:lnTo>
                    <a:pt x="1769" y="2108"/>
                  </a:lnTo>
                  <a:lnTo>
                    <a:pt x="1773" y="2160"/>
                  </a:lnTo>
                  <a:lnTo>
                    <a:pt x="1769" y="2212"/>
                  </a:lnTo>
                  <a:lnTo>
                    <a:pt x="1759" y="2263"/>
                  </a:lnTo>
                  <a:lnTo>
                    <a:pt x="1742" y="2314"/>
                  </a:lnTo>
                  <a:lnTo>
                    <a:pt x="1721" y="2366"/>
                  </a:lnTo>
                  <a:lnTo>
                    <a:pt x="1696" y="2415"/>
                  </a:lnTo>
                  <a:lnTo>
                    <a:pt x="1669" y="2465"/>
                  </a:lnTo>
                  <a:lnTo>
                    <a:pt x="1640" y="2513"/>
                  </a:lnTo>
                  <a:lnTo>
                    <a:pt x="1611" y="2563"/>
                  </a:lnTo>
                  <a:lnTo>
                    <a:pt x="1583" y="2612"/>
                  </a:lnTo>
                  <a:lnTo>
                    <a:pt x="1557" y="2661"/>
                  </a:lnTo>
                  <a:lnTo>
                    <a:pt x="1535" y="2710"/>
                  </a:lnTo>
                  <a:lnTo>
                    <a:pt x="1517" y="2760"/>
                  </a:lnTo>
                  <a:lnTo>
                    <a:pt x="1504" y="2809"/>
                  </a:lnTo>
                  <a:lnTo>
                    <a:pt x="1497" y="2862"/>
                  </a:lnTo>
                  <a:lnTo>
                    <a:pt x="1494" y="2915"/>
                  </a:lnTo>
                  <a:lnTo>
                    <a:pt x="1496" y="2970"/>
                  </a:lnTo>
                  <a:lnTo>
                    <a:pt x="1501" y="3027"/>
                  </a:lnTo>
                  <a:lnTo>
                    <a:pt x="1508" y="3083"/>
                  </a:lnTo>
                  <a:lnTo>
                    <a:pt x="1515" y="3139"/>
                  </a:lnTo>
                  <a:lnTo>
                    <a:pt x="1523" y="3195"/>
                  </a:lnTo>
                  <a:lnTo>
                    <a:pt x="1530" y="3252"/>
                  </a:lnTo>
                  <a:lnTo>
                    <a:pt x="1534" y="3307"/>
                  </a:lnTo>
                  <a:lnTo>
                    <a:pt x="1534" y="3360"/>
                  </a:lnTo>
                  <a:lnTo>
                    <a:pt x="1530" y="3413"/>
                  </a:lnTo>
                  <a:lnTo>
                    <a:pt x="1521" y="3464"/>
                  </a:lnTo>
                  <a:lnTo>
                    <a:pt x="1505" y="3512"/>
                  </a:lnTo>
                  <a:lnTo>
                    <a:pt x="1484" y="3555"/>
                  </a:lnTo>
                  <a:lnTo>
                    <a:pt x="1456" y="3595"/>
                  </a:lnTo>
                  <a:lnTo>
                    <a:pt x="1425" y="3633"/>
                  </a:lnTo>
                  <a:lnTo>
                    <a:pt x="1390" y="3669"/>
                  </a:lnTo>
                  <a:lnTo>
                    <a:pt x="1352" y="3703"/>
                  </a:lnTo>
                  <a:lnTo>
                    <a:pt x="1311" y="3736"/>
                  </a:lnTo>
                  <a:lnTo>
                    <a:pt x="1270" y="3769"/>
                  </a:lnTo>
                  <a:lnTo>
                    <a:pt x="1227" y="3800"/>
                  </a:lnTo>
                  <a:lnTo>
                    <a:pt x="1185" y="3833"/>
                  </a:lnTo>
                  <a:lnTo>
                    <a:pt x="1145" y="3864"/>
                  </a:lnTo>
                  <a:lnTo>
                    <a:pt x="1105" y="3898"/>
                  </a:lnTo>
                  <a:lnTo>
                    <a:pt x="1069" y="3933"/>
                  </a:lnTo>
                  <a:lnTo>
                    <a:pt x="1036" y="3969"/>
                  </a:lnTo>
                  <a:lnTo>
                    <a:pt x="1007" y="4008"/>
                  </a:lnTo>
                  <a:lnTo>
                    <a:pt x="980" y="4054"/>
                  </a:lnTo>
                  <a:lnTo>
                    <a:pt x="957" y="4103"/>
                  </a:lnTo>
                  <a:lnTo>
                    <a:pt x="938" y="4155"/>
                  </a:lnTo>
                  <a:lnTo>
                    <a:pt x="921" y="4209"/>
                  </a:lnTo>
                  <a:lnTo>
                    <a:pt x="906" y="4264"/>
                  </a:lnTo>
                  <a:lnTo>
                    <a:pt x="891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6" name="Freeform 11" title="left scallop inline"/>
            <p:cNvSpPr/>
            <p:nvPr/>
          </p:nvSpPr>
          <p:spPr bwMode="auto">
            <a:xfrm>
              <a:off x="874382" y="0"/>
              <a:ext cx="1646238" cy="6858000"/>
            </a:xfrm>
            <a:custGeom>
              <a:avLst/>
              <a:gdLst/>
              <a:ahLst/>
              <a:cxnLst/>
              <a:rect l="0" t="0" r="r" b="b"/>
              <a:pathLst>
                <a:path w="1037" h="4320">
                  <a:moveTo>
                    <a:pt x="0" y="0"/>
                  </a:moveTo>
                  <a:lnTo>
                    <a:pt x="171" y="0"/>
                  </a:lnTo>
                  <a:lnTo>
                    <a:pt x="188" y="55"/>
                  </a:lnTo>
                  <a:lnTo>
                    <a:pt x="204" y="110"/>
                  </a:lnTo>
                  <a:lnTo>
                    <a:pt x="220" y="166"/>
                  </a:lnTo>
                  <a:lnTo>
                    <a:pt x="234" y="223"/>
                  </a:lnTo>
                  <a:lnTo>
                    <a:pt x="251" y="278"/>
                  </a:lnTo>
                  <a:lnTo>
                    <a:pt x="269" y="331"/>
                  </a:lnTo>
                  <a:lnTo>
                    <a:pt x="292" y="381"/>
                  </a:lnTo>
                  <a:lnTo>
                    <a:pt x="319" y="427"/>
                  </a:lnTo>
                  <a:lnTo>
                    <a:pt x="349" y="466"/>
                  </a:lnTo>
                  <a:lnTo>
                    <a:pt x="382" y="503"/>
                  </a:lnTo>
                  <a:lnTo>
                    <a:pt x="420" y="537"/>
                  </a:lnTo>
                  <a:lnTo>
                    <a:pt x="460" y="571"/>
                  </a:lnTo>
                  <a:lnTo>
                    <a:pt x="502" y="603"/>
                  </a:lnTo>
                  <a:lnTo>
                    <a:pt x="544" y="635"/>
                  </a:lnTo>
                  <a:lnTo>
                    <a:pt x="587" y="668"/>
                  </a:lnTo>
                  <a:lnTo>
                    <a:pt x="628" y="700"/>
                  </a:lnTo>
                  <a:lnTo>
                    <a:pt x="667" y="734"/>
                  </a:lnTo>
                  <a:lnTo>
                    <a:pt x="703" y="771"/>
                  </a:lnTo>
                  <a:lnTo>
                    <a:pt x="736" y="808"/>
                  </a:lnTo>
                  <a:lnTo>
                    <a:pt x="763" y="848"/>
                  </a:lnTo>
                  <a:lnTo>
                    <a:pt x="786" y="893"/>
                  </a:lnTo>
                  <a:lnTo>
                    <a:pt x="800" y="937"/>
                  </a:lnTo>
                  <a:lnTo>
                    <a:pt x="809" y="986"/>
                  </a:lnTo>
                  <a:lnTo>
                    <a:pt x="813" y="1034"/>
                  </a:lnTo>
                  <a:lnTo>
                    <a:pt x="812" y="1085"/>
                  </a:lnTo>
                  <a:lnTo>
                    <a:pt x="808" y="1136"/>
                  </a:lnTo>
                  <a:lnTo>
                    <a:pt x="803" y="1189"/>
                  </a:lnTo>
                  <a:lnTo>
                    <a:pt x="796" y="1242"/>
                  </a:lnTo>
                  <a:lnTo>
                    <a:pt x="788" y="1295"/>
                  </a:lnTo>
                  <a:lnTo>
                    <a:pt x="782" y="1348"/>
                  </a:lnTo>
                  <a:lnTo>
                    <a:pt x="778" y="1401"/>
                  </a:lnTo>
                  <a:lnTo>
                    <a:pt x="775" y="1452"/>
                  </a:lnTo>
                  <a:lnTo>
                    <a:pt x="778" y="1502"/>
                  </a:lnTo>
                  <a:lnTo>
                    <a:pt x="784" y="1551"/>
                  </a:lnTo>
                  <a:lnTo>
                    <a:pt x="797" y="1602"/>
                  </a:lnTo>
                  <a:lnTo>
                    <a:pt x="817" y="1652"/>
                  </a:lnTo>
                  <a:lnTo>
                    <a:pt x="841" y="1702"/>
                  </a:lnTo>
                  <a:lnTo>
                    <a:pt x="868" y="1752"/>
                  </a:lnTo>
                  <a:lnTo>
                    <a:pt x="896" y="1801"/>
                  </a:lnTo>
                  <a:lnTo>
                    <a:pt x="926" y="1851"/>
                  </a:lnTo>
                  <a:lnTo>
                    <a:pt x="953" y="1901"/>
                  </a:lnTo>
                  <a:lnTo>
                    <a:pt x="980" y="1952"/>
                  </a:lnTo>
                  <a:lnTo>
                    <a:pt x="1003" y="2003"/>
                  </a:lnTo>
                  <a:lnTo>
                    <a:pt x="1021" y="2054"/>
                  </a:lnTo>
                  <a:lnTo>
                    <a:pt x="1031" y="2106"/>
                  </a:lnTo>
                  <a:lnTo>
                    <a:pt x="1037" y="2160"/>
                  </a:lnTo>
                  <a:lnTo>
                    <a:pt x="1031" y="2214"/>
                  </a:lnTo>
                  <a:lnTo>
                    <a:pt x="1021" y="2266"/>
                  </a:lnTo>
                  <a:lnTo>
                    <a:pt x="1003" y="2317"/>
                  </a:lnTo>
                  <a:lnTo>
                    <a:pt x="980" y="2368"/>
                  </a:lnTo>
                  <a:lnTo>
                    <a:pt x="953" y="2419"/>
                  </a:lnTo>
                  <a:lnTo>
                    <a:pt x="926" y="2469"/>
                  </a:lnTo>
                  <a:lnTo>
                    <a:pt x="896" y="2519"/>
                  </a:lnTo>
                  <a:lnTo>
                    <a:pt x="868" y="2568"/>
                  </a:lnTo>
                  <a:lnTo>
                    <a:pt x="841" y="2618"/>
                  </a:lnTo>
                  <a:lnTo>
                    <a:pt x="817" y="2668"/>
                  </a:lnTo>
                  <a:lnTo>
                    <a:pt x="797" y="2718"/>
                  </a:lnTo>
                  <a:lnTo>
                    <a:pt x="784" y="2769"/>
                  </a:lnTo>
                  <a:lnTo>
                    <a:pt x="778" y="2818"/>
                  </a:lnTo>
                  <a:lnTo>
                    <a:pt x="775" y="2868"/>
                  </a:lnTo>
                  <a:lnTo>
                    <a:pt x="778" y="2919"/>
                  </a:lnTo>
                  <a:lnTo>
                    <a:pt x="782" y="2972"/>
                  </a:lnTo>
                  <a:lnTo>
                    <a:pt x="788" y="3025"/>
                  </a:lnTo>
                  <a:lnTo>
                    <a:pt x="796" y="3078"/>
                  </a:lnTo>
                  <a:lnTo>
                    <a:pt x="803" y="3131"/>
                  </a:lnTo>
                  <a:lnTo>
                    <a:pt x="808" y="3184"/>
                  </a:lnTo>
                  <a:lnTo>
                    <a:pt x="812" y="3235"/>
                  </a:lnTo>
                  <a:lnTo>
                    <a:pt x="813" y="3286"/>
                  </a:lnTo>
                  <a:lnTo>
                    <a:pt x="809" y="3334"/>
                  </a:lnTo>
                  <a:lnTo>
                    <a:pt x="800" y="3383"/>
                  </a:lnTo>
                  <a:lnTo>
                    <a:pt x="786" y="3427"/>
                  </a:lnTo>
                  <a:lnTo>
                    <a:pt x="763" y="3472"/>
                  </a:lnTo>
                  <a:lnTo>
                    <a:pt x="736" y="3512"/>
                  </a:lnTo>
                  <a:lnTo>
                    <a:pt x="703" y="3549"/>
                  </a:lnTo>
                  <a:lnTo>
                    <a:pt x="667" y="3586"/>
                  </a:lnTo>
                  <a:lnTo>
                    <a:pt x="628" y="3620"/>
                  </a:lnTo>
                  <a:lnTo>
                    <a:pt x="587" y="3652"/>
                  </a:lnTo>
                  <a:lnTo>
                    <a:pt x="544" y="3685"/>
                  </a:lnTo>
                  <a:lnTo>
                    <a:pt x="502" y="3717"/>
                  </a:lnTo>
                  <a:lnTo>
                    <a:pt x="460" y="3749"/>
                  </a:lnTo>
                  <a:lnTo>
                    <a:pt x="420" y="3783"/>
                  </a:lnTo>
                  <a:lnTo>
                    <a:pt x="382" y="3817"/>
                  </a:lnTo>
                  <a:lnTo>
                    <a:pt x="349" y="3854"/>
                  </a:lnTo>
                  <a:lnTo>
                    <a:pt x="319" y="3893"/>
                  </a:lnTo>
                  <a:lnTo>
                    <a:pt x="292" y="3939"/>
                  </a:lnTo>
                  <a:lnTo>
                    <a:pt x="269" y="3989"/>
                  </a:lnTo>
                  <a:lnTo>
                    <a:pt x="251" y="4042"/>
                  </a:lnTo>
                  <a:lnTo>
                    <a:pt x="234" y="4097"/>
                  </a:lnTo>
                  <a:lnTo>
                    <a:pt x="220" y="4154"/>
                  </a:lnTo>
                  <a:lnTo>
                    <a:pt x="204" y="4210"/>
                  </a:lnTo>
                  <a:lnTo>
                    <a:pt x="188" y="4265"/>
                  </a:lnTo>
                  <a:lnTo>
                    <a:pt x="171" y="4320"/>
                  </a:lnTo>
                  <a:lnTo>
                    <a:pt x="0" y="4320"/>
                  </a:lnTo>
                  <a:lnTo>
                    <a:pt x="17" y="4278"/>
                  </a:lnTo>
                  <a:lnTo>
                    <a:pt x="33" y="4232"/>
                  </a:lnTo>
                  <a:lnTo>
                    <a:pt x="46" y="4183"/>
                  </a:lnTo>
                  <a:lnTo>
                    <a:pt x="60" y="4131"/>
                  </a:lnTo>
                  <a:lnTo>
                    <a:pt x="75" y="4075"/>
                  </a:lnTo>
                  <a:lnTo>
                    <a:pt x="90" y="4019"/>
                  </a:lnTo>
                  <a:lnTo>
                    <a:pt x="109" y="3964"/>
                  </a:lnTo>
                  <a:lnTo>
                    <a:pt x="129" y="3909"/>
                  </a:lnTo>
                  <a:lnTo>
                    <a:pt x="156" y="3855"/>
                  </a:lnTo>
                  <a:lnTo>
                    <a:pt x="186" y="3804"/>
                  </a:lnTo>
                  <a:lnTo>
                    <a:pt x="222" y="3756"/>
                  </a:lnTo>
                  <a:lnTo>
                    <a:pt x="261" y="3713"/>
                  </a:lnTo>
                  <a:lnTo>
                    <a:pt x="303" y="3672"/>
                  </a:lnTo>
                  <a:lnTo>
                    <a:pt x="348" y="3634"/>
                  </a:lnTo>
                  <a:lnTo>
                    <a:pt x="392" y="3599"/>
                  </a:lnTo>
                  <a:lnTo>
                    <a:pt x="438" y="3565"/>
                  </a:lnTo>
                  <a:lnTo>
                    <a:pt x="482" y="3531"/>
                  </a:lnTo>
                  <a:lnTo>
                    <a:pt x="523" y="3499"/>
                  </a:lnTo>
                  <a:lnTo>
                    <a:pt x="561" y="3466"/>
                  </a:lnTo>
                  <a:lnTo>
                    <a:pt x="594" y="3434"/>
                  </a:lnTo>
                  <a:lnTo>
                    <a:pt x="620" y="3400"/>
                  </a:lnTo>
                  <a:lnTo>
                    <a:pt x="638" y="3367"/>
                  </a:lnTo>
                  <a:lnTo>
                    <a:pt x="647" y="3336"/>
                  </a:lnTo>
                  <a:lnTo>
                    <a:pt x="652" y="3302"/>
                  </a:lnTo>
                  <a:lnTo>
                    <a:pt x="654" y="3265"/>
                  </a:lnTo>
                  <a:lnTo>
                    <a:pt x="651" y="3224"/>
                  </a:lnTo>
                  <a:lnTo>
                    <a:pt x="647" y="3181"/>
                  </a:lnTo>
                  <a:lnTo>
                    <a:pt x="642" y="3137"/>
                  </a:lnTo>
                  <a:lnTo>
                    <a:pt x="637" y="3091"/>
                  </a:lnTo>
                  <a:lnTo>
                    <a:pt x="626" y="3021"/>
                  </a:lnTo>
                  <a:lnTo>
                    <a:pt x="620" y="2952"/>
                  </a:lnTo>
                  <a:lnTo>
                    <a:pt x="616" y="2881"/>
                  </a:lnTo>
                  <a:lnTo>
                    <a:pt x="618" y="2809"/>
                  </a:lnTo>
                  <a:lnTo>
                    <a:pt x="628" y="2737"/>
                  </a:lnTo>
                  <a:lnTo>
                    <a:pt x="642" y="2681"/>
                  </a:lnTo>
                  <a:lnTo>
                    <a:pt x="661" y="2626"/>
                  </a:lnTo>
                  <a:lnTo>
                    <a:pt x="685" y="2574"/>
                  </a:lnTo>
                  <a:lnTo>
                    <a:pt x="711" y="2521"/>
                  </a:lnTo>
                  <a:lnTo>
                    <a:pt x="739" y="2472"/>
                  </a:lnTo>
                  <a:lnTo>
                    <a:pt x="767" y="2423"/>
                  </a:lnTo>
                  <a:lnTo>
                    <a:pt x="791" y="2381"/>
                  </a:lnTo>
                  <a:lnTo>
                    <a:pt x="813" y="2342"/>
                  </a:lnTo>
                  <a:lnTo>
                    <a:pt x="834" y="2303"/>
                  </a:lnTo>
                  <a:lnTo>
                    <a:pt x="851" y="2265"/>
                  </a:lnTo>
                  <a:lnTo>
                    <a:pt x="864" y="2228"/>
                  </a:lnTo>
                  <a:lnTo>
                    <a:pt x="873" y="2194"/>
                  </a:lnTo>
                  <a:lnTo>
                    <a:pt x="876" y="2160"/>
                  </a:lnTo>
                  <a:lnTo>
                    <a:pt x="873" y="2126"/>
                  </a:lnTo>
                  <a:lnTo>
                    <a:pt x="864" y="2092"/>
                  </a:lnTo>
                  <a:lnTo>
                    <a:pt x="851" y="2055"/>
                  </a:lnTo>
                  <a:lnTo>
                    <a:pt x="834" y="2017"/>
                  </a:lnTo>
                  <a:lnTo>
                    <a:pt x="813" y="1978"/>
                  </a:lnTo>
                  <a:lnTo>
                    <a:pt x="791" y="1939"/>
                  </a:lnTo>
                  <a:lnTo>
                    <a:pt x="767" y="1897"/>
                  </a:lnTo>
                  <a:lnTo>
                    <a:pt x="739" y="1848"/>
                  </a:lnTo>
                  <a:lnTo>
                    <a:pt x="711" y="1799"/>
                  </a:lnTo>
                  <a:lnTo>
                    <a:pt x="685" y="1746"/>
                  </a:lnTo>
                  <a:lnTo>
                    <a:pt x="661" y="1694"/>
                  </a:lnTo>
                  <a:lnTo>
                    <a:pt x="642" y="1639"/>
                  </a:lnTo>
                  <a:lnTo>
                    <a:pt x="628" y="1583"/>
                  </a:lnTo>
                  <a:lnTo>
                    <a:pt x="618" y="1511"/>
                  </a:lnTo>
                  <a:lnTo>
                    <a:pt x="616" y="1439"/>
                  </a:lnTo>
                  <a:lnTo>
                    <a:pt x="620" y="1368"/>
                  </a:lnTo>
                  <a:lnTo>
                    <a:pt x="626" y="1299"/>
                  </a:lnTo>
                  <a:lnTo>
                    <a:pt x="637" y="1229"/>
                  </a:lnTo>
                  <a:lnTo>
                    <a:pt x="642" y="1183"/>
                  </a:lnTo>
                  <a:lnTo>
                    <a:pt x="647" y="1139"/>
                  </a:lnTo>
                  <a:lnTo>
                    <a:pt x="651" y="1096"/>
                  </a:lnTo>
                  <a:lnTo>
                    <a:pt x="654" y="1055"/>
                  </a:lnTo>
                  <a:lnTo>
                    <a:pt x="652" y="1018"/>
                  </a:lnTo>
                  <a:lnTo>
                    <a:pt x="647" y="984"/>
                  </a:lnTo>
                  <a:lnTo>
                    <a:pt x="638" y="953"/>
                  </a:lnTo>
                  <a:lnTo>
                    <a:pt x="620" y="920"/>
                  </a:lnTo>
                  <a:lnTo>
                    <a:pt x="594" y="886"/>
                  </a:lnTo>
                  <a:lnTo>
                    <a:pt x="561" y="854"/>
                  </a:lnTo>
                  <a:lnTo>
                    <a:pt x="523" y="822"/>
                  </a:lnTo>
                  <a:lnTo>
                    <a:pt x="482" y="789"/>
                  </a:lnTo>
                  <a:lnTo>
                    <a:pt x="438" y="755"/>
                  </a:lnTo>
                  <a:lnTo>
                    <a:pt x="392" y="721"/>
                  </a:lnTo>
                  <a:lnTo>
                    <a:pt x="348" y="686"/>
                  </a:lnTo>
                  <a:lnTo>
                    <a:pt x="303" y="648"/>
                  </a:lnTo>
                  <a:lnTo>
                    <a:pt x="261" y="607"/>
                  </a:lnTo>
                  <a:lnTo>
                    <a:pt x="222" y="564"/>
                  </a:lnTo>
                  <a:lnTo>
                    <a:pt x="186" y="516"/>
                  </a:lnTo>
                  <a:lnTo>
                    <a:pt x="156" y="465"/>
                  </a:lnTo>
                  <a:lnTo>
                    <a:pt x="129" y="411"/>
                  </a:lnTo>
                  <a:lnTo>
                    <a:pt x="109" y="356"/>
                  </a:lnTo>
                  <a:lnTo>
                    <a:pt x="90" y="301"/>
                  </a:lnTo>
                  <a:lnTo>
                    <a:pt x="75" y="245"/>
                  </a:lnTo>
                  <a:lnTo>
                    <a:pt x="60" y="189"/>
                  </a:lnTo>
                  <a:lnTo>
                    <a:pt x="46" y="137"/>
                  </a:lnTo>
                  <a:lnTo>
                    <a:pt x="33" y="88"/>
                  </a:lnTo>
                  <a:lnTo>
                    <a:pt x="17" y="4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286000"/>
            <a:ext cx="4800600" cy="36195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47796" y="2286000"/>
            <a:ext cx="4800600" cy="36195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6/19/2024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2728" y="381000"/>
            <a:ext cx="10172700" cy="149351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7300" y="2909102"/>
            <a:ext cx="4800600" cy="299639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33864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33864" y="2909102"/>
            <a:ext cx="4800600" cy="299639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6/19/2024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6/19/2024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6/19/2024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4" y="457199"/>
            <a:ext cx="3092115" cy="1196671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cap="all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5051" y="920377"/>
            <a:ext cx="6158418" cy="498512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5" y="1741336"/>
            <a:ext cx="3092115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051" y="6375679"/>
            <a:ext cx="1233355" cy="348462"/>
          </a:xfrm>
        </p:spPr>
        <p:txBody>
          <a:bodyPr/>
          <a:lstStyle/>
          <a:p>
            <a:fld id="{9334D819-9F07-4261-B09B-9E467E5D9002}" type="datetimeFigureOut">
              <a:rPr lang="en-US" dirty="0"/>
              <a:t>6/19/2024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0" y="6375679"/>
            <a:ext cx="3482179" cy="34579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91014" y="6375679"/>
            <a:ext cx="1232456" cy="345796"/>
          </a:xfrm>
        </p:spPr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  <p:sp>
        <p:nvSpPr>
          <p:cNvPr id="8" name="Rectangle 7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696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83464" y="0"/>
            <a:ext cx="7355585" cy="685799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dirty="0"/>
              <a:t>Вставка рисунка</a:t>
            </a:r>
            <a:endParaRPr lang="en-US" dirty="0"/>
          </a:p>
        </p:txBody>
      </p:sp>
      <p:sp>
        <p:nvSpPr>
          <p:cNvPr id="11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3" y="457200"/>
            <a:ext cx="3092117" cy="1196670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3" y="1741336"/>
            <a:ext cx="3092117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950" y="6375679"/>
            <a:ext cx="1232456" cy="348462"/>
          </a:xfrm>
        </p:spPr>
        <p:txBody>
          <a:bodyPr/>
          <a:lstStyle/>
          <a:p>
            <a:fld id="{9334D819-9F07-4261-B09B-9E467E5D9002}" type="datetimeFigureOut">
              <a:rPr lang="en-US" dirty="0"/>
              <a:t>6/19/2024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1" y="6375679"/>
            <a:ext cx="3482178" cy="34579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87568" y="6375679"/>
            <a:ext cx="1234440" cy="345796"/>
          </a:xfrm>
        </p:spPr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14921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286001"/>
            <a:ext cx="10178322" cy="3593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1678" y="6375679"/>
            <a:ext cx="2329722" cy="3484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9334D819-9F07-4261-B09B-9E467E5D9002}" type="datetimeFigureOut">
              <a:rPr lang="en-US" dirty="0"/>
              <a:pPr/>
              <a:t>6/19/2024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75679"/>
            <a:ext cx="4114800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375679"/>
            <a:ext cx="2819399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71766878-3199-4EAB-94E7-2D6D11070E14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1" name="Freeform 6" title="Left scallop edge"/>
          <p:cNvSpPr/>
          <p:nvPr/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right edge border"/>
          <p:cNvSpPr/>
          <p:nvPr/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100" kern="1200" cap="all" spc="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 xmlns="">
        <p15:guide id="1" pos="792">
          <p15:clr>
            <a:srgbClr val="F26B43"/>
          </p15:clr>
        </p15:guide>
        <p15:guide id="2" pos="7200">
          <p15:clr>
            <a:srgbClr val="F26B43"/>
          </p15:clr>
        </p15:guide>
        <p15:guide id="3" orient="horz" pos="4008">
          <p15:clr>
            <a:srgbClr val="F26B43"/>
          </p15:clr>
        </p15:guide>
        <p15:guide id="4" orient="horz" pos="1440">
          <p15:clr>
            <a:srgbClr val="F26B43"/>
          </p15:clr>
        </p15:guide>
        <p15:guide id="5" orient="horz" pos="3720">
          <p15:clr>
            <a:srgbClr val="F26B43"/>
          </p15:clr>
        </p15:guide>
        <p15:guide id="6" orient="horz" pos="2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fif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9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9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6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fif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1BBD3FD-7AE8-D3D6-6CE6-585DEC75C6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51979" y="1311453"/>
            <a:ext cx="10666545" cy="3748820"/>
          </a:xfrm>
        </p:spPr>
        <p:txBody>
          <a:bodyPr/>
          <a:lstStyle/>
          <a:p>
            <a:r>
              <a:rPr lang="ru-RU" sz="6000" dirty="0"/>
              <a:t>Интерактивный квест</a:t>
            </a:r>
            <a:r>
              <a:rPr lang="ru-RU" dirty="0"/>
              <a:t/>
            </a:r>
            <a:br>
              <a:rPr lang="ru-RU" dirty="0"/>
            </a:br>
            <a:r>
              <a:rPr lang="en-US" sz="6000" dirty="0"/>
              <a:t>“</a:t>
            </a:r>
            <a:r>
              <a:rPr lang="ru-RU" sz="6000" dirty="0"/>
              <a:t>города «золотого кольца»</a:t>
            </a:r>
            <a:r>
              <a:rPr lang="en-US" sz="6000" dirty="0"/>
              <a:t>”</a:t>
            </a:r>
            <a:r>
              <a:rPr lang="ru-RU" sz="6000" dirty="0"/>
              <a:t/>
            </a:r>
            <a:br>
              <a:rPr lang="ru-RU" sz="6000" dirty="0"/>
            </a:br>
            <a:r>
              <a:rPr lang="ru-RU" sz="2400" dirty="0"/>
              <a:t/>
            </a:r>
            <a:br>
              <a:rPr lang="ru-RU" sz="2400" dirty="0"/>
            </a:br>
            <a:r>
              <a:rPr lang="ru-RU" sz="2400" dirty="0"/>
              <a:t>для юных любителей математики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60FC94BB-B072-15FD-5D31-206F9E0E484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73313" y="6293275"/>
            <a:ext cx="8045373" cy="427122"/>
          </a:xfrm>
        </p:spPr>
        <p:txBody>
          <a:bodyPr>
            <a:normAutofit/>
          </a:bodyPr>
          <a:lstStyle/>
          <a:p>
            <a:r>
              <a:rPr lang="ru-RU" dirty="0"/>
              <a:t>Математика и история</a:t>
            </a:r>
          </a:p>
        </p:txBody>
      </p:sp>
    </p:spTree>
    <p:extLst>
      <p:ext uri="{BB962C8B-B14F-4D97-AF65-F5344CB8AC3E}">
        <p14:creationId xmlns:p14="http://schemas.microsoft.com/office/powerpoint/2010/main" val="2941494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9D81552-12B0-75DF-0AFE-4D1613A243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8889" y="116055"/>
            <a:ext cx="6800369" cy="1384271"/>
          </a:xfrm>
        </p:spPr>
        <p:txBody>
          <a:bodyPr>
            <a:normAutofit fontScale="90000"/>
          </a:bodyPr>
          <a:lstStyle/>
          <a:p>
            <a:r>
              <a:rPr lang="ru-RU" dirty="0">
                <a:solidFill>
                  <a:schemeClr val="accent1"/>
                </a:solidFill>
              </a:rPr>
              <a:t>Задание 2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sz="2800" dirty="0">
                <a:solidFill>
                  <a:schemeClr val="tx1"/>
                </a:solidFill>
              </a:rPr>
              <a:t>решение: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xmlns="" id="{11E4669B-1A2C-1D10-EFCC-40622CF5242B}"/>
                  </a:ext>
                </a:extLst>
              </p:cNvPr>
              <p:cNvSpPr txBox="1"/>
              <p:nvPr/>
            </p:nvSpPr>
            <p:spPr>
              <a:xfrm>
                <a:off x="1233996" y="2308134"/>
                <a:ext cx="3902158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3200" smtClean="0">
                          <a:latin typeface="Cambria Math" panose="02040503050406030204" pitchFamily="18" charset="0"/>
                        </a:rPr>
                        <m:t>4</m:t>
                      </m:r>
                      <m:r>
                        <a:rPr lang="ru-RU" sz="3200" i="1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ru-RU" sz="3200" i="0">
                          <a:latin typeface="Cambria Math" panose="02040503050406030204" pitchFamily="18" charset="0"/>
                        </a:rPr>
                        <m:t>+3,2=3,8</m:t>
                      </m:r>
                      <m:r>
                        <a:rPr lang="ru-RU" sz="3200" i="1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ru-RU" sz="3200" i="0">
                          <a:latin typeface="Cambria Math" panose="02040503050406030204" pitchFamily="18" charset="0"/>
                        </a:rPr>
                        <m:t>+4,4</m:t>
                      </m:r>
                    </m:oMath>
                  </m:oMathPara>
                </a14:m>
                <a:endParaRPr lang="ru-RU" sz="3200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11E4669B-1A2C-1D10-EFCC-40622CF5242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33996" y="2308134"/>
                <a:ext cx="3902158" cy="492443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xmlns="" id="{BEC61BCE-67EC-F615-BE8A-663EC6E92E60}"/>
                  </a:ext>
                </a:extLst>
              </p:cNvPr>
              <p:cNvSpPr txBox="1"/>
              <p:nvPr/>
            </p:nvSpPr>
            <p:spPr>
              <a:xfrm>
                <a:off x="1233997" y="3115942"/>
                <a:ext cx="3902157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3200" smtClean="0">
                          <a:latin typeface="Cambria Math" panose="02040503050406030204" pitchFamily="18" charset="0"/>
                        </a:rPr>
                        <m:t>4</m:t>
                      </m:r>
                      <m:r>
                        <a:rPr lang="ru-RU" sz="3200" i="1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ru-RU" sz="3200" i="0">
                          <a:latin typeface="Cambria Math" panose="02040503050406030204" pitchFamily="18" charset="0"/>
                        </a:rPr>
                        <m:t>−3,8</m:t>
                      </m:r>
                      <m:r>
                        <a:rPr lang="ru-RU" sz="3200" i="1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ru-RU" sz="3200" i="0">
                          <a:latin typeface="Cambria Math" panose="02040503050406030204" pitchFamily="18" charset="0"/>
                        </a:rPr>
                        <m:t>=4,4−3,2</m:t>
                      </m:r>
                    </m:oMath>
                  </m:oMathPara>
                </a14:m>
                <a:endParaRPr lang="ru-RU" sz="32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BEC61BCE-67EC-F615-BE8A-663EC6E92E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33997" y="3115942"/>
                <a:ext cx="3902157" cy="49244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xmlns="" id="{9AF93618-5E6F-246C-F3B1-7F464566D32E}"/>
                  </a:ext>
                </a:extLst>
              </p:cNvPr>
              <p:cNvSpPr txBox="1"/>
              <p:nvPr/>
            </p:nvSpPr>
            <p:spPr>
              <a:xfrm>
                <a:off x="1258265" y="3859762"/>
                <a:ext cx="1926810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3200" smtClean="0">
                          <a:latin typeface="Cambria Math" panose="02040503050406030204" pitchFamily="18" charset="0"/>
                        </a:rPr>
                        <m:t>0,2</m:t>
                      </m:r>
                      <m:r>
                        <a:rPr lang="ru-RU" sz="3200" i="1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ru-RU" sz="3200" i="0">
                          <a:latin typeface="Cambria Math" panose="02040503050406030204" pitchFamily="18" charset="0"/>
                        </a:rPr>
                        <m:t>=1,2</m:t>
                      </m:r>
                    </m:oMath>
                  </m:oMathPara>
                </a14:m>
                <a:endParaRPr lang="ru-RU" sz="320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9AF93618-5E6F-246C-F3B1-7F464566D3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58265" y="3859762"/>
                <a:ext cx="1926810" cy="49244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xmlns="" id="{C76989DE-7A64-1E5F-695C-B5ACEAFECADE}"/>
                  </a:ext>
                </a:extLst>
              </p:cNvPr>
              <p:cNvSpPr txBox="1"/>
              <p:nvPr/>
            </p:nvSpPr>
            <p:spPr>
              <a:xfrm>
                <a:off x="1233996" y="4681141"/>
                <a:ext cx="5241371" cy="196220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320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ru-RU" sz="3200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ru-RU" sz="3200" i="1">
                              <a:solidFill>
                                <a:srgbClr val="836967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ru-RU" sz="3200" i="0">
                              <a:latin typeface="Cambria Math" panose="02040503050406030204" pitchFamily="18" charset="0"/>
                            </a:rPr>
                            <m:t>1,2</m:t>
                          </m:r>
                        </m:num>
                        <m:den>
                          <m:r>
                            <a:rPr lang="ru-RU" sz="3200" i="0">
                              <a:latin typeface="Cambria Math" panose="02040503050406030204" pitchFamily="18" charset="0"/>
                            </a:rPr>
                            <m:t>0,2</m:t>
                          </m:r>
                        </m:den>
                      </m:f>
                      <m:r>
                        <a:rPr lang="ru-RU" sz="3200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ru-RU" sz="3200" i="1">
                              <a:solidFill>
                                <a:srgbClr val="836967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ru-RU" sz="3200" i="0">
                              <a:latin typeface="Cambria Math" panose="02040503050406030204" pitchFamily="18" charset="0"/>
                            </a:rPr>
                            <m:t>1,2</m:t>
                          </m:r>
                        </m:num>
                        <m:den>
                          <m:r>
                            <a:rPr lang="ru-RU" sz="3200" i="0">
                              <a:latin typeface="Cambria Math" panose="02040503050406030204" pitchFamily="18" charset="0"/>
                            </a:rPr>
                            <m:t>0,2</m:t>
                          </m:r>
                        </m:den>
                      </m:f>
                      <m:r>
                        <a:rPr lang="ru-RU" sz="3200" i="0">
                          <a:latin typeface="Cambria Math" panose="02040503050406030204" pitchFamily="18" charset="0"/>
                        </a:rPr>
                        <m:t>×10=</m:t>
                      </m:r>
                      <m:f>
                        <m:fPr>
                          <m:ctrlPr>
                            <a:rPr lang="ru-RU" sz="3200" i="1">
                              <a:solidFill>
                                <a:srgbClr val="836967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ru-RU" sz="3200" i="0">
                              <a:latin typeface="Cambria Math" panose="02040503050406030204" pitchFamily="18" charset="0"/>
                            </a:rPr>
                            <m:t>12</m:t>
                          </m:r>
                        </m:num>
                        <m:den>
                          <m:r>
                            <a:rPr lang="ru-RU" sz="3200" i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ru-RU" sz="3200" i="0">
                          <a:latin typeface="Cambria Math" panose="02040503050406030204" pitchFamily="18" charset="0"/>
                        </a:rPr>
                        <m:t>=6</m:t>
                      </m:r>
                    </m:oMath>
                  </m:oMathPara>
                </a14:m>
                <a:endParaRPr lang="ru-RU" sz="3200" dirty="0"/>
              </a:p>
              <a:p>
                <a:endParaRPr lang="ru-RU" sz="3200" dirty="0"/>
              </a:p>
              <a:p>
                <a:r>
                  <a:rPr lang="ru-RU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Ответ: </a:t>
                </a:r>
                <a:r>
                  <a:rPr lang="ru-RU" sz="3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6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C76989DE-7A64-1E5F-695C-B5ACEAFECA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33996" y="4681141"/>
                <a:ext cx="5241371" cy="1962204"/>
              </a:xfrm>
              <a:prstGeom prst="rect">
                <a:avLst/>
              </a:prstGeom>
              <a:blipFill>
                <a:blip r:embed="rId5"/>
                <a:stretch>
                  <a:fillRect l="-4651" b="-1118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4C2BAAA6-1256-B494-76E4-D71AF49C7736}"/>
              </a:ext>
            </a:extLst>
          </p:cNvPr>
          <p:cNvSpPr txBox="1"/>
          <p:nvPr/>
        </p:nvSpPr>
        <p:spPr>
          <a:xfrm>
            <a:off x="5985455" y="2947013"/>
            <a:ext cx="578633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городе всего </a:t>
            </a:r>
            <a:r>
              <a:rPr lang="ru-RU" sz="2400" b="1" u="sng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</a:t>
            </a:r>
            <a:r>
              <a:rPr lang="ru-RU" sz="2400" u="sng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монастырей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Горицкий Успенский, Никитский, Никольский, Свято-Троицкий Данилов, Сретенский Новодевичий, Феодоровский.</a:t>
            </a:r>
          </a:p>
        </p:txBody>
      </p:sp>
    </p:spTree>
    <p:extLst>
      <p:ext uri="{BB962C8B-B14F-4D97-AF65-F5344CB8AC3E}">
        <p14:creationId xmlns:p14="http://schemas.microsoft.com/office/powerpoint/2010/main" val="425187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4301F48D-F06B-12E3-3F75-11143E50EBFE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14266" r="14266"/>
          <a:stretch>
            <a:fillRect/>
          </a:stretch>
        </p:blipFill>
        <p:spPr/>
      </p:pic>
      <p:sp>
        <p:nvSpPr>
          <p:cNvPr id="3" name="Заголовок 2">
            <a:extLst>
              <a:ext uri="{FF2B5EF4-FFF2-40B4-BE49-F238E27FC236}">
                <a16:creationId xmlns:a16="http://schemas.microsoft.com/office/drawing/2014/main" xmlns="" id="{07AE4C6A-B9D1-5F50-9647-2165149131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0688" y="97655"/>
            <a:ext cx="4269487" cy="1358283"/>
          </a:xfrm>
        </p:spPr>
        <p:txBody>
          <a:bodyPr>
            <a:normAutofit/>
          </a:bodyPr>
          <a:lstStyle/>
          <a:p>
            <a:r>
              <a:rPr lang="ru-RU" sz="3600" dirty="0"/>
              <a:t>Ростов великий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CCEF95C2-BDCE-DB03-C4CD-9CB8AC3B38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814101" y="1455938"/>
            <a:ext cx="4170754" cy="3728621"/>
          </a:xfrm>
        </p:spPr>
        <p:txBody>
          <a:bodyPr>
            <a:no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Первые упоминания о нем датируются </a:t>
            </a:r>
            <a:r>
              <a:rPr lang="ru-RU" sz="2000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862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годом, при этом уже тогда он считался крупным городом. В разные времена в Ростове правили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Ярослав Мудрый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Юрий Долгорукий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другие. Здесь, по преданию, родился богатырь Алеша Попович. Также первые годы своей жизни здесь провел преподобный Сергий Радонежский, а в XVI веке в Ростов часто приезжал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Иван Грозный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по приказу которого была построена большая часть церквей. </a:t>
            </a:r>
          </a:p>
        </p:txBody>
      </p:sp>
    </p:spTree>
    <p:extLst>
      <p:ext uri="{BB962C8B-B14F-4D97-AF65-F5344CB8AC3E}">
        <p14:creationId xmlns:p14="http://schemas.microsoft.com/office/powerpoint/2010/main" val="40504223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7BB409FD-2A39-5173-65A6-89E148187B6F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14268" r="14268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39014130-9030-BA9D-D76C-3B05956C45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849612" y="389053"/>
            <a:ext cx="4058924" cy="6079891"/>
          </a:xfrm>
        </p:spPr>
        <p:txBody>
          <a:bodyPr>
            <a:no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конце XIV века на берегу озера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Неро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возвели Спасо-Яковлевский монастырь, который уже в XVIII веке стал местом притяжения паломников со всей страны, приезжающих исцелиться у мощей Святого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Дмитрия Ростовского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XVII веке в городе возвели одну из самых популярных сейчас достопримечательностей –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Ростовский кремль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который был резиденцией митрополита.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звоннице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Ростовского кремля </a:t>
            </a:r>
            <a:r>
              <a:rPr lang="ru-RU" sz="2000" u="sng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 колоколов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Самый крупный весит 33 тонны.</a:t>
            </a:r>
          </a:p>
        </p:txBody>
      </p:sp>
    </p:spTree>
    <p:extLst>
      <p:ext uri="{BB962C8B-B14F-4D97-AF65-F5344CB8AC3E}">
        <p14:creationId xmlns:p14="http://schemas.microsoft.com/office/powerpoint/2010/main" val="8220023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9D81552-12B0-75DF-0AFE-4D1613A243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8889" y="116055"/>
            <a:ext cx="6800369" cy="1384271"/>
          </a:xfrm>
        </p:spPr>
        <p:txBody>
          <a:bodyPr>
            <a:normAutofit fontScale="90000"/>
          </a:bodyPr>
          <a:lstStyle/>
          <a:p>
            <a:r>
              <a:rPr lang="ru-RU" dirty="0">
                <a:solidFill>
                  <a:schemeClr val="accent1"/>
                </a:solidFill>
              </a:rPr>
              <a:t>Задание 3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sz="2800" dirty="0">
                <a:solidFill>
                  <a:schemeClr val="tx1"/>
                </a:solidFill>
              </a:rPr>
              <a:t>решите задачу: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1B0862BD-B150-BCE4-0000-904DEEC78413}"/>
              </a:ext>
            </a:extLst>
          </p:cNvPr>
          <p:cNvSpPr txBox="1"/>
          <p:nvPr/>
        </p:nvSpPr>
        <p:spPr>
          <a:xfrm>
            <a:off x="2551590" y="3078588"/>
            <a:ext cx="8296923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Средний возраст семи гномов равен 284 года. Если к ним в гости приходит Белоснежка, то средний возраст компании становится равен (250+1/8) лет. Сколько лет Белоснежке?</a:t>
            </a:r>
          </a:p>
        </p:txBody>
      </p:sp>
    </p:spTree>
    <p:extLst>
      <p:ext uri="{BB962C8B-B14F-4D97-AF65-F5344CB8AC3E}">
        <p14:creationId xmlns:p14="http://schemas.microsoft.com/office/powerpoint/2010/main" val="31312051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9D81552-12B0-75DF-0AFE-4D1613A243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8889" y="116055"/>
            <a:ext cx="6800369" cy="1384271"/>
          </a:xfrm>
        </p:spPr>
        <p:txBody>
          <a:bodyPr>
            <a:normAutofit fontScale="90000"/>
          </a:bodyPr>
          <a:lstStyle/>
          <a:p>
            <a:r>
              <a:rPr lang="ru-RU" dirty="0">
                <a:solidFill>
                  <a:schemeClr val="accent1"/>
                </a:solidFill>
              </a:rPr>
              <a:t>Задание 3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sz="2800" dirty="0">
                <a:solidFill>
                  <a:schemeClr val="tx1"/>
                </a:solidFill>
              </a:rPr>
              <a:t>решение: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1B0862BD-B150-BCE4-0000-904DEEC78413}"/>
              </a:ext>
            </a:extLst>
          </p:cNvPr>
          <p:cNvSpPr txBox="1"/>
          <p:nvPr/>
        </p:nvSpPr>
        <p:spPr>
          <a:xfrm>
            <a:off x="1077896" y="2090172"/>
            <a:ext cx="7604465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AutoNum type="arabicParenR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284*7=1988 (лет) – суммарный возраст семи гномов</a:t>
            </a:r>
          </a:p>
          <a:p>
            <a:pPr marL="457200" indent="-457200">
              <a:buAutoNum type="arabicParenR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250+1/8=250+0,125=250,125</a:t>
            </a:r>
          </a:p>
          <a:p>
            <a:pPr marL="457200" indent="-457200">
              <a:buAutoNum type="arabicParenR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250,125*8=2001 (лет) – суммарный возраст семи гномов и Белоснежки</a:t>
            </a:r>
          </a:p>
          <a:p>
            <a:pPr marL="457200" indent="-457200">
              <a:buAutoNum type="arabicParenR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2001-1988=13 (лет) – возраст Белоснежки</a:t>
            </a: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Ответ: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A63B1992-5D0A-0414-29F3-EFF1950F8A2C}"/>
              </a:ext>
            </a:extLst>
          </p:cNvPr>
          <p:cNvSpPr txBox="1"/>
          <p:nvPr/>
        </p:nvSpPr>
        <p:spPr>
          <a:xfrm>
            <a:off x="3376102" y="5126841"/>
            <a:ext cx="678882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звоннице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Ростовского кремля </a:t>
            </a:r>
            <a:r>
              <a:rPr lang="ru-RU" sz="2400" u="sng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 колоколов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799612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F15062E6-1224-568F-0738-385154000B1B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14098" r="14098"/>
          <a:stretch>
            <a:fillRect/>
          </a:stretch>
        </p:blipFill>
        <p:spPr/>
      </p:pic>
      <p:sp>
        <p:nvSpPr>
          <p:cNvPr id="3" name="Заголовок 2">
            <a:extLst>
              <a:ext uri="{FF2B5EF4-FFF2-40B4-BE49-F238E27FC236}">
                <a16:creationId xmlns:a16="http://schemas.microsoft.com/office/drawing/2014/main" xmlns="" id="{C0190DF5-F5E3-3F51-3FD9-945BA469E9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66863" y="119849"/>
            <a:ext cx="3570653" cy="1096392"/>
          </a:xfrm>
        </p:spPr>
        <p:txBody>
          <a:bodyPr>
            <a:normAutofit/>
          </a:bodyPr>
          <a:lstStyle/>
          <a:p>
            <a:r>
              <a:rPr lang="ru-RU" sz="3600" dirty="0"/>
              <a:t>ярославль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26B08843-E80B-1BC0-CF8F-8B20FBCE4B1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929510" y="1395107"/>
            <a:ext cx="4067803" cy="5245390"/>
          </a:xfrm>
        </p:spPr>
        <p:txBody>
          <a:bodyPr>
            <a:normAutofit fontScale="25000" lnSpcReduction="20000"/>
          </a:bodyPr>
          <a:lstStyle/>
          <a:p>
            <a:r>
              <a:rPr lang="ru-RU" sz="8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Ярославль – один из древнейших городов России и первый христианский город на Волге. Считается, что он был основан </a:t>
            </a:r>
            <a:r>
              <a:rPr lang="ru-RU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Ярославом Мудрым </a:t>
            </a:r>
            <a:r>
              <a:rPr lang="ru-RU" sz="8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8000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1010</a:t>
            </a:r>
            <a:r>
              <a:rPr lang="ru-RU" sz="80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8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году в месте слияния двух рек – Волги и Которосли. </a:t>
            </a:r>
          </a:p>
          <a:p>
            <a:r>
              <a:rPr lang="ru-RU" sz="8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Именно здесь в Смутное время собиралось народное ополчение Минина и Пожарского, была обнаружена рукопись "Слова о полку Игореве", находится уникальный </a:t>
            </a:r>
            <a:r>
              <a:rPr lang="ru-RU" sz="8000" u="sng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  <a:r>
              <a:rPr lang="ru-RU" sz="8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-главый храм Иоанна Предтечи, который изображен на купюре в </a:t>
            </a:r>
            <a:r>
              <a:rPr lang="ru-RU" sz="8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1000</a:t>
            </a:r>
            <a:r>
              <a:rPr lang="ru-RU" sz="8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рублей. </a:t>
            </a:r>
          </a:p>
          <a:p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396285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C4721948-D060-7745-0BFF-816164A0F397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14475" r="14475"/>
          <a:stretch>
            <a:fillRect/>
          </a:stretch>
        </p:blipFill>
        <p:spPr/>
      </p:pic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5F732F1F-BA93-6DCD-173B-5FC1DE4532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938387" y="427566"/>
            <a:ext cx="3833403" cy="6002868"/>
          </a:xfrm>
        </p:spPr>
        <p:txBody>
          <a:bodyPr>
            <a:noAutofit/>
          </a:bodyPr>
          <a:lstStyle/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Ярославль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считается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столицей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Золотого кольца России. Исторический центр Ярославля входит в список всемирного наследия ЮНЕСКО. Здесь, помимо сохранившихся старинных улочек, расположен Спасо-Преображенский монастырь, множество храмов, из которых особенно известны Успенский собор и церковь Ильи Пророка XVII века. Еще одна достопримечательность - театр драмы имени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Ф. Волкова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который считается одним из старейших театров России. </a:t>
            </a:r>
          </a:p>
        </p:txBody>
      </p:sp>
    </p:spTree>
    <p:extLst>
      <p:ext uri="{BB962C8B-B14F-4D97-AF65-F5344CB8AC3E}">
        <p14:creationId xmlns:p14="http://schemas.microsoft.com/office/powerpoint/2010/main" val="207740929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9D81552-12B0-75DF-0AFE-4D1613A243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8889" y="116055"/>
            <a:ext cx="6800369" cy="1384271"/>
          </a:xfrm>
        </p:spPr>
        <p:txBody>
          <a:bodyPr>
            <a:normAutofit fontScale="90000"/>
          </a:bodyPr>
          <a:lstStyle/>
          <a:p>
            <a:r>
              <a:rPr lang="ru-RU" dirty="0">
                <a:solidFill>
                  <a:schemeClr val="accent1"/>
                </a:solidFill>
              </a:rPr>
              <a:t>Задание 4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sz="2800" dirty="0">
                <a:solidFill>
                  <a:schemeClr val="tx1"/>
                </a:solidFill>
              </a:rPr>
              <a:t>решите уравнение: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xmlns="" id="{AA41BB2F-FFD9-332F-BC75-2E2ECAE17FCA}"/>
                  </a:ext>
                </a:extLst>
              </p:cNvPr>
              <p:cNvSpPr txBox="1"/>
              <p:nvPr/>
            </p:nvSpPr>
            <p:spPr>
              <a:xfrm>
                <a:off x="3559945" y="2961404"/>
                <a:ext cx="5537670" cy="93519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ru-RU" sz="3200" i="1" smtClean="0">
                              <a:solidFill>
                                <a:srgbClr val="836967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ru-RU" sz="3200">
                              <a:latin typeface="Cambria Math" panose="02040503050406030204" pitchFamily="18" charset="0"/>
                            </a:rPr>
                            <m:t>5</m:t>
                          </m:r>
                          <m:r>
                            <a:rPr lang="ru-RU" sz="3200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ru-RU" sz="3200" i="0">
                              <a:latin typeface="Cambria Math" panose="02040503050406030204" pitchFamily="18" charset="0"/>
                            </a:rPr>
                            <m:t>+70</m:t>
                          </m:r>
                        </m:num>
                        <m:den>
                          <m:r>
                            <a:rPr lang="ru-RU" sz="3200" i="0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ru-RU" sz="3200" i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ru-RU" sz="3200" i="1">
                              <a:solidFill>
                                <a:srgbClr val="836967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ru-RU" sz="3200" i="0">
                              <a:latin typeface="Cambria Math" panose="02040503050406030204" pitchFamily="18" charset="0"/>
                            </a:rPr>
                            <m:t>6</m:t>
                          </m:r>
                          <m:r>
                            <a:rPr lang="ru-RU" sz="3200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ru-RU" sz="3200" i="0">
                              <a:latin typeface="Cambria Math" panose="02040503050406030204" pitchFamily="18" charset="0"/>
                            </a:rPr>
                            <m:t>−20</m:t>
                          </m:r>
                        </m:num>
                        <m:den>
                          <m:r>
                            <a:rPr lang="ru-RU" sz="3200" i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ru-RU" sz="3200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ru-RU" sz="3200" i="1">
                              <a:solidFill>
                                <a:srgbClr val="836967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ru-RU" sz="3200" i="0"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ru-RU" sz="3200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ru-RU" sz="3200" i="0">
                              <a:latin typeface="Cambria Math" panose="02040503050406030204" pitchFamily="18" charset="0"/>
                            </a:rPr>
                            <m:t>−120</m:t>
                          </m:r>
                        </m:num>
                        <m:den>
                          <m:r>
                            <a:rPr lang="ru-RU" sz="3200" i="0">
                              <a:latin typeface="Cambria Math" panose="02040503050406030204" pitchFamily="18" charset="0"/>
                            </a:rPr>
                            <m:t>10</m:t>
                          </m:r>
                        </m:den>
                      </m:f>
                    </m:oMath>
                  </m:oMathPara>
                </a14:m>
                <a:endParaRPr lang="ru-RU" sz="3200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AA41BB2F-FFD9-332F-BC75-2E2ECAE17FC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59945" y="2961404"/>
                <a:ext cx="5537670" cy="935192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952896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9D81552-12B0-75DF-0AFE-4D1613A243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8889" y="116055"/>
            <a:ext cx="6800369" cy="1384271"/>
          </a:xfrm>
        </p:spPr>
        <p:txBody>
          <a:bodyPr>
            <a:normAutofit fontScale="90000"/>
          </a:bodyPr>
          <a:lstStyle/>
          <a:p>
            <a:r>
              <a:rPr lang="ru-RU" dirty="0">
                <a:solidFill>
                  <a:schemeClr val="accent1"/>
                </a:solidFill>
              </a:rPr>
              <a:t>Задание 4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sz="2800" dirty="0">
                <a:solidFill>
                  <a:schemeClr val="tx1"/>
                </a:solidFill>
              </a:rPr>
              <a:t>решение: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xmlns="" id="{ACD8D135-1976-826F-2579-F9E804EA98CB}"/>
                  </a:ext>
                </a:extLst>
              </p:cNvPr>
              <p:cNvSpPr txBox="1"/>
              <p:nvPr/>
            </p:nvSpPr>
            <p:spPr>
              <a:xfrm>
                <a:off x="1228580" y="2106228"/>
                <a:ext cx="4993675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2400" smtClean="0">
                          <a:latin typeface="Cambria Math" panose="02040503050406030204" pitchFamily="18" charset="0"/>
                        </a:rPr>
                        <m:t>2</m:t>
                      </m:r>
                      <m:d>
                        <m:dPr>
                          <m:ctrlPr>
                            <a:rPr lang="ru-RU" sz="2400" i="1">
                              <a:solidFill>
                                <a:srgbClr val="836967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r>
                            <a:rPr lang="ru-RU" sz="2400" i="0">
                              <a:latin typeface="Cambria Math" panose="02040503050406030204" pitchFamily="18" charset="0"/>
                            </a:rPr>
                            <m:t>5</m:t>
                          </m:r>
                          <m:r>
                            <a:rPr lang="ru-RU" sz="2400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ru-RU" sz="2400" i="0">
                              <a:latin typeface="Cambria Math" panose="02040503050406030204" pitchFamily="18" charset="0"/>
                            </a:rPr>
                            <m:t>+70</m:t>
                          </m:r>
                        </m:e>
                      </m:d>
                      <m:r>
                        <a:rPr lang="ru-RU" sz="2400" i="0">
                          <a:latin typeface="Cambria Math" panose="02040503050406030204" pitchFamily="18" charset="0"/>
                        </a:rPr>
                        <m:t>−5</m:t>
                      </m:r>
                      <m:d>
                        <m:dPr>
                          <m:ctrlPr>
                            <a:rPr lang="ru-RU" sz="2400" i="1">
                              <a:solidFill>
                                <a:srgbClr val="836967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r>
                            <a:rPr lang="ru-RU" sz="2400" i="0">
                              <a:latin typeface="Cambria Math" panose="02040503050406030204" pitchFamily="18" charset="0"/>
                            </a:rPr>
                            <m:t>6</m:t>
                          </m:r>
                          <m:r>
                            <a:rPr lang="ru-RU" sz="2400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ru-RU" sz="2400" i="0">
                              <a:latin typeface="Cambria Math" panose="02040503050406030204" pitchFamily="18" charset="0"/>
                            </a:rPr>
                            <m:t>−20</m:t>
                          </m:r>
                        </m:e>
                      </m:d>
                      <m:r>
                        <a:rPr lang="ru-RU" sz="2400" i="0">
                          <a:latin typeface="Cambria Math" panose="02040503050406030204" pitchFamily="18" charset="0"/>
                        </a:rPr>
                        <m:t>=4</m:t>
                      </m:r>
                      <m:r>
                        <a:rPr lang="ru-RU" sz="2400" i="1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ru-RU" sz="2400" i="0">
                          <a:latin typeface="Cambria Math" panose="02040503050406030204" pitchFamily="18" charset="0"/>
                        </a:rPr>
                        <m:t>−120</m:t>
                      </m:r>
                    </m:oMath>
                  </m:oMathPara>
                </a14:m>
                <a:endParaRPr lang="ru-RU" sz="2400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ACD8D135-1976-826F-2579-F9E804EA98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28580" y="2106228"/>
                <a:ext cx="4993675" cy="369332"/>
              </a:xfrm>
              <a:prstGeom prst="rect">
                <a:avLst/>
              </a:prstGeom>
              <a:blipFill>
                <a:blip r:embed="rId2"/>
                <a:stretch>
                  <a:fillRect l="-1099" r="-1099" b="-8333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xmlns="" id="{BBC0FA52-7EF0-26C4-BC91-D53906E1BB95}"/>
                  </a:ext>
                </a:extLst>
              </p:cNvPr>
              <p:cNvSpPr txBox="1"/>
              <p:nvPr/>
            </p:nvSpPr>
            <p:spPr>
              <a:xfrm>
                <a:off x="1228580" y="2755716"/>
                <a:ext cx="4822602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2400" smtClean="0">
                          <a:latin typeface="Cambria Math" panose="02040503050406030204" pitchFamily="18" charset="0"/>
                        </a:rPr>
                        <m:t>10</m:t>
                      </m:r>
                      <m:r>
                        <a:rPr lang="ru-RU" sz="2400" i="1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ru-RU" sz="2400" i="0">
                          <a:latin typeface="Cambria Math" panose="02040503050406030204" pitchFamily="18" charset="0"/>
                        </a:rPr>
                        <m:t>+140−30</m:t>
                      </m:r>
                      <m:r>
                        <a:rPr lang="ru-RU" sz="2400" i="1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ru-RU" sz="2400" i="0">
                          <a:latin typeface="Cambria Math" panose="02040503050406030204" pitchFamily="18" charset="0"/>
                        </a:rPr>
                        <m:t>+100=4</m:t>
                      </m:r>
                      <m:r>
                        <a:rPr lang="ru-RU" sz="2400" i="1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ru-RU" sz="2400" i="0">
                          <a:latin typeface="Cambria Math" panose="02040503050406030204" pitchFamily="18" charset="0"/>
                        </a:rPr>
                        <m:t>−120</m:t>
                      </m:r>
                    </m:oMath>
                  </m:oMathPara>
                </a14:m>
                <a:endParaRPr lang="ru-RU" sz="2400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BBC0FA52-7EF0-26C4-BC91-D53906E1BB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28580" y="2755716"/>
                <a:ext cx="4822602" cy="369332"/>
              </a:xfrm>
              <a:prstGeom prst="rect">
                <a:avLst/>
              </a:prstGeom>
              <a:blipFill>
                <a:blip r:embed="rId3"/>
                <a:stretch>
                  <a:fillRect l="-1138" r="-1138" b="-655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xmlns="" id="{C0009285-6FA4-1CE0-B8E3-B6E82292B234}"/>
                  </a:ext>
                </a:extLst>
              </p:cNvPr>
              <p:cNvSpPr txBox="1"/>
              <p:nvPr/>
            </p:nvSpPr>
            <p:spPr>
              <a:xfrm>
                <a:off x="1228580" y="3429000"/>
                <a:ext cx="3297313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2400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ru-RU" sz="2400" i="0">
                          <a:latin typeface="Cambria Math" panose="02040503050406030204" pitchFamily="18" charset="0"/>
                        </a:rPr>
                        <m:t>20</m:t>
                      </m:r>
                      <m:r>
                        <a:rPr lang="ru-RU" sz="2400" i="1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ru-RU" sz="2400" i="0">
                          <a:latin typeface="Cambria Math" panose="02040503050406030204" pitchFamily="18" charset="0"/>
                        </a:rPr>
                        <m:t>+240=4</m:t>
                      </m:r>
                      <m:r>
                        <a:rPr lang="ru-RU" sz="2400" i="1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ru-RU" sz="2400" i="0">
                          <a:latin typeface="Cambria Math" panose="02040503050406030204" pitchFamily="18" charset="0"/>
                        </a:rPr>
                        <m:t>−120</m:t>
                      </m:r>
                    </m:oMath>
                  </m:oMathPara>
                </a14:m>
                <a:endParaRPr lang="ru-RU" sz="24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C0009285-6FA4-1CE0-B8E3-B6E82292B2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28580" y="3429000"/>
                <a:ext cx="3297313" cy="369332"/>
              </a:xfrm>
              <a:prstGeom prst="rect">
                <a:avLst/>
              </a:prstGeom>
              <a:blipFill>
                <a:blip r:embed="rId4"/>
                <a:stretch>
                  <a:fillRect l="-185" r="-2037" b="-666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xmlns="" id="{2CB1C64F-DC84-4B0C-6ABD-C53A2B7DA3AB}"/>
                  </a:ext>
                </a:extLst>
              </p:cNvPr>
              <p:cNvSpPr txBox="1"/>
              <p:nvPr/>
            </p:nvSpPr>
            <p:spPr>
              <a:xfrm>
                <a:off x="1228580" y="4102284"/>
                <a:ext cx="1941942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2400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ru-RU" sz="2400" i="0">
                          <a:latin typeface="Cambria Math" panose="02040503050406030204" pitchFamily="18" charset="0"/>
                        </a:rPr>
                        <m:t>24</m:t>
                      </m:r>
                      <m:r>
                        <a:rPr lang="ru-RU" sz="2400" i="1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ru-RU" sz="2400" i="0">
                          <a:latin typeface="Cambria Math" panose="02040503050406030204" pitchFamily="18" charset="0"/>
                        </a:rPr>
                        <m:t>=−360</m:t>
                      </m:r>
                    </m:oMath>
                  </m:oMathPara>
                </a14:m>
                <a:endParaRPr lang="ru-RU" sz="240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CB1C64F-DC84-4B0C-6ABD-C53A2B7DA3A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28580" y="4102284"/>
                <a:ext cx="1941942" cy="369332"/>
              </a:xfrm>
              <a:prstGeom prst="rect">
                <a:avLst/>
              </a:prstGeom>
              <a:blipFill>
                <a:blip r:embed="rId5"/>
                <a:stretch>
                  <a:fillRect l="-943" r="-3774" b="-4918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xmlns="" id="{B49CDCD1-6640-EB4A-77B1-62292550C89B}"/>
                  </a:ext>
                </a:extLst>
              </p:cNvPr>
              <p:cNvSpPr txBox="1"/>
              <p:nvPr/>
            </p:nvSpPr>
            <p:spPr>
              <a:xfrm>
                <a:off x="1228580" y="4775568"/>
                <a:ext cx="2919645" cy="143250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240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ru-RU" sz="2400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ru-RU" sz="2400" i="1">
                              <a:solidFill>
                                <a:srgbClr val="836967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ru-RU" sz="2400" i="0">
                              <a:latin typeface="Cambria Math" panose="02040503050406030204" pitchFamily="18" charset="0"/>
                            </a:rPr>
                            <m:t>−360</m:t>
                          </m:r>
                        </m:num>
                        <m:den>
                          <m:r>
                            <a:rPr lang="ru-RU" sz="2400" i="0">
                              <a:latin typeface="Cambria Math" panose="02040503050406030204" pitchFamily="18" charset="0"/>
                            </a:rPr>
                            <m:t>−24</m:t>
                          </m:r>
                        </m:den>
                      </m:f>
                      <m:r>
                        <a:rPr lang="ru-RU" sz="2400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ru-RU" sz="2400" i="1">
                              <a:solidFill>
                                <a:srgbClr val="836967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ru-RU" sz="2400" i="0">
                              <a:latin typeface="Cambria Math" panose="02040503050406030204" pitchFamily="18" charset="0"/>
                            </a:rPr>
                            <m:t>90</m:t>
                          </m:r>
                        </m:num>
                        <m:den>
                          <m:r>
                            <a:rPr lang="ru-RU" sz="2400" i="0">
                              <a:latin typeface="Cambria Math" panose="02040503050406030204" pitchFamily="18" charset="0"/>
                            </a:rPr>
                            <m:t>6</m:t>
                          </m:r>
                        </m:den>
                      </m:f>
                      <m:r>
                        <a:rPr lang="ru-RU" sz="2400" i="0">
                          <a:latin typeface="Cambria Math" panose="02040503050406030204" pitchFamily="18" charset="0"/>
                        </a:rPr>
                        <m:t>=15</m:t>
                      </m:r>
                    </m:oMath>
                  </m:oMathPara>
                </a14:m>
                <a:endParaRPr lang="ru-RU" sz="2400" dirty="0"/>
              </a:p>
              <a:p>
                <a:endParaRPr lang="ru-RU" sz="2400" dirty="0"/>
              </a:p>
              <a:p>
                <a:r>
                  <a:rPr lang="ru-RU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Ответ: </a:t>
                </a:r>
                <a:r>
                  <a:rPr lang="ru-RU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15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B49CDCD1-6640-EB4A-77B1-62292550C8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28580" y="4775568"/>
                <a:ext cx="2919645" cy="1432508"/>
              </a:xfrm>
              <a:prstGeom prst="rect">
                <a:avLst/>
              </a:prstGeom>
              <a:blipFill>
                <a:blip r:embed="rId6"/>
                <a:stretch>
                  <a:fillRect l="-6485" b="-1234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508685B6-E4DE-1DF3-D3E0-C0F23BABE0BD}"/>
              </a:ext>
            </a:extLst>
          </p:cNvPr>
          <p:cNvSpPr txBox="1"/>
          <p:nvPr/>
        </p:nvSpPr>
        <p:spPr>
          <a:xfrm>
            <a:off x="5506375" y="3829297"/>
            <a:ext cx="598133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Именно в Ярославле находится уникальный </a:t>
            </a:r>
            <a:r>
              <a:rPr lang="ru-RU" sz="2400" u="sng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-главый храм Иоанна Предтечи, который изображен на купюре в 1000 рублей. </a:t>
            </a:r>
          </a:p>
        </p:txBody>
      </p:sp>
    </p:spTree>
    <p:extLst>
      <p:ext uri="{BB962C8B-B14F-4D97-AF65-F5344CB8AC3E}">
        <p14:creationId xmlns:p14="http://schemas.microsoft.com/office/powerpoint/2010/main" val="647939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8373F8C2-ADA7-270D-96D3-214617B9CD95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14240" r="14240"/>
          <a:stretch>
            <a:fillRect/>
          </a:stretch>
        </p:blipFill>
        <p:spPr>
          <a:xfrm>
            <a:off x="214710" y="0"/>
            <a:ext cx="7355585" cy="6857999"/>
          </a:xfrm>
        </p:spPr>
      </p:pic>
      <p:sp>
        <p:nvSpPr>
          <p:cNvPr id="3" name="Заголовок 2">
            <a:extLst>
              <a:ext uri="{FF2B5EF4-FFF2-40B4-BE49-F238E27FC236}">
                <a16:creationId xmlns:a16="http://schemas.microsoft.com/office/drawing/2014/main" xmlns="" id="{5FB08486-6430-0C68-0B27-5306C91247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9740" y="-221942"/>
            <a:ext cx="3092117" cy="1196670"/>
          </a:xfrm>
        </p:spPr>
        <p:txBody>
          <a:bodyPr>
            <a:normAutofit/>
          </a:bodyPr>
          <a:lstStyle/>
          <a:p>
            <a:r>
              <a:rPr lang="ru-RU" sz="3600" dirty="0"/>
              <a:t>кострома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49614086-C9C4-0B7A-30F0-BE4CC48EF8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840110" y="974728"/>
            <a:ext cx="4171375" cy="5671519"/>
          </a:xfrm>
        </p:spPr>
        <p:txBody>
          <a:bodyPr>
            <a:no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Это древнерусский город на берегу реки Волги, который был основан князем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Юрием Долгоруким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1152 году. 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Уже в </a:t>
            </a:r>
            <a:r>
              <a:rPr lang="ru-RU" sz="2000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1247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году Кострома стала столицей Костромского княжества, а в </a:t>
            </a:r>
            <a:r>
              <a:rPr lang="ru-RU" sz="2000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1338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году вошла в состав Московского. Если верить легенде, в </a:t>
            </a:r>
            <a:r>
              <a:rPr lang="ru-RU" sz="2000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1263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году князь Василий возле реки увидел икону Богородицы, что висела на дереве. Впоследствии на этом месте был построен Запрудненский Спасский монастырь, а сама икона является главной святыней Костромы. </a:t>
            </a:r>
          </a:p>
        </p:txBody>
      </p:sp>
    </p:spTree>
    <p:extLst>
      <p:ext uri="{BB962C8B-B14F-4D97-AF65-F5344CB8AC3E}">
        <p14:creationId xmlns:p14="http://schemas.microsoft.com/office/powerpoint/2010/main" val="28983845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11E3D4D-1BFF-B5B2-4438-01668E1A94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Что такое «золотое кольцо» россии?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BDB3A741-E892-562A-91D6-0EBDA2604A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1678" y="2037427"/>
            <a:ext cx="10178322" cy="3593591"/>
          </a:xfrm>
        </p:spPr>
        <p:txBody>
          <a:bodyPr>
            <a:noAutofit/>
          </a:bodyPr>
          <a:lstStyle/>
          <a:p>
            <a:r>
              <a:rPr lang="ru-RU" sz="2400" dirty="0">
                <a:solidFill>
                  <a:srgbClr val="1D1D1D"/>
                </a:solidFill>
                <a:effectLst/>
                <a:latin typeface="ProtoGrotesk"/>
                <a:ea typeface="Times New Roman" panose="02020603050405020304" pitchFamily="18" charset="0"/>
                <a:cs typeface="Times New Roman" panose="02020603050405020304" pitchFamily="18" charset="0"/>
              </a:rPr>
              <a:t>Термин «Золотое кольцо» появился в 1967 году, когда журналист Юрий Бычков проехал по старинным городам и написал серию статей о поездке, которые вышли под общим названием «Золотое кольцо». Оно прижилось и стало появляться в туристических путеводителях. </a:t>
            </a:r>
          </a:p>
          <a:p>
            <a:endParaRPr lang="ru-RU" sz="2400" dirty="0">
              <a:solidFill>
                <a:srgbClr val="1D1D1D"/>
              </a:solidFill>
              <a:effectLst/>
              <a:latin typeface="ProtoGrotesk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>
                <a:solidFill>
                  <a:srgbClr val="1D1D1D"/>
                </a:solidFill>
                <a:effectLst/>
                <a:latin typeface="ProtoGrotesk"/>
                <a:ea typeface="Times New Roman" panose="02020603050405020304" pitchFamily="18" charset="0"/>
                <a:cs typeface="Times New Roman" panose="02020603050405020304" pitchFamily="18" charset="0"/>
              </a:rPr>
              <a:t>В 2017 году был официально образован Союз городов Золотого кольца, в который вошли </a:t>
            </a:r>
            <a:r>
              <a:rPr lang="ru-RU" sz="2400" b="1" dirty="0">
                <a:solidFill>
                  <a:srgbClr val="1D1D1D"/>
                </a:solidFill>
                <a:effectLst/>
                <a:latin typeface="ProtoGrotesk"/>
                <a:ea typeface="Times New Roman" panose="02020603050405020304" pitchFamily="18" charset="0"/>
                <a:cs typeface="Times New Roman" panose="02020603050405020304" pitchFamily="18" charset="0"/>
              </a:rPr>
              <a:t>Сергиев Посад, Переславль-Залесский, Ростов Великий, Ярославль, Кострома, Иваново, Суздаль, Углич и Владимир</a:t>
            </a:r>
            <a:r>
              <a:rPr lang="ru-RU" sz="2400" dirty="0">
                <a:solidFill>
                  <a:srgbClr val="1D1D1D"/>
                </a:solidFill>
                <a:effectLst/>
                <a:latin typeface="ProtoGrotesk"/>
                <a:ea typeface="Times New Roman" panose="02020603050405020304" pitchFamily="18" charset="0"/>
                <a:cs typeface="Times New Roman" panose="02020603050405020304" pitchFamily="18" charset="0"/>
              </a:rPr>
              <a:t>. Именно эти города чаще всего подразумевают, когда говорят «Золотое кольцо».</a:t>
            </a:r>
            <a:br>
              <a:rPr lang="ru-RU" sz="2400" dirty="0">
                <a:solidFill>
                  <a:srgbClr val="1D1D1D"/>
                </a:solidFill>
                <a:effectLst/>
                <a:latin typeface="ProtoGrotesk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rgbClr val="1D1D1D"/>
                </a:solidFill>
                <a:effectLst/>
                <a:latin typeface="ProtoGrotesk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solidFill>
                  <a:srgbClr val="1D1D1D"/>
                </a:solidFill>
                <a:effectLst/>
                <a:latin typeface="ProtoGrotesk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8066505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657152AA-1CD6-A62B-60AD-AEE9CB82EA0C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19837" r="19837"/>
          <a:stretch>
            <a:fillRect/>
          </a:stretch>
        </p:blipFill>
        <p:spPr/>
      </p:pic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EDCF99E4-745A-869D-251E-868A8C35CB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754916" y="72335"/>
            <a:ext cx="4327593" cy="6550408"/>
          </a:xfrm>
        </p:spPr>
        <p:txBody>
          <a:bodyPr>
            <a:no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XVII веке город стал родовым гнездом Романовых и в это время пережил крупный пожар. Пострадавшую часть восстановили, и Кострома приобрела европейские черты в городской застройке. Даже несмотря на то, что в советское время было уничтожено множество религиозных объектов, в этом городе сохранилось немало архитектурных и культурных памятников. </a:t>
            </a:r>
          </a:p>
          <a:p>
            <a:pPr algn="l"/>
            <a:r>
              <a:rPr lang="ru-RU" sz="2000" b="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 былые времена самым высоким сооружением Костромы была колокольня Успенского собора, расположенная в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Костромском кремле, высотой </a:t>
            </a:r>
            <a:r>
              <a:rPr lang="ru-RU" sz="2000" b="0" i="0" u="sng" dirty="0">
                <a:solidFill>
                  <a:schemeClr val="accent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64</a:t>
            </a:r>
            <a:r>
              <a:rPr lang="ru-RU" sz="2000" b="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метра. К сожалению, её взорвали в 1930 году.</a:t>
            </a:r>
          </a:p>
          <a:p>
            <a:r>
              <a:rPr lang="ru-RU" sz="2400" dirty="0"/>
              <a:t/>
            </a:r>
            <a:br>
              <a:rPr lang="ru-RU" sz="2400" dirty="0"/>
            </a:b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400452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9D81552-12B0-75DF-0AFE-4D1613A243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8889" y="116055"/>
            <a:ext cx="6800369" cy="1384271"/>
          </a:xfrm>
        </p:spPr>
        <p:txBody>
          <a:bodyPr>
            <a:normAutofit fontScale="90000"/>
          </a:bodyPr>
          <a:lstStyle/>
          <a:p>
            <a:r>
              <a:rPr lang="ru-RU" dirty="0">
                <a:solidFill>
                  <a:schemeClr val="accent1"/>
                </a:solidFill>
              </a:rPr>
              <a:t>Задание </a:t>
            </a:r>
            <a:r>
              <a:rPr lang="en-US" dirty="0">
                <a:solidFill>
                  <a:schemeClr val="accent1"/>
                </a:solidFill>
              </a:rPr>
              <a:t>5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sz="2800" dirty="0">
                <a:solidFill>
                  <a:schemeClr val="tx1"/>
                </a:solidFill>
              </a:rPr>
              <a:t>решите задачу: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6F8B2B6F-5EDA-225D-5555-89B9616D950C}"/>
              </a:ext>
            </a:extLst>
          </p:cNvPr>
          <p:cNvSpPr txBox="1"/>
          <p:nvPr/>
        </p:nvSpPr>
        <p:spPr>
          <a:xfrm>
            <a:off x="1609077" y="2742278"/>
            <a:ext cx="9425867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 магазине «Страна чудес» продают «Необычные сладости» в пакетах по 3 и 4 кг. Всего на полке стоит 112 пакета. Вес всех пакетов по 4 кг равен весу всех пакетов по 3кг. </a:t>
            </a:r>
          </a:p>
          <a:p>
            <a:r>
              <a:rPr lang="ru-RU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Сколько было пакетов по 3кг?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654169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9D81552-12B0-75DF-0AFE-4D1613A243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8889" y="116055"/>
            <a:ext cx="6800369" cy="1384271"/>
          </a:xfrm>
        </p:spPr>
        <p:txBody>
          <a:bodyPr>
            <a:normAutofit fontScale="90000"/>
          </a:bodyPr>
          <a:lstStyle/>
          <a:p>
            <a:r>
              <a:rPr lang="ru-RU" dirty="0">
                <a:solidFill>
                  <a:schemeClr val="accent1"/>
                </a:solidFill>
              </a:rPr>
              <a:t>Задание </a:t>
            </a:r>
            <a:r>
              <a:rPr lang="en-US" dirty="0">
                <a:solidFill>
                  <a:schemeClr val="accent1"/>
                </a:solidFill>
              </a:rPr>
              <a:t>5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sz="2800" dirty="0">
                <a:solidFill>
                  <a:schemeClr val="tx1"/>
                </a:solidFill>
              </a:rPr>
              <a:t>решение: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56E7C39C-7D05-1537-AE09-0193DE1973D0}"/>
              </a:ext>
            </a:extLst>
          </p:cNvPr>
          <p:cNvSpPr txBox="1"/>
          <p:nvPr/>
        </p:nvSpPr>
        <p:spPr>
          <a:xfrm>
            <a:off x="878889" y="1595021"/>
            <a:ext cx="7961051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Пусть Х пакетов по 3 кг.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Всего на полке стоит 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112</a:t>
            </a:r>
            <a:r>
              <a:rPr lang="ru-RU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пакетов, значит пакетов по 4 кг: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112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- х </a:t>
            </a:r>
            <a:r>
              <a:rPr lang="ru-RU" sz="240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пакетов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Вес всех пакетов по 3 кг составляет: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3 * х = 3х</a:t>
            </a:r>
            <a:r>
              <a:rPr lang="ru-RU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(кг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Вес всех пакетов по 4 кг составляет: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* (</a:t>
            </a:r>
            <a:r>
              <a:rPr lang="ru-RU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112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- х) = </a:t>
            </a:r>
            <a:r>
              <a:rPr lang="ru-RU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448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ru-RU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х </a:t>
            </a:r>
            <a:r>
              <a:rPr lang="ru-RU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(кг)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По условию задачи эти массы одинаковы.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Составим и решим уравнение: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3х = 448 - 4х,</a:t>
            </a:r>
            <a:endParaRPr lang="ru-RU" sz="2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7х = 448,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х = 64 пакета.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Ответ: в магазине было 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64</a:t>
            </a:r>
            <a:r>
              <a:rPr lang="ru-RU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пакета по 3 кг.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82127CD8-4604-F369-3653-15B837AE6404}"/>
              </a:ext>
            </a:extLst>
          </p:cNvPr>
          <p:cNvSpPr txBox="1"/>
          <p:nvPr/>
        </p:nvSpPr>
        <p:spPr>
          <a:xfrm>
            <a:off x="7135426" y="3721937"/>
            <a:ext cx="4503199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былые времена самым высоким сооружением Костромы была колокольня Успенского собора, расположенная в Костромском кремле, высотой </a:t>
            </a:r>
            <a:r>
              <a:rPr lang="ru-RU" sz="2400" u="sng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64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метра.</a:t>
            </a:r>
          </a:p>
        </p:txBody>
      </p:sp>
    </p:spTree>
    <p:extLst>
      <p:ext uri="{BB962C8B-B14F-4D97-AF65-F5344CB8AC3E}">
        <p14:creationId xmlns:p14="http://schemas.microsoft.com/office/powerpoint/2010/main" val="765993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74495610-9EEE-07E8-12A9-F4F7C191F13D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14125" r="14125"/>
          <a:stretch>
            <a:fillRect/>
          </a:stretch>
        </p:blipFill>
        <p:spPr/>
      </p:pic>
      <p:sp>
        <p:nvSpPr>
          <p:cNvPr id="3" name="Заголовок 2">
            <a:extLst>
              <a:ext uri="{FF2B5EF4-FFF2-40B4-BE49-F238E27FC236}">
                <a16:creationId xmlns:a16="http://schemas.microsoft.com/office/drawing/2014/main" xmlns="" id="{54109BF0-CBB8-13CF-79B4-F108C50E7D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96965" y="-227693"/>
            <a:ext cx="3092117" cy="1196670"/>
          </a:xfrm>
        </p:spPr>
        <p:txBody>
          <a:bodyPr>
            <a:normAutofit/>
          </a:bodyPr>
          <a:lstStyle/>
          <a:p>
            <a:r>
              <a:rPr lang="ru-RU" sz="3600" dirty="0"/>
              <a:t>иваново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EEC7D04D-F12E-A28E-311D-743F7CA625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695273" y="1014676"/>
            <a:ext cx="4496727" cy="5733664"/>
          </a:xfrm>
        </p:spPr>
        <p:txBody>
          <a:bodyPr>
            <a:normAutofit fontScale="25000" lnSpcReduction="20000"/>
          </a:bodyPr>
          <a:lstStyle/>
          <a:p>
            <a:r>
              <a:rPr lang="ru-RU" sz="8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сравнении с остальными городами Золотого кольца, Иваново относительно молодой город – он был основан в </a:t>
            </a:r>
            <a:r>
              <a:rPr lang="ru-RU" sz="8000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1871 </a:t>
            </a:r>
            <a:r>
              <a:rPr lang="ru-RU" sz="8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году</a:t>
            </a:r>
            <a:r>
              <a:rPr lang="ru-RU" sz="8000" u="sng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8000" u="sng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XIX </a:t>
            </a:r>
            <a:r>
              <a:rPr lang="ru-RU" sz="8000" u="sng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век</a:t>
            </a:r>
            <a:r>
              <a:rPr lang="en-US" sz="8000" u="sng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ru-RU" sz="8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берегу реки Уводь. Произошло это через слияние Вознесенского посада и села Иваново, поэтому до </a:t>
            </a:r>
            <a:r>
              <a:rPr lang="ru-RU" sz="8000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1932</a:t>
            </a:r>
            <a:r>
              <a:rPr lang="ru-RU" sz="8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года город назывался Иваново-Вознесенск.</a:t>
            </a:r>
          </a:p>
          <a:p>
            <a:r>
              <a:rPr lang="ru-RU" sz="8000" b="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Продолжая активно процветать, город к </a:t>
            </a:r>
            <a:r>
              <a:rPr lang="ru-RU" sz="8000" b="0" i="0" u="sng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1914</a:t>
            </a:r>
            <a:r>
              <a:rPr lang="ru-RU" sz="8000" b="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году входил в двадцатку крупнейших городов Российской империи, а в </a:t>
            </a:r>
            <a:r>
              <a:rPr lang="ru-RU" sz="8000" b="0" i="0" u="sng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1918</a:t>
            </a:r>
            <a:r>
              <a:rPr lang="ru-RU" sz="8000" b="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году стал центром губернии, включавшей Кинешемский, Юрьевецкий и Шуйский уезды, а также часть Нерехтского (Костромская губерния), Ковровского (Владимирская губерния) и Суздальского уездов (Владимирская губерния).</a:t>
            </a:r>
            <a:endParaRPr lang="ru-RU" sz="8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559849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8E4FEE44-A6C9-4920-2B14-E454ABE8F3E5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15145" r="15145"/>
          <a:stretch>
            <a:fillRect/>
          </a:stretch>
        </p:blipFill>
        <p:spPr>
          <a:xfrm>
            <a:off x="274587" y="1"/>
            <a:ext cx="7355585" cy="6857999"/>
          </a:xfr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2E875F02-2479-9CC4-FD67-C865F0FC610D}"/>
              </a:ext>
            </a:extLst>
          </p:cNvPr>
          <p:cNvSpPr txBox="1"/>
          <p:nvPr/>
        </p:nvSpPr>
        <p:spPr>
          <a:xfrm>
            <a:off x="8049826" y="0"/>
            <a:ext cx="3935028" cy="68619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rgbClr val="171312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Своей известностью город обязан в первую очередь развитой промышленности. 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Ивановский текстиль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был популярен еще со времен существования одноименного села. В силу "молодости" здесь нет древнерусских памятников, зато присутствует фабричная архитектура и авангард начала XX века.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rgbClr val="171312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Ивановские достопримечательности включают немало архитектурных комплексов разных периодов. Здесь находится около </a:t>
            </a:r>
            <a:r>
              <a:rPr kumimoji="0" lang="ru-RU" sz="2000" b="0" i="0" u="sng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400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исторических памятников различных эпох.</a:t>
            </a:r>
          </a:p>
        </p:txBody>
      </p:sp>
    </p:spTree>
    <p:extLst>
      <p:ext uri="{BB962C8B-B14F-4D97-AF65-F5344CB8AC3E}">
        <p14:creationId xmlns:p14="http://schemas.microsoft.com/office/powerpoint/2010/main" val="105341582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9D81552-12B0-75DF-0AFE-4D1613A243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8889" y="116055"/>
            <a:ext cx="6800369" cy="1384271"/>
          </a:xfrm>
        </p:spPr>
        <p:txBody>
          <a:bodyPr>
            <a:normAutofit fontScale="90000"/>
          </a:bodyPr>
          <a:lstStyle/>
          <a:p>
            <a:r>
              <a:rPr lang="ru-RU" dirty="0">
                <a:solidFill>
                  <a:schemeClr val="accent1"/>
                </a:solidFill>
              </a:rPr>
              <a:t>Задание 6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sz="2800" dirty="0">
                <a:solidFill>
                  <a:schemeClr val="tx1"/>
                </a:solidFill>
              </a:rPr>
              <a:t>решите головоломку: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BFC3B378-1754-C670-F381-4B01232FAF10}"/>
              </a:ext>
            </a:extLst>
          </p:cNvPr>
          <p:cNvSpPr txBox="1"/>
          <p:nvPr/>
        </p:nvSpPr>
        <p:spPr>
          <a:xfrm>
            <a:off x="2192710" y="2261803"/>
            <a:ext cx="876233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Переставьте 4 спички так, чтобы получилось римское число 19.</a:t>
            </a:r>
          </a:p>
        </p:txBody>
      </p:sp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xmlns="" id="{B417D34E-E82F-7076-428C-DE8D20D840D5}"/>
              </a:ext>
            </a:extLst>
          </p:cNvPr>
          <p:cNvCxnSpPr>
            <a:cxnSpLocks/>
          </p:cNvCxnSpPr>
          <p:nvPr/>
        </p:nvCxnSpPr>
        <p:spPr>
          <a:xfrm>
            <a:off x="3675355" y="3142695"/>
            <a:ext cx="701372" cy="898864"/>
          </a:xfrm>
          <a:prstGeom prst="line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xmlns="" id="{0F51C40C-3BB8-A474-F85A-C5E6CA345388}"/>
              </a:ext>
            </a:extLst>
          </p:cNvPr>
          <p:cNvCxnSpPr>
            <a:cxnSpLocks/>
          </p:cNvCxnSpPr>
          <p:nvPr/>
        </p:nvCxnSpPr>
        <p:spPr>
          <a:xfrm flipH="1">
            <a:off x="4500979" y="3142695"/>
            <a:ext cx="752487" cy="887767"/>
          </a:xfrm>
          <a:prstGeom prst="lin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xmlns="" id="{F6F6DD0B-6F73-FBB5-53FC-E659130C03E9}"/>
              </a:ext>
            </a:extLst>
          </p:cNvPr>
          <p:cNvCxnSpPr>
            <a:cxnSpLocks/>
          </p:cNvCxnSpPr>
          <p:nvPr/>
        </p:nvCxnSpPr>
        <p:spPr>
          <a:xfrm flipH="1">
            <a:off x="3755254" y="4163627"/>
            <a:ext cx="621473" cy="870012"/>
          </a:xfrm>
          <a:prstGeom prst="line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>
            <a:extLst>
              <a:ext uri="{FF2B5EF4-FFF2-40B4-BE49-F238E27FC236}">
                <a16:creationId xmlns:a16="http://schemas.microsoft.com/office/drawing/2014/main" xmlns="" id="{F01E2C0B-CE80-FD85-6AAD-E5EFC536F09B}"/>
              </a:ext>
            </a:extLst>
          </p:cNvPr>
          <p:cNvCxnSpPr>
            <a:cxnSpLocks/>
          </p:cNvCxnSpPr>
          <p:nvPr/>
        </p:nvCxnSpPr>
        <p:spPr>
          <a:xfrm>
            <a:off x="4500979" y="4163627"/>
            <a:ext cx="648070" cy="870012"/>
          </a:xfrm>
          <a:prstGeom prst="line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>
            <a:extLst>
              <a:ext uri="{FF2B5EF4-FFF2-40B4-BE49-F238E27FC236}">
                <a16:creationId xmlns:a16="http://schemas.microsoft.com/office/drawing/2014/main" xmlns="" id="{33C0E275-1E83-2C96-D38E-A9F038F25015}"/>
              </a:ext>
            </a:extLst>
          </p:cNvPr>
          <p:cNvCxnSpPr>
            <a:cxnSpLocks/>
          </p:cNvCxnSpPr>
          <p:nvPr/>
        </p:nvCxnSpPr>
        <p:spPr>
          <a:xfrm>
            <a:off x="5721693" y="3142695"/>
            <a:ext cx="787859" cy="874450"/>
          </a:xfrm>
          <a:prstGeom prst="line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>
            <a:extLst>
              <a:ext uri="{FF2B5EF4-FFF2-40B4-BE49-F238E27FC236}">
                <a16:creationId xmlns:a16="http://schemas.microsoft.com/office/drawing/2014/main" xmlns="" id="{D3541921-B3F7-6802-3D46-D64C7257246B}"/>
              </a:ext>
            </a:extLst>
          </p:cNvPr>
          <p:cNvCxnSpPr>
            <a:cxnSpLocks/>
          </p:cNvCxnSpPr>
          <p:nvPr/>
        </p:nvCxnSpPr>
        <p:spPr>
          <a:xfrm flipH="1">
            <a:off x="6647155" y="3142695"/>
            <a:ext cx="736882" cy="874450"/>
          </a:xfrm>
          <a:prstGeom prst="line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>
            <a:extLst>
              <a:ext uri="{FF2B5EF4-FFF2-40B4-BE49-F238E27FC236}">
                <a16:creationId xmlns:a16="http://schemas.microsoft.com/office/drawing/2014/main" xmlns="" id="{2DD8308E-8D03-860D-1D08-B033A2B4D6C0}"/>
              </a:ext>
            </a:extLst>
          </p:cNvPr>
          <p:cNvCxnSpPr>
            <a:cxnSpLocks/>
          </p:cNvCxnSpPr>
          <p:nvPr/>
        </p:nvCxnSpPr>
        <p:spPr>
          <a:xfrm flipH="1">
            <a:off x="5885930" y="4199138"/>
            <a:ext cx="623622" cy="834501"/>
          </a:xfrm>
          <a:prstGeom prst="line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Прямая соединительная линия 26">
            <a:extLst>
              <a:ext uri="{FF2B5EF4-FFF2-40B4-BE49-F238E27FC236}">
                <a16:creationId xmlns:a16="http://schemas.microsoft.com/office/drawing/2014/main" xmlns="" id="{E861E7A7-4FDE-4872-80B5-DDE3378EDE06}"/>
              </a:ext>
            </a:extLst>
          </p:cNvPr>
          <p:cNvCxnSpPr>
            <a:cxnSpLocks/>
          </p:cNvCxnSpPr>
          <p:nvPr/>
        </p:nvCxnSpPr>
        <p:spPr>
          <a:xfrm>
            <a:off x="6647155" y="4163627"/>
            <a:ext cx="736882" cy="870012"/>
          </a:xfrm>
          <a:prstGeom prst="line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" name="Прямая соединительная линия 28">
            <a:extLst>
              <a:ext uri="{FF2B5EF4-FFF2-40B4-BE49-F238E27FC236}">
                <a16:creationId xmlns:a16="http://schemas.microsoft.com/office/drawing/2014/main" xmlns="" id="{0F215904-4A37-2C24-F71B-72AA989046D1}"/>
              </a:ext>
            </a:extLst>
          </p:cNvPr>
          <p:cNvCxnSpPr/>
          <p:nvPr/>
        </p:nvCxnSpPr>
        <p:spPr>
          <a:xfrm>
            <a:off x="7852264" y="3119513"/>
            <a:ext cx="790113" cy="807868"/>
          </a:xfrm>
          <a:prstGeom prst="line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1" name="Прямая соединительная линия 30">
            <a:extLst>
              <a:ext uri="{FF2B5EF4-FFF2-40B4-BE49-F238E27FC236}">
                <a16:creationId xmlns:a16="http://schemas.microsoft.com/office/drawing/2014/main" xmlns="" id="{1FC83CBD-3CCA-83D9-2AD3-6772E92CCEB9}"/>
              </a:ext>
            </a:extLst>
          </p:cNvPr>
          <p:cNvCxnSpPr>
            <a:cxnSpLocks/>
          </p:cNvCxnSpPr>
          <p:nvPr/>
        </p:nvCxnSpPr>
        <p:spPr>
          <a:xfrm flipH="1">
            <a:off x="8795447" y="3142695"/>
            <a:ext cx="630314" cy="784686"/>
          </a:xfrm>
          <a:prstGeom prst="line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3" name="Прямая соединительная линия 32">
            <a:extLst>
              <a:ext uri="{FF2B5EF4-FFF2-40B4-BE49-F238E27FC236}">
                <a16:creationId xmlns:a16="http://schemas.microsoft.com/office/drawing/2014/main" xmlns="" id="{CD2B39AA-6F87-8A78-43FB-47EC7A14A257}"/>
              </a:ext>
            </a:extLst>
          </p:cNvPr>
          <p:cNvCxnSpPr/>
          <p:nvPr/>
        </p:nvCxnSpPr>
        <p:spPr>
          <a:xfrm flipH="1">
            <a:off x="8007658" y="4134532"/>
            <a:ext cx="634754" cy="798990"/>
          </a:xfrm>
          <a:prstGeom prst="line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5" name="Прямая соединительная линия 34">
            <a:extLst>
              <a:ext uri="{FF2B5EF4-FFF2-40B4-BE49-F238E27FC236}">
                <a16:creationId xmlns:a16="http://schemas.microsoft.com/office/drawing/2014/main" xmlns="" id="{0ADF5088-1E82-E649-CABA-C375C0F190DF}"/>
              </a:ext>
            </a:extLst>
          </p:cNvPr>
          <p:cNvCxnSpPr>
            <a:cxnSpLocks/>
          </p:cNvCxnSpPr>
          <p:nvPr/>
        </p:nvCxnSpPr>
        <p:spPr>
          <a:xfrm>
            <a:off x="8795447" y="4134532"/>
            <a:ext cx="712537" cy="798990"/>
          </a:xfrm>
          <a:prstGeom prst="line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2503663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9D81552-12B0-75DF-0AFE-4D1613A243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8889" y="116055"/>
            <a:ext cx="6800369" cy="1384271"/>
          </a:xfrm>
        </p:spPr>
        <p:txBody>
          <a:bodyPr>
            <a:normAutofit fontScale="90000"/>
          </a:bodyPr>
          <a:lstStyle/>
          <a:p>
            <a:r>
              <a:rPr lang="ru-RU" dirty="0">
                <a:solidFill>
                  <a:schemeClr val="accent1"/>
                </a:solidFill>
              </a:rPr>
              <a:t>Задание 6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sz="2800" dirty="0">
                <a:solidFill>
                  <a:schemeClr val="tx1"/>
                </a:solidFill>
              </a:rPr>
              <a:t>решение: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192BA04A-8AFC-D213-F6E3-2EF482DB8175}"/>
              </a:ext>
            </a:extLst>
          </p:cNvPr>
          <p:cNvSpPr txBox="1"/>
          <p:nvPr/>
        </p:nvSpPr>
        <p:spPr>
          <a:xfrm>
            <a:off x="5566297" y="4917764"/>
            <a:ext cx="6022946" cy="12127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Иваново относительно молодой город – он был основан в </a:t>
            </a:r>
            <a:r>
              <a:rPr lang="ru-RU" sz="2400" u="sng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1871</a:t>
            </a:r>
            <a:r>
              <a:rPr lang="ru-RU" sz="2400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году</a:t>
            </a:r>
            <a:r>
              <a:rPr lang="ru-RU" sz="2400" u="sng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u="sng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XIX </a:t>
            </a:r>
            <a:r>
              <a:rPr lang="ru-RU" sz="2400" u="sng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век</a:t>
            </a:r>
            <a:r>
              <a:rPr lang="en-US" sz="2400" u="sng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берегу реки Уводь. </a:t>
            </a:r>
            <a:endParaRPr lang="ru-RU" sz="2400" dirty="0"/>
          </a:p>
        </p:txBody>
      </p:sp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xmlns="" id="{DEAF5EA3-F0B8-238E-FC16-9EF8D6A948F8}"/>
              </a:ext>
            </a:extLst>
          </p:cNvPr>
          <p:cNvCxnSpPr/>
          <p:nvPr/>
        </p:nvCxnSpPr>
        <p:spPr>
          <a:xfrm>
            <a:off x="1815483" y="2467992"/>
            <a:ext cx="577049" cy="93437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xmlns="" id="{24973B3A-7970-690B-3963-6496A8BFC51F}"/>
              </a:ext>
            </a:extLst>
          </p:cNvPr>
          <p:cNvCxnSpPr>
            <a:cxnSpLocks/>
          </p:cNvCxnSpPr>
          <p:nvPr/>
        </p:nvCxnSpPr>
        <p:spPr>
          <a:xfrm flipH="1">
            <a:off x="2502394" y="2494625"/>
            <a:ext cx="533768" cy="93437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xmlns="" id="{1CB14ACF-F917-3C96-B750-3308D5BD768F}"/>
              </a:ext>
            </a:extLst>
          </p:cNvPr>
          <p:cNvCxnSpPr>
            <a:cxnSpLocks/>
          </p:cNvCxnSpPr>
          <p:nvPr/>
        </p:nvCxnSpPr>
        <p:spPr>
          <a:xfrm flipH="1">
            <a:off x="1815483" y="3622089"/>
            <a:ext cx="598133" cy="89582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>
            <a:extLst>
              <a:ext uri="{FF2B5EF4-FFF2-40B4-BE49-F238E27FC236}">
                <a16:creationId xmlns:a16="http://schemas.microsoft.com/office/drawing/2014/main" xmlns="" id="{BB412A39-FC69-15B3-BD99-3978CD7D1D61}"/>
              </a:ext>
            </a:extLst>
          </p:cNvPr>
          <p:cNvCxnSpPr>
            <a:cxnSpLocks/>
          </p:cNvCxnSpPr>
          <p:nvPr/>
        </p:nvCxnSpPr>
        <p:spPr>
          <a:xfrm>
            <a:off x="2536793" y="3639844"/>
            <a:ext cx="583708" cy="86031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>
            <a:extLst>
              <a:ext uri="{FF2B5EF4-FFF2-40B4-BE49-F238E27FC236}">
                <a16:creationId xmlns:a16="http://schemas.microsoft.com/office/drawing/2014/main" xmlns="" id="{9BFDDA47-9243-4734-6A5E-711004DDF804}"/>
              </a:ext>
            </a:extLst>
          </p:cNvPr>
          <p:cNvCxnSpPr>
            <a:cxnSpLocks/>
          </p:cNvCxnSpPr>
          <p:nvPr/>
        </p:nvCxnSpPr>
        <p:spPr>
          <a:xfrm>
            <a:off x="3897297" y="2494625"/>
            <a:ext cx="0" cy="93437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>
            <a:extLst>
              <a:ext uri="{FF2B5EF4-FFF2-40B4-BE49-F238E27FC236}">
                <a16:creationId xmlns:a16="http://schemas.microsoft.com/office/drawing/2014/main" xmlns="" id="{088EE996-231A-C460-174C-C5FB2AC301CD}"/>
              </a:ext>
            </a:extLst>
          </p:cNvPr>
          <p:cNvCxnSpPr/>
          <p:nvPr/>
        </p:nvCxnSpPr>
        <p:spPr>
          <a:xfrm>
            <a:off x="3897297" y="3622089"/>
            <a:ext cx="0" cy="86031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>
            <a:extLst>
              <a:ext uri="{FF2B5EF4-FFF2-40B4-BE49-F238E27FC236}">
                <a16:creationId xmlns:a16="http://schemas.microsoft.com/office/drawing/2014/main" xmlns="" id="{06D51FD3-5B6D-BE90-6AA9-0ABA347B3558}"/>
              </a:ext>
            </a:extLst>
          </p:cNvPr>
          <p:cNvCxnSpPr/>
          <p:nvPr/>
        </p:nvCxnSpPr>
        <p:spPr>
          <a:xfrm>
            <a:off x="3382392" y="2467992"/>
            <a:ext cx="1029809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>
            <a:extLst>
              <a:ext uri="{FF2B5EF4-FFF2-40B4-BE49-F238E27FC236}">
                <a16:creationId xmlns:a16="http://schemas.microsoft.com/office/drawing/2014/main" xmlns="" id="{95340C79-FF79-70E5-CA36-87ADBDC8DD0C}"/>
              </a:ext>
            </a:extLst>
          </p:cNvPr>
          <p:cNvCxnSpPr>
            <a:cxnSpLocks/>
          </p:cNvCxnSpPr>
          <p:nvPr/>
        </p:nvCxnSpPr>
        <p:spPr>
          <a:xfrm>
            <a:off x="3445644" y="4500161"/>
            <a:ext cx="903304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>
            <a:extLst>
              <a:ext uri="{FF2B5EF4-FFF2-40B4-BE49-F238E27FC236}">
                <a16:creationId xmlns:a16="http://schemas.microsoft.com/office/drawing/2014/main" xmlns="" id="{FCE0AA52-B80D-D9A2-2D29-81090411F0FF}"/>
              </a:ext>
            </a:extLst>
          </p:cNvPr>
          <p:cNvCxnSpPr/>
          <p:nvPr/>
        </p:nvCxnSpPr>
        <p:spPr>
          <a:xfrm>
            <a:off x="4944860" y="2441359"/>
            <a:ext cx="621437" cy="96100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>
            <a:extLst>
              <a:ext uri="{FF2B5EF4-FFF2-40B4-BE49-F238E27FC236}">
                <a16:creationId xmlns:a16="http://schemas.microsoft.com/office/drawing/2014/main" xmlns="" id="{97A410C2-6AEE-BF47-7888-C64B25EAECE5}"/>
              </a:ext>
            </a:extLst>
          </p:cNvPr>
          <p:cNvCxnSpPr/>
          <p:nvPr/>
        </p:nvCxnSpPr>
        <p:spPr>
          <a:xfrm flipH="1">
            <a:off x="5652855" y="2441359"/>
            <a:ext cx="514905" cy="96100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Прямая соединительная линия 26">
            <a:extLst>
              <a:ext uri="{FF2B5EF4-FFF2-40B4-BE49-F238E27FC236}">
                <a16:creationId xmlns:a16="http://schemas.microsoft.com/office/drawing/2014/main" xmlns="" id="{1AB845C2-CEEF-0F2D-0DFC-FD4753684D64}"/>
              </a:ext>
            </a:extLst>
          </p:cNvPr>
          <p:cNvCxnSpPr/>
          <p:nvPr/>
        </p:nvCxnSpPr>
        <p:spPr>
          <a:xfrm flipH="1">
            <a:off x="5007004" y="3622088"/>
            <a:ext cx="559293" cy="86031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" name="Прямая соединительная линия 28">
            <a:extLst>
              <a:ext uri="{FF2B5EF4-FFF2-40B4-BE49-F238E27FC236}">
                <a16:creationId xmlns:a16="http://schemas.microsoft.com/office/drawing/2014/main" xmlns="" id="{BDBE62A8-4DBC-7B9C-9045-A2AF72B66870}"/>
              </a:ext>
            </a:extLst>
          </p:cNvPr>
          <p:cNvCxnSpPr/>
          <p:nvPr/>
        </p:nvCxnSpPr>
        <p:spPr>
          <a:xfrm>
            <a:off x="5695580" y="3622087"/>
            <a:ext cx="594803" cy="86031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27129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83FA2747-B07C-42FD-F62E-80B1FBECDDBC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9783" r="9783"/>
          <a:stretch>
            <a:fillRect/>
          </a:stretch>
        </p:blipFill>
        <p:spPr/>
      </p:pic>
      <p:sp>
        <p:nvSpPr>
          <p:cNvPr id="3" name="Заголовок 2">
            <a:extLst>
              <a:ext uri="{FF2B5EF4-FFF2-40B4-BE49-F238E27FC236}">
                <a16:creationId xmlns:a16="http://schemas.microsoft.com/office/drawing/2014/main" xmlns="" id="{F16E2018-253A-2F7D-D791-5D5A1B0BE2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28626" y="197863"/>
            <a:ext cx="2510630" cy="674738"/>
          </a:xfrm>
        </p:spPr>
        <p:txBody>
          <a:bodyPr>
            <a:normAutofit/>
          </a:bodyPr>
          <a:lstStyle/>
          <a:p>
            <a:r>
              <a:rPr lang="ru-RU" sz="3600" dirty="0" err="1"/>
              <a:t>суздаль</a:t>
            </a:r>
            <a:endParaRPr lang="ru-RU" sz="3600" dirty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3D1CDBEA-74B2-62DA-744E-BDF582DF2EC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683154" y="769230"/>
            <a:ext cx="4401573" cy="5991115"/>
          </a:xfrm>
        </p:spPr>
        <p:txBody>
          <a:bodyPr>
            <a:no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Суздаль считается одним из величайших городов Золотого кольца. Он был основан предположительно в </a:t>
            </a:r>
            <a:r>
              <a:rPr lang="ru-RU" sz="2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веке, а первое его упоминание датируется </a:t>
            </a:r>
            <a:r>
              <a:rPr lang="ru-RU" sz="2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1024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годом. Был столицей Ростово-Суздальского княжества, а сейчас входит во Владимирскую область. Город стоит на обмелевшей реке Каменке, в которой образовалось несколько живописных полуостровов. На одном из них располагается кремль. Несмотря на то, что Суздаль – это небольшой город, в нем 5 монастырей и несколько отдельно стоящих храмов, а всего памятников архитектуры здесь более </a:t>
            </a:r>
            <a:r>
              <a:rPr lang="ru-RU" sz="2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200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7496139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9D0DDCD1-3F85-34FE-479D-58F295000960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14129" r="14129"/>
          <a:stretch>
            <a:fillRect/>
          </a:stretch>
        </p:blipFill>
        <p:spPr/>
      </p:pic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44DC915D-3337-EF85-A921-3A9A301B3E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864571" y="232132"/>
            <a:ext cx="4043965" cy="4854773"/>
          </a:xfrm>
        </p:spPr>
        <p:txBody>
          <a:bodyPr>
            <a:no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Одним из самых значимых мест в городе является Музей деревянного зодчества. Он располагается под открытым небом и был создан в </a:t>
            </a:r>
            <a:r>
              <a:rPr lang="ru-RU" sz="2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1960-х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гг. Сюда были перевезены и отреставрированы несколько десятков построек XVIII–XIX вв. Относительно небольшая площадь Суздаля и плотное расположение исторических памятников превратили его в город-заповедник.</a:t>
            </a:r>
            <a:endParaRPr lang="ru-RU" sz="20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BD956E37-79DB-33F9-B4E5-ABCBBDC9D35C}"/>
              </a:ext>
            </a:extLst>
          </p:cNvPr>
          <p:cNvSpPr txBox="1"/>
          <p:nvPr/>
        </p:nvSpPr>
        <p:spPr>
          <a:xfrm>
            <a:off x="7864571" y="5086905"/>
            <a:ext cx="424457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0" i="0" dirty="0">
                <a:solidFill>
                  <a:schemeClr val="bg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Количество храмов, расположенных у монастырей, - </a:t>
            </a:r>
            <a:r>
              <a:rPr lang="ru-RU" sz="20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r>
              <a:rPr lang="ru-RU" sz="2000" b="0" i="0" dirty="0">
                <a:solidFill>
                  <a:schemeClr val="bg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За пределами обителей – </a:t>
            </a:r>
            <a:r>
              <a:rPr lang="ru-RU" sz="2000" i="0" dirty="0">
                <a:solidFill>
                  <a:schemeClr val="bg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23</a:t>
            </a:r>
            <a:r>
              <a:rPr lang="ru-RU" sz="2000" b="0" i="0" dirty="0">
                <a:solidFill>
                  <a:schemeClr val="bg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То есть всего в Суздале </a:t>
            </a:r>
            <a:r>
              <a:rPr lang="ru-RU" sz="2000" b="0" i="0" u="sng" dirty="0">
                <a:solidFill>
                  <a:schemeClr val="accent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35</a:t>
            </a:r>
            <a:r>
              <a:rPr lang="ru-RU" sz="2000" b="0" i="0" dirty="0">
                <a:solidFill>
                  <a:schemeClr val="bg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церквей.</a:t>
            </a:r>
            <a:endParaRPr lang="ru-RU" sz="20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314291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9D81552-12B0-75DF-0AFE-4D1613A243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8889" y="116055"/>
            <a:ext cx="6800369" cy="1384271"/>
          </a:xfrm>
        </p:spPr>
        <p:txBody>
          <a:bodyPr>
            <a:normAutofit fontScale="90000"/>
          </a:bodyPr>
          <a:lstStyle/>
          <a:p>
            <a:r>
              <a:rPr lang="ru-RU" dirty="0">
                <a:solidFill>
                  <a:schemeClr val="accent1"/>
                </a:solidFill>
              </a:rPr>
              <a:t>Задание 7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sz="2800" dirty="0">
                <a:solidFill>
                  <a:schemeClr val="tx1"/>
                </a:solidFill>
              </a:rPr>
              <a:t>решите головоломку: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31AD8008-70D4-2D1C-4841-9412A4DA189E}"/>
              </a:ext>
            </a:extLst>
          </p:cNvPr>
          <p:cNvSpPr txBox="1"/>
          <p:nvPr/>
        </p:nvSpPr>
        <p:spPr>
          <a:xfrm>
            <a:off x="2230514" y="1860307"/>
            <a:ext cx="861799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Посчитайте сколько треугольников расположено на рисунке.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D415DF3A-45E6-7F68-7D44-086542E6BB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4300" y="2681953"/>
            <a:ext cx="4343400" cy="3933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85861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BFF2054D-17DE-ABFD-5A01-8C18364B342A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21126" r="21126"/>
          <a:stretch>
            <a:fillRect/>
          </a:stretch>
        </p:blipFill>
        <p:spPr>
          <a:xfrm>
            <a:off x="284085" y="0"/>
            <a:ext cx="7368466" cy="6878865"/>
          </a:xfrm>
        </p:spPr>
      </p:pic>
      <p:sp>
        <p:nvSpPr>
          <p:cNvPr id="3" name="Заголовок 2">
            <a:extLst>
              <a:ext uri="{FF2B5EF4-FFF2-40B4-BE49-F238E27FC236}">
                <a16:creationId xmlns:a16="http://schemas.microsoft.com/office/drawing/2014/main" xmlns="" id="{BF7EB79E-A627-7909-FC5A-55EDB683FA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14100" y="263168"/>
            <a:ext cx="4694536" cy="819907"/>
          </a:xfrm>
        </p:spPr>
        <p:txBody>
          <a:bodyPr>
            <a:noAutofit/>
          </a:bodyPr>
          <a:lstStyle/>
          <a:p>
            <a:r>
              <a:rPr lang="ru-RU" sz="3600" dirty="0"/>
              <a:t>СЕРГИЕВ ПОСАД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30F963FF-3ADE-6F15-F5A4-1E753CEB86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902877" y="1357208"/>
            <a:ext cx="4005038" cy="4972571"/>
          </a:xfrm>
        </p:spPr>
        <p:txBody>
          <a:bodyPr>
            <a:no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Сергиев Посад отсчитывает свою историю с </a:t>
            </a:r>
            <a:r>
              <a:rPr lang="ru-RU" sz="2000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1340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года, когда на Маковецком холме, недалеко от реки Кончуры и ручья Вондюга, была возведена небольшая церковь в честь Троицы. Со временем вокруг храма появился монастырь, напоминающий небольшой город, в котором служили последователи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Сергия Радонежского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В </a:t>
            </a:r>
            <a:r>
              <a:rPr lang="ru-RU" sz="2000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1380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году сюда прибыл Дмитрий Донской, чтобы получить благословение перед сражением с Золотой Ордой на Куликовом поле. </a:t>
            </a:r>
          </a:p>
        </p:txBody>
      </p:sp>
    </p:spTree>
    <p:extLst>
      <p:ext uri="{BB962C8B-B14F-4D97-AF65-F5344CB8AC3E}">
        <p14:creationId xmlns:p14="http://schemas.microsoft.com/office/powerpoint/2010/main" val="429480663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9D81552-12B0-75DF-0AFE-4D1613A243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8889" y="116055"/>
            <a:ext cx="6800369" cy="1384271"/>
          </a:xfrm>
        </p:spPr>
        <p:txBody>
          <a:bodyPr>
            <a:normAutofit fontScale="90000"/>
          </a:bodyPr>
          <a:lstStyle/>
          <a:p>
            <a:r>
              <a:rPr lang="ru-RU" dirty="0">
                <a:solidFill>
                  <a:schemeClr val="accent1"/>
                </a:solidFill>
              </a:rPr>
              <a:t>Задание 7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sz="2800" dirty="0">
                <a:solidFill>
                  <a:schemeClr val="tx1"/>
                </a:solidFill>
              </a:rPr>
              <a:t>решение: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655D948E-913B-BDA0-51BE-720B763EA9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1597" y="2031459"/>
            <a:ext cx="6180830" cy="442260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F4ACAA39-BEE8-61A1-4395-2A2B3F0A6C14}"/>
              </a:ext>
            </a:extLst>
          </p:cNvPr>
          <p:cNvSpPr txBox="1"/>
          <p:nvPr/>
        </p:nvSpPr>
        <p:spPr>
          <a:xfrm>
            <a:off x="3615432" y="1304227"/>
            <a:ext cx="155137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Ответ: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35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3EA974B5-5FC3-1474-18A6-E8FBC011360F}"/>
              </a:ext>
            </a:extLst>
          </p:cNvPr>
          <p:cNvSpPr txBox="1"/>
          <p:nvPr/>
        </p:nvSpPr>
        <p:spPr>
          <a:xfrm>
            <a:off x="7370686" y="3344286"/>
            <a:ext cx="4472126" cy="1982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Количество храмов, расположенных у монастырей, - 12. За пределами обителей – 23. То есть всего в Суздале </a:t>
            </a:r>
            <a:r>
              <a:rPr lang="ru-RU" sz="2400" u="sng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35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церквей.</a:t>
            </a:r>
          </a:p>
        </p:txBody>
      </p:sp>
    </p:spTree>
    <p:extLst>
      <p:ext uri="{BB962C8B-B14F-4D97-AF65-F5344CB8AC3E}">
        <p14:creationId xmlns:p14="http://schemas.microsoft.com/office/powerpoint/2010/main" val="866181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B012414F-6BD8-73EE-7218-2DD7C6C2C45F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17240" r="17240"/>
          <a:stretch>
            <a:fillRect/>
          </a:stretch>
        </p:blipFill>
        <p:spPr/>
      </p:pic>
      <p:sp>
        <p:nvSpPr>
          <p:cNvPr id="3" name="Заголовок 2">
            <a:extLst>
              <a:ext uri="{FF2B5EF4-FFF2-40B4-BE49-F238E27FC236}">
                <a16:creationId xmlns:a16="http://schemas.microsoft.com/office/drawing/2014/main" xmlns="" id="{35CA1A9B-C7AF-B300-6BAD-BC8F3785E6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9332" y="194198"/>
            <a:ext cx="2013480" cy="618849"/>
          </a:xfrm>
        </p:spPr>
        <p:txBody>
          <a:bodyPr>
            <a:noAutofit/>
          </a:bodyPr>
          <a:lstStyle/>
          <a:p>
            <a:r>
              <a:rPr lang="ru-RU" sz="3600" dirty="0" err="1"/>
              <a:t>углич</a:t>
            </a:r>
            <a:endParaRPr lang="ru-RU" sz="3600" dirty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1D981C26-DD28-6D24-B8D9-C5A17ADE74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739787" y="809348"/>
            <a:ext cx="4307211" cy="5694285"/>
          </a:xfrm>
        </p:spPr>
        <p:txBody>
          <a:bodyPr>
            <a:no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История Углича начинается в </a:t>
            </a:r>
            <a:r>
              <a:rPr lang="ru-RU" sz="2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937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году, в статусе города он упоминается с </a:t>
            </a:r>
            <a:r>
              <a:rPr lang="ru-RU" sz="2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1218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года. Через сто лет Углич был разорен, а затем восстановлен и укреплен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Дмитрием Донским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Именно под этим городом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Иван Грозный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впоследствии построит деревянную крепость, которую потом переправят под Казань. В </a:t>
            </a:r>
            <a:r>
              <a:rPr lang="ru-RU" sz="2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1591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Угличе погиб царевич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Дмитрий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младший сын Ивана Грозного, что стало прологом к Смутному времени. Существует множество версий произошедшего, но до сих пор доподлинно неизвестно, как погиб последний из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Рюриковичей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215734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4035F37B-F885-D71A-9CA2-CDD6E64520D4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13820" r="13820"/>
          <a:stretch>
            <a:fillRect/>
          </a:stretch>
        </p:blipFill>
        <p:spPr/>
      </p:pic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17AF3348-7805-A093-EB29-82AB5DF4332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817682" y="113845"/>
            <a:ext cx="4188509" cy="6446753"/>
          </a:xfrm>
        </p:spPr>
        <p:txBody>
          <a:bodyPr>
            <a:no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Город расположен на реке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Волге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(Угличское водохранилище) в 201 км к северо-востоку от Москвы и в 94 км к западу от Ярославля. Углич – город с почти тысячелетней историей, в который стоит приехать, чтобы ненадолго погрузиться в чарующую атмосферу русской старины. 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Многие купеческие дома сохранились до сих пор. Также в Угличе построено несколько церквей и </a:t>
            </a:r>
            <a:r>
              <a:rPr lang="ru-RU" sz="2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действующих монастыря. 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Площадь города составляет </a:t>
            </a:r>
            <a:r>
              <a:rPr lang="ru-RU" sz="2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26,6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квадратных километров, а всего школ в Угличе – </a:t>
            </a:r>
            <a:r>
              <a:rPr lang="ru-RU" sz="2000" u="sng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8759775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9D81552-12B0-75DF-0AFE-4D1613A243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8889" y="116055"/>
            <a:ext cx="6800369" cy="1384271"/>
          </a:xfrm>
        </p:spPr>
        <p:txBody>
          <a:bodyPr>
            <a:normAutofit fontScale="90000"/>
          </a:bodyPr>
          <a:lstStyle/>
          <a:p>
            <a:r>
              <a:rPr lang="ru-RU" dirty="0">
                <a:solidFill>
                  <a:schemeClr val="accent1"/>
                </a:solidFill>
              </a:rPr>
              <a:t>Задание 8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sz="2800" dirty="0">
                <a:solidFill>
                  <a:schemeClr val="tx1"/>
                </a:solidFill>
              </a:rPr>
              <a:t>решите головоломку: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8BB569E3-5CEB-B14B-7D2A-DD0AFD970C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0454" y="3032631"/>
            <a:ext cx="1950889" cy="1609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489349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9D81552-12B0-75DF-0AFE-4D1613A243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8889" y="116055"/>
            <a:ext cx="6800369" cy="1384271"/>
          </a:xfrm>
        </p:spPr>
        <p:txBody>
          <a:bodyPr>
            <a:normAutofit fontScale="90000"/>
          </a:bodyPr>
          <a:lstStyle/>
          <a:p>
            <a:r>
              <a:rPr lang="ru-RU" dirty="0">
                <a:solidFill>
                  <a:schemeClr val="accent1"/>
                </a:solidFill>
              </a:rPr>
              <a:t>Задание 8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sz="2800" dirty="0">
                <a:solidFill>
                  <a:schemeClr val="tx1"/>
                </a:solidFill>
              </a:rPr>
              <a:t>решение: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4DBDE3FB-E7D6-E685-EBD4-AB0E0D01CD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8772" y="2612065"/>
            <a:ext cx="1774090" cy="163387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96E81B3D-54AA-C18C-CDBA-FB1E7FBDD902}"/>
              </a:ext>
            </a:extLst>
          </p:cNvPr>
          <p:cNvSpPr txBox="1"/>
          <p:nvPr/>
        </p:nvSpPr>
        <p:spPr>
          <a:xfrm>
            <a:off x="5306645" y="4020234"/>
            <a:ext cx="609452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Площадь города составляет </a:t>
            </a:r>
            <a:r>
              <a:rPr lang="ru-RU" sz="2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26,6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квадратных километров, а всего школ в Угличе – </a:t>
            </a:r>
            <a:r>
              <a:rPr lang="ru-RU" sz="2400" u="sng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14E9631F-7C15-6B79-7FBF-7495E4702F93}"/>
              </a:ext>
            </a:extLst>
          </p:cNvPr>
          <p:cNvSpPr txBox="1"/>
          <p:nvPr/>
        </p:nvSpPr>
        <p:spPr>
          <a:xfrm>
            <a:off x="2259385" y="4958359"/>
            <a:ext cx="609452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Ответ: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1369159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5C7303D1-7573-C4F1-F6E6-0E7526B9C7E2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14252" r="14252"/>
          <a:stretch>
            <a:fillRect/>
          </a:stretch>
        </p:blipFill>
        <p:spPr/>
      </p:pic>
      <p:sp>
        <p:nvSpPr>
          <p:cNvPr id="3" name="Заголовок 2">
            <a:extLst>
              <a:ext uri="{FF2B5EF4-FFF2-40B4-BE49-F238E27FC236}">
                <a16:creationId xmlns:a16="http://schemas.microsoft.com/office/drawing/2014/main" xmlns="" id="{6CCD65D5-41C8-E401-EE84-AEF081DC92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86582" y="0"/>
            <a:ext cx="2830226" cy="632938"/>
          </a:xfrm>
        </p:spPr>
        <p:txBody>
          <a:bodyPr>
            <a:normAutofit fontScale="90000"/>
          </a:bodyPr>
          <a:lstStyle/>
          <a:p>
            <a:r>
              <a:rPr lang="ru-RU" sz="3600" dirty="0" err="1"/>
              <a:t>владимир</a:t>
            </a:r>
            <a:endParaRPr lang="ru-RU" sz="3600" dirty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E8971E03-C984-0A9B-D2CB-401F6CF1EC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760037" y="581488"/>
            <a:ext cx="4283316" cy="6284079"/>
          </a:xfrm>
        </p:spPr>
        <p:txBody>
          <a:bodyPr>
            <a:no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Первое упоминание о городе датируются </a:t>
            </a:r>
            <a:r>
              <a:rPr lang="ru-RU" sz="2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990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годом, основал его князь Владимир Красное Солнышко, который в </a:t>
            </a:r>
            <a:r>
              <a:rPr lang="ru-RU" sz="2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988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году крестил Русь. Город активно развивался благодаря стараниям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Владимира Мономаха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Юрия Долгорукого.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Расцвет города пришелся на правление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Андрея Боголюбского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при нем он стал столицей Владимиро-Суздальского княжества. Был построен Успенский собор, который за свою историю неоднократно восстанавливался и до наших дней сохранились лишь фрагменты оригинального строения.</a:t>
            </a:r>
          </a:p>
        </p:txBody>
      </p:sp>
    </p:spTree>
    <p:extLst>
      <p:ext uri="{BB962C8B-B14F-4D97-AF65-F5344CB8AC3E}">
        <p14:creationId xmlns:p14="http://schemas.microsoft.com/office/powerpoint/2010/main" val="199867554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AAD9C919-26F0-2C5A-49EB-11EFD47FA353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14936" r="14936"/>
          <a:stretch>
            <a:fillRect/>
          </a:stretch>
        </p:blipFill>
        <p:spPr/>
      </p:pic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02DD2B58-C712-9624-984C-6DBA853BB0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728904" y="190870"/>
            <a:ext cx="4389115" cy="6565037"/>
          </a:xfrm>
        </p:spPr>
        <p:txBody>
          <a:bodyPr>
            <a:no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Владимир был разорен, когда на Русь пришли татары. Город ослабел, но продолжал оставаться торговым центром и важным стратегическим пунктом. Сейчас город является важным туристическим объектом, площадь которого – </a:t>
            </a:r>
            <a:r>
              <a:rPr lang="ru-RU" sz="2000" u="sng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137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квадратных километров со множеством памятников истории и культуры.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Город привлекает путешественников со всего мира архитектурными объектами из списка Всемирного наследия ЮНЕСКО — </a:t>
            </a:r>
            <a:r>
              <a:rPr lang="ru-RU" sz="2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Золотыми воротами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домонгольскими белокаменными храмами, а также знаменитыми фресками Андрея Рублёва. </a:t>
            </a:r>
          </a:p>
        </p:txBody>
      </p:sp>
    </p:spTree>
    <p:extLst>
      <p:ext uri="{BB962C8B-B14F-4D97-AF65-F5344CB8AC3E}">
        <p14:creationId xmlns:p14="http://schemas.microsoft.com/office/powerpoint/2010/main" val="52727755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9D81552-12B0-75DF-0AFE-4D1613A243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8889" y="116055"/>
            <a:ext cx="6800369" cy="1384271"/>
          </a:xfrm>
        </p:spPr>
        <p:txBody>
          <a:bodyPr>
            <a:normAutofit fontScale="90000"/>
          </a:bodyPr>
          <a:lstStyle/>
          <a:p>
            <a:r>
              <a:rPr lang="ru-RU" dirty="0">
                <a:solidFill>
                  <a:schemeClr val="accent1"/>
                </a:solidFill>
              </a:rPr>
              <a:t>Задание 9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sz="2800" dirty="0">
                <a:solidFill>
                  <a:schemeClr val="tx1"/>
                </a:solidFill>
              </a:rPr>
              <a:t>решите задачу: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A78CA8A7-044D-84B4-5823-DA369767E4F4}"/>
              </a:ext>
            </a:extLst>
          </p:cNvPr>
          <p:cNvSpPr txBox="1"/>
          <p:nvPr/>
        </p:nvSpPr>
        <p:spPr>
          <a:xfrm>
            <a:off x="2177246" y="2268397"/>
            <a:ext cx="8245139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физико-математическом лицее проводятся олимпиады по четырем предметам. В олимпиаде по математике участвует 48 человек, в олимпиаде по физике – 7/8 от количества участвующих в олимпиаде по математике. В олимпиаде по информатике участвует 50% от учеников, которые участвуют в олимпиаде по математике. А в олимпиаде по астрономии участвует: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xmlns="" id="{9760899E-BB27-5E62-9EFF-22C5497B1312}"/>
                  </a:ext>
                </a:extLst>
              </p:cNvPr>
              <p:cNvSpPr txBox="1"/>
              <p:nvPr/>
            </p:nvSpPr>
            <p:spPr>
              <a:xfrm>
                <a:off x="4809791" y="3876472"/>
                <a:ext cx="2980047" cy="79547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ru-RU" sz="2000" i="1" smtClean="0">
                              <a:solidFill>
                                <a:srgbClr val="836967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d>
                            <m:dPr>
                              <m:ctrlPr>
                                <a:rPr lang="ru-RU" sz="2000" i="1">
                                  <a:solidFill>
                                    <a:srgbClr val="836967"/>
                                  </a:solidFill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ru-RU" sz="200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f>
                                <m:fPr>
                                  <m:ctrlPr>
                                    <a:rPr lang="ru-RU" sz="2000" i="1">
                                      <a:solidFill>
                                        <a:srgbClr val="836967"/>
                                      </a:solidFill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ru-RU" sz="2000" i="0">
                                      <a:latin typeface="Cambria Math" panose="02040503050406030204" pitchFamily="18" charset="0"/>
                                    </a:rPr>
                                    <m:t>5</m:t>
                                  </m:r>
                                </m:num>
                                <m:den>
                                  <m:r>
                                    <a:rPr lang="ru-RU" sz="2000" i="0">
                                      <a:latin typeface="Cambria Math" panose="02040503050406030204" pitchFamily="18" charset="0"/>
                                    </a:rPr>
                                    <m:t>6</m:t>
                                  </m:r>
                                </m:den>
                              </m:f>
                              <m:r>
                                <a:rPr lang="ru-RU" sz="2000" i="0">
                                  <a:latin typeface="Cambria Math" panose="02040503050406030204" pitchFamily="18" charset="0"/>
                                </a:rPr>
                                <m:t>+1</m:t>
                              </m:r>
                              <m:f>
                                <m:fPr>
                                  <m:ctrlPr>
                                    <a:rPr lang="ru-RU" sz="2000" i="1">
                                      <a:solidFill>
                                        <a:srgbClr val="836967"/>
                                      </a:solidFill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ru-RU" sz="2000" i="0">
                                      <a:latin typeface="Cambria Math" panose="02040503050406030204" pitchFamily="18" charset="0"/>
                                    </a:rPr>
                                    <m:t>7</m:t>
                                  </m:r>
                                </m:num>
                                <m:den>
                                  <m:r>
                                    <a:rPr lang="ru-RU" sz="2000" i="0">
                                      <a:latin typeface="Cambria Math" panose="02040503050406030204" pitchFamily="18" charset="0"/>
                                    </a:rPr>
                                    <m:t>6</m:t>
                                  </m:r>
                                </m:den>
                              </m:f>
                            </m:e>
                          </m:d>
                          <m:r>
                            <a:rPr lang="ru-RU" sz="2000" i="0">
                              <a:latin typeface="Cambria Math" panose="02040503050406030204" pitchFamily="18" charset="0"/>
                            </a:rPr>
                            <m:t>×</m:t>
                          </m:r>
                          <m:f>
                            <m:fPr>
                              <m:ctrlPr>
                                <a:rPr lang="ru-RU" sz="2000" i="1">
                                  <a:solidFill>
                                    <a:srgbClr val="836967"/>
                                  </a:solidFill>
                                  <a:latin typeface="Cambria Math"/>
                                </a:rPr>
                              </m:ctrlPr>
                            </m:fPr>
                            <m:num>
                              <m:r>
                                <a:rPr lang="ru-RU" sz="2000" i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ru-RU" sz="2000" i="0">
                                  <a:latin typeface="Cambria Math" panose="02040503050406030204" pitchFamily="18" charset="0"/>
                                </a:rPr>
                                <m:t>10</m:t>
                              </m:r>
                            </m:den>
                          </m:f>
                          <m:r>
                            <a:rPr lang="ru-RU" sz="2000" i="0">
                              <a:latin typeface="Cambria Math" panose="02040503050406030204" pitchFamily="18" charset="0"/>
                            </a:rPr>
                            <m:t>+25</m:t>
                          </m:r>
                          <m:f>
                            <m:fPr>
                              <m:ctrlPr>
                                <a:rPr lang="ru-RU" sz="2000" i="1">
                                  <a:solidFill>
                                    <a:srgbClr val="836967"/>
                                  </a:solidFill>
                                  <a:latin typeface="Cambria Math"/>
                                </a:rPr>
                              </m:ctrlPr>
                            </m:fPr>
                            <m:num>
                              <m:r>
                                <a:rPr lang="ru-RU" sz="2000" i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ru-RU" sz="2000" i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ru-RU" sz="200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9760899E-BB27-5E62-9EFF-22C5497B131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09791" y="3876472"/>
                <a:ext cx="2980047" cy="795474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41D1C12A-49DA-4332-9637-0CF8B6D4D73D}"/>
              </a:ext>
            </a:extLst>
          </p:cNvPr>
          <p:cNvSpPr txBox="1"/>
          <p:nvPr/>
        </p:nvSpPr>
        <p:spPr>
          <a:xfrm>
            <a:off x="7750047" y="3874099"/>
            <a:ext cx="135606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учеников.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1A0E3495-4D68-CD12-D405-A37A2B15E77D}"/>
              </a:ext>
            </a:extLst>
          </p:cNvPr>
          <p:cNvSpPr txBox="1"/>
          <p:nvPr/>
        </p:nvSpPr>
        <p:spPr>
          <a:xfrm>
            <a:off x="2646134" y="4953425"/>
            <a:ext cx="654942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Сколько всего учеников участвует во всех олимпиадах?</a:t>
            </a:r>
          </a:p>
        </p:txBody>
      </p:sp>
    </p:spTree>
    <p:extLst>
      <p:ext uri="{BB962C8B-B14F-4D97-AF65-F5344CB8AC3E}">
        <p14:creationId xmlns:p14="http://schemas.microsoft.com/office/powerpoint/2010/main" val="389448845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9D81552-12B0-75DF-0AFE-4D1613A243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8889" y="116055"/>
            <a:ext cx="6800369" cy="1384271"/>
          </a:xfrm>
        </p:spPr>
        <p:txBody>
          <a:bodyPr>
            <a:normAutofit fontScale="90000"/>
          </a:bodyPr>
          <a:lstStyle/>
          <a:p>
            <a:r>
              <a:rPr lang="ru-RU" dirty="0">
                <a:solidFill>
                  <a:schemeClr val="accent1"/>
                </a:solidFill>
              </a:rPr>
              <a:t>Задание 9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sz="2800" dirty="0">
                <a:solidFill>
                  <a:schemeClr val="tx1"/>
                </a:solidFill>
              </a:rPr>
              <a:t>решение: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BB0F00D1-0C2E-E6BB-6FDA-F5FCACF62CF0}"/>
              </a:ext>
            </a:extLst>
          </p:cNvPr>
          <p:cNvSpPr txBox="1"/>
          <p:nvPr/>
        </p:nvSpPr>
        <p:spPr>
          <a:xfrm>
            <a:off x="897008" y="1885276"/>
            <a:ext cx="6094520" cy="16004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AutoNum type="arabicParenR"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48 * 7/8 = 6 * 7 = 42 (ученика) – участвует в олимпиаде по математике</a:t>
            </a:r>
          </a:p>
          <a:p>
            <a:pPr marL="342900" indent="-342900">
              <a:buAutoNum type="arabicParenR"/>
            </a:pP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42 * 50% = 42 * 50/100 = 42 * ½ =21 (ученик) – участвует в олимпиаде по информатике</a:t>
            </a:r>
          </a:p>
          <a:p>
            <a:pPr marL="342900" indent="-342900">
              <a:buAutoNum type="arabicParenR"/>
            </a:pPr>
            <a:endParaRPr lang="ru-RU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xmlns="" id="{B399EC86-1A05-21F7-A47D-6661FDC701C4}"/>
                  </a:ext>
                </a:extLst>
              </p:cNvPr>
              <p:cNvSpPr txBox="1"/>
              <p:nvPr/>
            </p:nvSpPr>
            <p:spPr>
              <a:xfrm>
                <a:off x="1005595" y="3217536"/>
                <a:ext cx="3454600" cy="65312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ru-RU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3)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ru-RU" sz="2400" i="1" smtClean="0">
                            <a:solidFill>
                              <a:srgbClr val="836967"/>
                            </a:solidFill>
                            <a:latin typeface="Cambria Math"/>
                          </a:rPr>
                        </m:ctrlPr>
                      </m:dPr>
                      <m:e>
                        <m:d>
                          <m:dPr>
                            <m:ctrlPr>
                              <a:rPr lang="ru-RU" sz="2400" i="1">
                                <a:solidFill>
                                  <a:srgbClr val="836967"/>
                                </a:solidFill>
                                <a:latin typeface="Cambria Math"/>
                              </a:rPr>
                            </m:ctrlPr>
                          </m:dPr>
                          <m:e>
                            <m:r>
                              <a:rPr lang="ru-RU" sz="2400">
                                <a:latin typeface="Cambria Math" panose="02040503050406030204" pitchFamily="18" charset="0"/>
                              </a:rPr>
                              <m:t>2</m:t>
                            </m:r>
                            <m:f>
                              <m:fPr>
                                <m:ctrlPr>
                                  <a:rPr lang="ru-RU" sz="2400" i="1">
                                    <a:solidFill>
                                      <a:srgbClr val="836967"/>
                                    </a:solidFill>
                                    <a:latin typeface="Cambria Math"/>
                                  </a:rPr>
                                </m:ctrlPr>
                              </m:fPr>
                              <m:num>
                                <m:r>
                                  <a:rPr lang="ru-RU" sz="2400" i="0">
                                    <a:latin typeface="Cambria Math" panose="02040503050406030204" pitchFamily="18" charset="0"/>
                                  </a:rPr>
                                  <m:t>5</m:t>
                                </m:r>
                              </m:num>
                              <m:den>
                                <m:r>
                                  <a:rPr lang="ru-RU" sz="2400" i="0">
                                    <a:latin typeface="Cambria Math" panose="02040503050406030204" pitchFamily="18" charset="0"/>
                                  </a:rPr>
                                  <m:t>6</m:t>
                                </m:r>
                              </m:den>
                            </m:f>
                            <m:r>
                              <a:rPr lang="ru-RU" sz="2400" i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ru-RU" sz="2400" i="0">
                                <a:latin typeface="Cambria Math" panose="02040503050406030204" pitchFamily="18" charset="0"/>
                              </a:rPr>
                              <m:t>1</m:t>
                            </m:r>
                            <m:f>
                              <m:fPr>
                                <m:ctrlPr>
                                  <a:rPr lang="ru-RU" sz="2400" i="1">
                                    <a:solidFill>
                                      <a:srgbClr val="836967"/>
                                    </a:solidFill>
                                    <a:latin typeface="Cambria Math"/>
                                  </a:rPr>
                                </m:ctrlPr>
                              </m:fPr>
                              <m:num>
                                <m:r>
                                  <a:rPr lang="ru-RU" sz="2400" i="0">
                                    <a:latin typeface="Cambria Math" panose="02040503050406030204" pitchFamily="18" charset="0"/>
                                  </a:rPr>
                                  <m:t>7</m:t>
                                </m:r>
                              </m:num>
                              <m:den>
                                <m:r>
                                  <a:rPr lang="ru-RU" sz="2400" i="0">
                                    <a:latin typeface="Cambria Math" panose="02040503050406030204" pitchFamily="18" charset="0"/>
                                  </a:rPr>
                                  <m:t>6</m:t>
                                </m:r>
                              </m:den>
                            </m:f>
                          </m:e>
                        </m:d>
                        <m:r>
                          <a:rPr lang="ru-RU" sz="2400" i="0">
                            <a:latin typeface="Cambria Math" panose="02040503050406030204" pitchFamily="18" charset="0"/>
                          </a:rPr>
                          <m:t>×</m:t>
                        </m:r>
                        <m:f>
                          <m:fPr>
                            <m:ctrlPr>
                              <a:rPr lang="ru-RU" sz="2400" i="1">
                                <a:solidFill>
                                  <a:srgbClr val="836967"/>
                                </a:solidFill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ru-RU" sz="2400" i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ru-RU" sz="2400" i="0">
                                <a:latin typeface="Cambria Math" panose="02040503050406030204" pitchFamily="18" charset="0"/>
                              </a:rPr>
                              <m:t>10</m:t>
                            </m:r>
                          </m:den>
                        </m:f>
                        <m:r>
                          <a:rPr lang="ru-RU" sz="2400" i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ru-RU" sz="2400" i="0">
                            <a:latin typeface="Cambria Math" panose="02040503050406030204" pitchFamily="18" charset="0"/>
                          </a:rPr>
                          <m:t>25</m:t>
                        </m:r>
                        <m:f>
                          <m:fPr>
                            <m:ctrlPr>
                              <a:rPr lang="ru-RU" sz="2400" i="1">
                                <a:solidFill>
                                  <a:srgbClr val="836967"/>
                                </a:solidFill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ru-RU" sz="2400" i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ru-RU" sz="2400" i="0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</m:e>
                    </m:d>
                  </m:oMath>
                </a14:m>
                <a:endParaRPr lang="ru-RU" sz="24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B399EC86-1A05-21F7-A47D-6661FDC701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5595" y="3217536"/>
                <a:ext cx="3454600" cy="653128"/>
              </a:xfrm>
              <a:prstGeom prst="rect">
                <a:avLst/>
              </a:prstGeom>
              <a:blipFill>
                <a:blip r:embed="rId2"/>
                <a:stretch>
                  <a:fillRect l="-4586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xmlns="" id="{7BA141F0-F806-7A09-6B00-6D053F84AAF9}"/>
                  </a:ext>
                </a:extLst>
              </p:cNvPr>
              <p:cNvSpPr txBox="1"/>
              <p:nvPr/>
            </p:nvSpPr>
            <p:spPr>
              <a:xfrm>
                <a:off x="4444493" y="3192623"/>
                <a:ext cx="4845494" cy="63600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2200" b="0" i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ru-RU" sz="2200" smtClean="0">
                          <a:latin typeface="Cambria Math" panose="02040503050406030204" pitchFamily="18" charset="0"/>
                        </a:rPr>
                        <m:t>3</m:t>
                      </m:r>
                      <m:f>
                        <m:fPr>
                          <m:ctrlPr>
                            <a:rPr lang="ru-RU" sz="2200" i="1">
                              <a:solidFill>
                                <a:srgbClr val="836967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ru-RU" sz="2200" i="0">
                              <a:latin typeface="Cambria Math" panose="02040503050406030204" pitchFamily="18" charset="0"/>
                            </a:rPr>
                            <m:t>12</m:t>
                          </m:r>
                        </m:num>
                        <m:den>
                          <m:r>
                            <a:rPr lang="ru-RU" sz="2200" i="0">
                              <a:latin typeface="Cambria Math" panose="02040503050406030204" pitchFamily="18" charset="0"/>
                            </a:rPr>
                            <m:t>6</m:t>
                          </m:r>
                        </m:den>
                      </m:f>
                      <m:r>
                        <a:rPr lang="ru-RU" sz="2200" i="0">
                          <a:latin typeface="Cambria Math" panose="02040503050406030204" pitchFamily="18" charset="0"/>
                        </a:rPr>
                        <m:t>×</m:t>
                      </m:r>
                      <m:f>
                        <m:fPr>
                          <m:ctrlPr>
                            <a:rPr lang="ru-RU" sz="2200" i="1">
                              <a:solidFill>
                                <a:srgbClr val="836967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ru-RU" sz="2200" i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ru-RU" sz="2200" i="0">
                              <a:latin typeface="Cambria Math" panose="02040503050406030204" pitchFamily="18" charset="0"/>
                            </a:rPr>
                            <m:t>10</m:t>
                          </m:r>
                        </m:den>
                      </m:f>
                      <m:r>
                        <a:rPr lang="ru-RU" sz="2200" i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ru-RU" sz="2200" i="0">
                          <a:latin typeface="Cambria Math" panose="02040503050406030204" pitchFamily="18" charset="0"/>
                        </a:rPr>
                        <m:t>25</m:t>
                      </m:r>
                      <m:f>
                        <m:fPr>
                          <m:ctrlPr>
                            <a:rPr lang="ru-RU" sz="2200" i="1">
                              <a:solidFill>
                                <a:srgbClr val="836967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ru-RU" sz="2200" i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ru-RU" sz="2200" i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ru-RU" sz="2200" i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ru-RU" sz="2200" i="0">
                          <a:latin typeface="Cambria Math" panose="02040503050406030204" pitchFamily="18" charset="0"/>
                        </a:rPr>
                        <m:t>3</m:t>
                      </m:r>
                      <m:f>
                        <m:fPr>
                          <m:ctrlPr>
                            <a:rPr lang="ru-RU" sz="2200" i="1">
                              <a:solidFill>
                                <a:srgbClr val="836967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ru-RU" sz="2200" i="0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ru-RU" sz="2200" i="0">
                              <a:latin typeface="Cambria Math" panose="02040503050406030204" pitchFamily="18" charset="0"/>
                            </a:rPr>
                            <m:t>1</m:t>
                          </m:r>
                        </m:den>
                      </m:f>
                      <m:r>
                        <a:rPr lang="ru-RU" sz="2200" i="0">
                          <a:latin typeface="Cambria Math" panose="02040503050406030204" pitchFamily="18" charset="0"/>
                        </a:rPr>
                        <m:t>×</m:t>
                      </m:r>
                      <m:f>
                        <m:fPr>
                          <m:ctrlPr>
                            <a:rPr lang="ru-RU" sz="2200" i="1">
                              <a:solidFill>
                                <a:srgbClr val="836967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ru-RU" sz="2200" i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ru-RU" sz="2200" i="0">
                              <a:latin typeface="Cambria Math" panose="02040503050406030204" pitchFamily="18" charset="0"/>
                            </a:rPr>
                            <m:t>10</m:t>
                          </m:r>
                        </m:den>
                      </m:f>
                      <m:r>
                        <a:rPr lang="ru-RU" sz="2200" i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ru-RU" sz="2200" i="0">
                          <a:latin typeface="Cambria Math" panose="02040503050406030204" pitchFamily="18" charset="0"/>
                        </a:rPr>
                        <m:t>25</m:t>
                      </m:r>
                      <m:f>
                        <m:fPr>
                          <m:ctrlPr>
                            <a:rPr lang="ru-RU" sz="2200" i="1">
                              <a:solidFill>
                                <a:srgbClr val="836967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ru-RU" sz="2200" i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ru-RU" sz="2200" i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ru-RU" sz="2200" b="0" i="1" smtClean="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ru-RU" sz="220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7BA141F0-F806-7A09-6B00-6D053F84AA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44493" y="3192623"/>
                <a:ext cx="4845494" cy="636008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xmlns="" id="{C88C041F-EAEE-09E0-3DDA-1629AC0C1739}"/>
                  </a:ext>
                </a:extLst>
              </p:cNvPr>
              <p:cNvSpPr txBox="1"/>
              <p:nvPr/>
            </p:nvSpPr>
            <p:spPr>
              <a:xfrm>
                <a:off x="1151913" y="3884979"/>
                <a:ext cx="7869560" cy="99931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2000" b="0" i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ru-RU" sz="2000" smtClean="0"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lang="ru-RU" sz="2000" i="0">
                          <a:latin typeface="Cambria Math" panose="02040503050406030204" pitchFamily="18" charset="0"/>
                        </a:rPr>
                        <m:t>×</m:t>
                      </m:r>
                      <m:f>
                        <m:fPr>
                          <m:ctrlPr>
                            <a:rPr lang="ru-RU" sz="2000" i="1">
                              <a:solidFill>
                                <a:srgbClr val="836967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ru-RU" sz="2000" i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ru-RU" sz="2000" i="0">
                              <a:latin typeface="Cambria Math" panose="02040503050406030204" pitchFamily="18" charset="0"/>
                            </a:rPr>
                            <m:t>10</m:t>
                          </m:r>
                        </m:den>
                      </m:f>
                      <m:r>
                        <a:rPr lang="ru-RU" sz="2000" i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ru-RU" sz="2000" i="0">
                          <a:latin typeface="Cambria Math" panose="02040503050406030204" pitchFamily="18" charset="0"/>
                        </a:rPr>
                        <m:t>25</m:t>
                      </m:r>
                      <m:f>
                        <m:fPr>
                          <m:ctrlPr>
                            <a:rPr lang="ru-RU" sz="2000" i="1">
                              <a:solidFill>
                                <a:srgbClr val="836967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ru-RU" sz="2000" i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ru-RU" sz="2000" i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ru-RU" sz="2000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ru-RU" sz="2000" i="1">
                              <a:solidFill>
                                <a:srgbClr val="836967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ru-RU" sz="2000" i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ru-RU" sz="2000" i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ru-RU" sz="2000" i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ru-RU" sz="2000" i="0">
                          <a:latin typeface="Cambria Math" panose="02040503050406030204" pitchFamily="18" charset="0"/>
                        </a:rPr>
                        <m:t>25</m:t>
                      </m:r>
                      <m:f>
                        <m:fPr>
                          <m:ctrlPr>
                            <a:rPr lang="ru-RU" sz="2000" i="1">
                              <a:solidFill>
                                <a:srgbClr val="836967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ru-RU" sz="2000" i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ru-RU" sz="2000" i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ru-RU" sz="2000" i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ru-RU" sz="2000" i="0">
                          <a:latin typeface="Cambria Math" panose="02040503050406030204" pitchFamily="18" charset="0"/>
                        </a:rPr>
                        <m:t>25</m:t>
                      </m:r>
                      <m:d>
                        <m:dPr>
                          <m:ctrlPr>
                            <a:rPr lang="ru-RU" sz="2000" i="1">
                              <a:solidFill>
                                <a:srgbClr val="836967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ru-RU" sz="2000" i="1">
                                  <a:solidFill>
                                    <a:srgbClr val="836967"/>
                                  </a:solidFill>
                                  <a:latin typeface="Cambria Math"/>
                                </a:rPr>
                              </m:ctrlPr>
                            </m:fPr>
                            <m:num>
                              <m:r>
                                <a:rPr lang="ru-RU" sz="2000" i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ru-RU" sz="2000" i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  <m:r>
                            <a:rPr lang="ru-RU" sz="2000" i="0"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ru-RU" sz="2000" i="1">
                                  <a:solidFill>
                                    <a:srgbClr val="836967"/>
                                  </a:solidFill>
                                  <a:latin typeface="Cambria Math"/>
                                </a:rPr>
                              </m:ctrlPr>
                            </m:fPr>
                            <m:num>
                              <m:r>
                                <a:rPr lang="ru-RU" sz="2000" i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ru-RU" sz="2000" i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e>
                      </m:d>
                      <m:r>
                        <a:rPr lang="ru-RU" sz="2000" i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ru-RU" sz="2000">
                          <a:latin typeface="Cambria Math" panose="02040503050406030204" pitchFamily="18" charset="0"/>
                        </a:rPr>
                        <m:t>25</m:t>
                      </m:r>
                      <m:r>
                        <a:rPr lang="ru-RU" sz="200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ru-RU" sz="2000" i="1">
                              <a:solidFill>
                                <a:srgbClr val="836967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ru-RU" sz="2000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ru-RU" sz="200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ru-RU" sz="200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ru-RU" sz="2000">
                          <a:latin typeface="Cambria Math" panose="02040503050406030204" pitchFamily="18" charset="0"/>
                        </a:rPr>
                        <m:t>25</m:t>
                      </m:r>
                      <m:r>
                        <a:rPr lang="ru-RU" sz="200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ru-RU" sz="2000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ru-RU" sz="2000" b="0" i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ru-RU" sz="2000">
                          <a:latin typeface="Cambria Math" panose="02040503050406030204" pitchFamily="18" charset="0"/>
                        </a:rPr>
                        <m:t>26</m:t>
                      </m:r>
                      <m:r>
                        <a:rPr lang="ru-RU" sz="2000" b="0" i="0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ru-RU" sz="2000" b="0" i="0" dirty="0"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r>
                      <a:rPr lang="ru-RU" sz="2000" b="0" i="0" smtClean="0">
                        <a:latin typeface="Cambria Math" panose="02040503050406030204" pitchFamily="18" charset="0"/>
                      </a:rPr>
                      <m:t>(учеников</m:t>
                    </m:r>
                    <m:r>
                      <a:rPr lang="ru-RU" sz="2000" b="0" i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ru-RU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– участвует в олимпиаде по астрономии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C88C041F-EAEE-09E0-3DDA-1629AC0C17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51913" y="3884979"/>
                <a:ext cx="7869560" cy="999313"/>
              </a:xfrm>
              <a:prstGeom prst="rect">
                <a:avLst/>
              </a:prstGeom>
              <a:blipFill>
                <a:blip r:embed="rId4"/>
                <a:stretch>
                  <a:fillRect l="-1549" b="-15244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BA00D40C-86BE-4075-35FE-902ABE9FD3BC}"/>
              </a:ext>
            </a:extLst>
          </p:cNvPr>
          <p:cNvSpPr txBox="1"/>
          <p:nvPr/>
        </p:nvSpPr>
        <p:spPr>
          <a:xfrm>
            <a:off x="1005595" y="4898607"/>
            <a:ext cx="7226670" cy="16927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4) 48+42+21+26=137 (учеников) – всего участвует во всех олимпиадах</a:t>
            </a:r>
          </a:p>
          <a:p>
            <a:endParaRPr lang="ru-RU" sz="2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Ответ: </a:t>
            </a:r>
            <a:r>
              <a:rPr lang="ru-RU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137</a:t>
            </a:r>
            <a:endParaRPr lang="ru-RU" sz="2400" b="1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C78854B0-B552-BC33-E3AD-EF94784C8C80}"/>
              </a:ext>
            </a:extLst>
          </p:cNvPr>
          <p:cNvSpPr txBox="1"/>
          <p:nvPr/>
        </p:nvSpPr>
        <p:spPr>
          <a:xfrm>
            <a:off x="6685500" y="520782"/>
            <a:ext cx="5208974" cy="19877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Сейчас город является важным туристическим объектом, площадь которого – </a:t>
            </a:r>
            <a:r>
              <a:rPr lang="ru-RU" sz="2400" u="sng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137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квадратных километров со множеством памятников истории и культуры.</a:t>
            </a:r>
          </a:p>
        </p:txBody>
      </p:sp>
    </p:spTree>
    <p:extLst>
      <p:ext uri="{BB962C8B-B14F-4D97-AF65-F5344CB8AC3E}">
        <p14:creationId xmlns:p14="http://schemas.microsoft.com/office/powerpoint/2010/main" val="1239496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91B85D4-91DC-20AB-2259-1EB35DBB99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07501" y="2246050"/>
            <a:ext cx="10577857" cy="4270159"/>
          </a:xfrm>
        </p:spPr>
        <p:txBody>
          <a:bodyPr/>
          <a:lstStyle/>
          <a:p>
            <a:r>
              <a:rPr lang="ru-RU" sz="4800" dirty="0"/>
              <a:t>Вы молодцы!</a:t>
            </a:r>
            <a:br>
              <a:rPr lang="ru-RU" sz="4800" dirty="0"/>
            </a:br>
            <a:r>
              <a:rPr lang="ru-RU" sz="4800" dirty="0"/>
              <a:t>Вы справились с заданиями.</a:t>
            </a:r>
            <a:br>
              <a:rPr lang="ru-RU" sz="4800" dirty="0"/>
            </a:br>
            <a:r>
              <a:rPr lang="ru-RU" sz="4800" dirty="0"/>
              <a:t/>
            </a:r>
            <a:br>
              <a:rPr lang="ru-RU" sz="4800" dirty="0"/>
            </a:br>
            <a:r>
              <a:rPr lang="ru-RU" sz="4800" dirty="0"/>
              <a:t>Учитесь, узнавайте новое и интересуйтесь!</a:t>
            </a:r>
            <a:br>
              <a:rPr lang="ru-RU" sz="4800" dirty="0"/>
            </a:br>
            <a:r>
              <a:rPr lang="ru-RU" sz="4800" dirty="0"/>
              <a:t/>
            </a:r>
            <a:br>
              <a:rPr lang="ru-RU" sz="4800" dirty="0"/>
            </a:br>
            <a:endParaRPr lang="ru-RU" sz="4800" dirty="0"/>
          </a:p>
        </p:txBody>
      </p:sp>
    </p:spTree>
    <p:extLst>
      <p:ext uri="{BB962C8B-B14F-4D97-AF65-F5344CB8AC3E}">
        <p14:creationId xmlns:p14="http://schemas.microsoft.com/office/powerpoint/2010/main" val="2102171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95215993-9505-F543-36B1-65DD8CB3149F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14494" r="14494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2EC5577E-6AE8-F917-36E5-0A79A2492C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876245" y="481614"/>
            <a:ext cx="3916882" cy="5839288"/>
          </a:xfrm>
        </p:spPr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F7F0DF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 </a:t>
            </a:r>
            <a:r>
              <a:rPr kumimoji="0" lang="ru-RU" sz="2000" b="0" i="0" u="sng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1422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году над могилой Сергия Радонежского (находилась внутри первого монастыря) был заложен Троицкий собор, в котором позже крестили 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Ивана Грозного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Именно он впоследствии сделал из монастыря крепость, поставив вместо деревянной ограды каменную с башнями. В </a:t>
            </a:r>
            <a:r>
              <a:rPr kumimoji="0" lang="ru-RU" sz="2000" b="0" i="0" u="sng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1744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году по указу императрицы Елизаветы Петровны монастырь получил статус лавры</a:t>
            </a:r>
            <a:r>
              <a:rPr kumimoji="0" lang="ru-RU" sz="2000" b="0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F7F0DF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sz="2000" b="0" i="0" u="none" strike="noStrike" kern="1200" cap="all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F7F0DF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kumimoji="0" lang="ru-RU" sz="2000" i="0" u="none" strike="noStrike" kern="120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амый </a:t>
            </a:r>
            <a:r>
              <a:rPr kumimoji="0" lang="ru-RU" sz="2000" b="1" i="0" u="none" strike="noStrike" kern="120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крупный</a:t>
            </a:r>
            <a:r>
              <a:rPr kumimoji="0" lang="ru-RU" sz="2000" i="0" u="none" strike="noStrike" kern="120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действующий </a:t>
            </a:r>
            <a:r>
              <a:rPr kumimoji="0" lang="ru-RU" sz="2000" b="1" i="0" u="none" strike="noStrike" kern="120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колокол</a:t>
            </a:r>
            <a:r>
              <a:rPr kumimoji="0" lang="ru-RU" sz="2000" i="0" u="none" strike="noStrike" kern="120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kumimoji="0" lang="ru-RU" sz="2000" i="0" u="none" strike="noStrike" kern="120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оссии — Царь-колокол находится в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</a:t>
            </a:r>
            <a:r>
              <a:rPr kumimoji="0" lang="ru-RU" sz="2000" i="0" u="none" strike="noStrike" kern="120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роице-Сергиевой лавре в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kumimoji="0" lang="ru-RU" sz="2000" i="0" u="none" strike="noStrike" kern="120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ергиевом Посаде и весит </a:t>
            </a:r>
            <a:r>
              <a:rPr kumimoji="0" lang="ru-RU" sz="2000" b="1" i="0" u="sng" strike="noStrike" kern="120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72 тонны</a:t>
            </a:r>
            <a:r>
              <a:rPr kumimoji="0" lang="ru-RU" sz="2000" i="0" u="none" strike="noStrike" kern="120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706988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9D81552-12B0-75DF-0AFE-4D1613A243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8889" y="116055"/>
            <a:ext cx="6800369" cy="1384271"/>
          </a:xfrm>
        </p:spPr>
        <p:txBody>
          <a:bodyPr>
            <a:normAutofit fontScale="90000"/>
          </a:bodyPr>
          <a:lstStyle/>
          <a:p>
            <a:r>
              <a:rPr lang="ru-RU" dirty="0">
                <a:solidFill>
                  <a:schemeClr val="accent1"/>
                </a:solidFill>
              </a:rPr>
              <a:t>Задание 1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sz="2800" dirty="0">
                <a:solidFill>
                  <a:schemeClr val="tx1"/>
                </a:solidFill>
              </a:rPr>
              <a:t>вычислите: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xmlns="" id="{C72C33F1-38B8-B68D-C104-1B7CBAD0BA8F}"/>
                  </a:ext>
                </a:extLst>
              </p:cNvPr>
              <p:cNvSpPr txBox="1"/>
              <p:nvPr/>
            </p:nvSpPr>
            <p:spPr>
              <a:xfrm>
                <a:off x="878889" y="3195961"/>
                <a:ext cx="10638408" cy="124482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ru-RU" sz="3600" i="1" smtClean="0">
                              <a:solidFill>
                                <a:srgbClr val="836967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m>
                            <m:mPr>
                              <m:plcHide m:val="on"/>
                              <m:mcs>
                                <m:mc>
                                  <m:mcPr>
                                    <m:count m:val="4"/>
                                    <m:mcJc m:val="center"/>
                                  </m:mcPr>
                                </m:mc>
                              </m:mcs>
                              <m:ctrlPr>
                                <a:rPr lang="ru-RU" sz="3600" i="1" smtClean="0">
                                  <a:solidFill>
                                    <a:srgbClr val="836967"/>
                                  </a:solidFill>
                                  <a:latin typeface="Cambria Math"/>
                                </a:rPr>
                              </m:ctrlPr>
                            </m:mPr>
                            <m:mr>
                              <m:e>
                                <m:d>
                                  <m:dPr>
                                    <m:ctrlPr>
                                      <a:rPr lang="ru-RU" sz="3600" i="1">
                                        <a:solidFill>
                                          <a:srgbClr val="836967"/>
                                        </a:solidFill>
                                        <a:latin typeface="Cambria Math"/>
                                      </a:rPr>
                                    </m:ctrlPr>
                                  </m:dPr>
                                  <m:e>
                                    <m:r>
                                      <a:rPr lang="ru-RU" sz="360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  <m:f>
                                      <m:fPr>
                                        <m:ctrlPr>
                                          <a:rPr lang="ru-RU" sz="3600" i="1">
                                            <a:solidFill>
                                              <a:srgbClr val="836967"/>
                                            </a:solidFill>
                                            <a:latin typeface="Cambria Math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ru-RU" sz="3600" i="0">
                                            <a:latin typeface="Cambria Math" panose="02040503050406030204" pitchFamily="18" charset="0"/>
                                          </a:rPr>
                                          <m:t>13</m:t>
                                        </m:r>
                                      </m:num>
                                      <m:den>
                                        <m:r>
                                          <a:rPr lang="ru-RU" sz="3600" i="0">
                                            <a:latin typeface="Cambria Math" panose="02040503050406030204" pitchFamily="18" charset="0"/>
                                          </a:rPr>
                                          <m:t>48</m:t>
                                        </m:r>
                                      </m:den>
                                    </m:f>
                                    <m:r>
                                      <a:rPr lang="ru-RU" sz="3600" i="0">
                                        <a:latin typeface="Cambria Math" panose="02040503050406030204" pitchFamily="18" charset="0"/>
                                      </a:rPr>
                                      <m:t>+2</m:t>
                                    </m:r>
                                    <m:f>
                                      <m:fPr>
                                        <m:ctrlPr>
                                          <a:rPr lang="ru-RU" sz="3600" i="1">
                                            <a:solidFill>
                                              <a:srgbClr val="836967"/>
                                            </a:solidFill>
                                            <a:latin typeface="Cambria Math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ru-RU" sz="3600" i="0">
                                            <a:latin typeface="Cambria Math" panose="02040503050406030204" pitchFamily="18" charset="0"/>
                                          </a:rPr>
                                          <m:t>5</m:t>
                                        </m:r>
                                      </m:num>
                                      <m:den>
                                        <m:r>
                                          <a:rPr lang="ru-RU" sz="3600" i="0">
                                            <a:latin typeface="Cambria Math" panose="02040503050406030204" pitchFamily="18" charset="0"/>
                                          </a:rPr>
                                          <m:t>12</m:t>
                                        </m:r>
                                      </m:den>
                                    </m:f>
                                  </m:e>
                                </m:d>
                                <m:r>
                                  <a:rPr lang="ru-RU" sz="3600" i="0">
                                    <a:latin typeface="Cambria Math" panose="02040503050406030204" pitchFamily="18" charset="0"/>
                                  </a:rPr>
                                  <m:t>:3</m:t>
                                </m:r>
                              </m:e>
                              <m:e>
                                <m:f>
                                  <m:fPr>
                                    <m:ctrlPr>
                                      <a:rPr lang="ru-RU" sz="3600" i="1">
                                        <a:solidFill>
                                          <a:srgbClr val="836967"/>
                                        </a:solidFill>
                                        <a:latin typeface="Cambria Math"/>
                                      </a:rPr>
                                    </m:ctrlPr>
                                  </m:fPr>
                                  <m:num>
                                    <m:r>
                                      <a:rPr lang="ru-RU" sz="3600" i="0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num>
                                  <m:den>
                                    <m:r>
                                      <a:rPr lang="ru-RU" sz="3600" i="0"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</m:den>
                                </m:f>
                              </m:e>
                              <m:e>
                                <m:r>
                                  <a:rPr lang="ru-RU" sz="3600" i="0">
                                    <a:latin typeface="Cambria Math" panose="02040503050406030204" pitchFamily="18" charset="0"/>
                                  </a:rPr>
                                  <m:t>−9</m:t>
                                </m:r>
                              </m:e>
                              <m:e>
                                <m:f>
                                  <m:fPr>
                                    <m:ctrlPr>
                                      <a:rPr lang="ru-RU" sz="3600" i="1">
                                        <a:solidFill>
                                          <a:srgbClr val="836967"/>
                                        </a:solidFill>
                                        <a:latin typeface="Cambria Math"/>
                                      </a:rPr>
                                    </m:ctrlPr>
                                  </m:fPr>
                                  <m:num>
                                    <m:r>
                                      <a:rPr lang="ru-RU" sz="3600" i="0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num>
                                  <m:den>
                                    <m:r>
                                      <a:rPr lang="ru-RU" sz="3600" i="0"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</m:den>
                                </m:f>
                                <m:r>
                                  <a:rPr lang="ru-RU" sz="3600" i="0">
                                    <a:latin typeface="Cambria Math" panose="02040503050406030204" pitchFamily="18" charset="0"/>
                                  </a:rPr>
                                  <m:t>:12</m:t>
                                </m:r>
                              </m:e>
                            </m:mr>
                          </m:m>
                        </m:e>
                      </m:d>
                      <m:r>
                        <a:rPr lang="ru-RU" sz="3600" i="0">
                          <a:latin typeface="Cambria Math" panose="02040503050406030204" pitchFamily="18" charset="0"/>
                        </a:rPr>
                        <m:t>×</m:t>
                      </m:r>
                      <m:f>
                        <m:fPr>
                          <m:ctrlPr>
                            <a:rPr lang="ru-RU" sz="3600" i="1">
                              <a:solidFill>
                                <a:srgbClr val="836967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ru-RU" sz="3600" i="0">
                              <a:latin typeface="Cambria Math" panose="02040503050406030204" pitchFamily="18" charset="0"/>
                            </a:rPr>
                            <m:t>32</m:t>
                          </m:r>
                        </m:num>
                        <m:den>
                          <m:r>
                            <a:rPr lang="ru-RU" sz="3600" i="0">
                              <a:latin typeface="Cambria Math" panose="02040503050406030204" pitchFamily="18" charset="0"/>
                            </a:rPr>
                            <m:t>49</m:t>
                          </m:r>
                        </m:den>
                      </m:f>
                      <m:r>
                        <a:rPr lang="ru-RU" sz="3600" i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ru-RU" sz="3600" i="1">
                              <a:solidFill>
                                <a:srgbClr val="836967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ru-RU" sz="3600" i="0">
                              <a:latin typeface="Cambria Math" panose="02040503050406030204" pitchFamily="18" charset="0"/>
                            </a:rPr>
                            <m:t>5</m:t>
                          </m:r>
                        </m:num>
                        <m:den>
                          <m:r>
                            <a:rPr lang="ru-RU" sz="3600" i="0">
                              <a:latin typeface="Cambria Math" panose="02040503050406030204" pitchFamily="18" charset="0"/>
                            </a:rPr>
                            <m:t>7</m:t>
                          </m:r>
                        </m:den>
                      </m:f>
                      <m:r>
                        <a:rPr lang="ru-RU" sz="3600" i="0">
                          <a:latin typeface="Cambria Math" panose="02040503050406030204" pitchFamily="18" charset="0"/>
                        </a:rPr>
                        <m:t>+71</m:t>
                      </m:r>
                    </m:oMath>
                  </m:oMathPara>
                </a14:m>
                <a:endParaRPr lang="ru-RU" sz="3600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C72C33F1-38B8-B68D-C104-1B7CBAD0BA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8889" y="3195961"/>
                <a:ext cx="10638408" cy="1244828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968770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9D81552-12B0-75DF-0AFE-4D1613A243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0289" y="148900"/>
            <a:ext cx="6800369" cy="1384271"/>
          </a:xfrm>
        </p:spPr>
        <p:txBody>
          <a:bodyPr>
            <a:normAutofit fontScale="90000"/>
          </a:bodyPr>
          <a:lstStyle/>
          <a:p>
            <a:r>
              <a:rPr lang="ru-RU" dirty="0">
                <a:solidFill>
                  <a:schemeClr val="accent1"/>
                </a:solidFill>
              </a:rPr>
              <a:t>Задание 1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sz="2800" dirty="0">
                <a:solidFill>
                  <a:schemeClr val="tx1"/>
                </a:solidFill>
              </a:rPr>
              <a:t>решение: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xmlns="" id="{C0A49865-54E4-2F4D-9880-EFBCEA7910F0}"/>
                  </a:ext>
                </a:extLst>
              </p:cNvPr>
              <p:cNvSpPr txBox="1"/>
              <p:nvPr/>
            </p:nvSpPr>
            <p:spPr>
              <a:xfrm>
                <a:off x="1227257" y="1972128"/>
                <a:ext cx="6081601" cy="58451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2000" b="1" i="0" smtClean="0">
                          <a:latin typeface="Cambria Math" panose="02040503050406030204" pitchFamily="18" charset="0"/>
                        </a:rPr>
                        <m:t>𝟏</m:t>
                      </m:r>
                      <m:r>
                        <a:rPr lang="en-US" sz="2000" b="1" i="0" smtClean="0">
                          <a:latin typeface="Cambria Math" panose="02040503050406030204" pitchFamily="18" charset="0"/>
                        </a:rPr>
                        <m:t>)</m:t>
                      </m:r>
                      <m:r>
                        <a:rPr lang="ru-RU" sz="2000" b="1" i="0" smtClean="0">
                          <a:latin typeface="Cambria Math" panose="02040503050406030204" pitchFamily="18" charset="0"/>
                        </a:rPr>
                        <m:t>  </m:t>
                      </m:r>
                      <m:r>
                        <a:rPr lang="ru-RU" sz="2000" smtClean="0">
                          <a:latin typeface="Cambria Math" panose="02040503050406030204" pitchFamily="18" charset="0"/>
                        </a:rPr>
                        <m:t>2</m:t>
                      </m:r>
                      <m:f>
                        <m:fPr>
                          <m:ctrlPr>
                            <a:rPr lang="ru-RU" sz="2000" i="1">
                              <a:solidFill>
                                <a:srgbClr val="836967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ru-RU" sz="2000" i="0">
                              <a:latin typeface="Cambria Math" panose="02040503050406030204" pitchFamily="18" charset="0"/>
                            </a:rPr>
                            <m:t>13</m:t>
                          </m:r>
                        </m:num>
                        <m:den>
                          <m:r>
                            <a:rPr lang="ru-RU" sz="2000" i="0">
                              <a:latin typeface="Cambria Math" panose="02040503050406030204" pitchFamily="18" charset="0"/>
                            </a:rPr>
                            <m:t>48</m:t>
                          </m:r>
                        </m:den>
                      </m:f>
                      <m:r>
                        <a:rPr lang="ru-RU" sz="2000" i="0">
                          <a:latin typeface="Cambria Math" panose="02040503050406030204" pitchFamily="18" charset="0"/>
                        </a:rPr>
                        <m:t>+2</m:t>
                      </m:r>
                      <m:f>
                        <m:fPr>
                          <m:ctrlPr>
                            <a:rPr lang="ru-RU" sz="2000" i="1">
                              <a:solidFill>
                                <a:srgbClr val="836967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ru-RU" sz="2000" i="0">
                              <a:latin typeface="Cambria Math" panose="02040503050406030204" pitchFamily="18" charset="0"/>
                            </a:rPr>
                            <m:t>5</m:t>
                          </m:r>
                        </m:num>
                        <m:den>
                          <m:r>
                            <a:rPr lang="ru-RU" sz="2000" i="0">
                              <a:latin typeface="Cambria Math" panose="02040503050406030204" pitchFamily="18" charset="0"/>
                            </a:rPr>
                            <m:t>12</m:t>
                          </m:r>
                        </m:den>
                      </m:f>
                      <m:r>
                        <a:rPr lang="ru-RU" sz="2000" i="0">
                          <a:latin typeface="Cambria Math" panose="02040503050406030204" pitchFamily="18" charset="0"/>
                        </a:rPr>
                        <m:t>=2</m:t>
                      </m:r>
                      <m:f>
                        <m:fPr>
                          <m:ctrlPr>
                            <a:rPr lang="ru-RU" sz="2000" i="1">
                              <a:solidFill>
                                <a:srgbClr val="836967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ru-RU" sz="2000" i="0">
                              <a:latin typeface="Cambria Math" panose="02040503050406030204" pitchFamily="18" charset="0"/>
                            </a:rPr>
                            <m:t>13</m:t>
                          </m:r>
                        </m:num>
                        <m:den>
                          <m:r>
                            <a:rPr lang="ru-RU" sz="2000" i="0">
                              <a:latin typeface="Cambria Math" panose="02040503050406030204" pitchFamily="18" charset="0"/>
                            </a:rPr>
                            <m:t>48</m:t>
                          </m:r>
                        </m:den>
                      </m:f>
                      <m:r>
                        <a:rPr lang="ru-RU" sz="2000" i="0">
                          <a:latin typeface="Cambria Math" panose="02040503050406030204" pitchFamily="18" charset="0"/>
                        </a:rPr>
                        <m:t>+2</m:t>
                      </m:r>
                      <m:f>
                        <m:fPr>
                          <m:ctrlPr>
                            <a:rPr lang="ru-RU" sz="2000" i="1">
                              <a:solidFill>
                                <a:srgbClr val="836967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ru-RU" sz="2000" i="0">
                              <a:latin typeface="Cambria Math" panose="02040503050406030204" pitchFamily="18" charset="0"/>
                            </a:rPr>
                            <m:t>5×4</m:t>
                          </m:r>
                        </m:num>
                        <m:den>
                          <m:r>
                            <a:rPr lang="ru-RU" sz="2000" i="0">
                              <a:latin typeface="Cambria Math" panose="02040503050406030204" pitchFamily="18" charset="0"/>
                            </a:rPr>
                            <m:t>12×4</m:t>
                          </m:r>
                        </m:den>
                      </m:f>
                      <m:r>
                        <a:rPr lang="ru-RU" sz="2000" i="0">
                          <a:latin typeface="Cambria Math" panose="02040503050406030204" pitchFamily="18" charset="0"/>
                        </a:rPr>
                        <m:t>=2</m:t>
                      </m:r>
                      <m:f>
                        <m:fPr>
                          <m:ctrlPr>
                            <a:rPr lang="ru-RU" sz="2000" i="1">
                              <a:solidFill>
                                <a:srgbClr val="836967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ru-RU" sz="2000" i="0">
                              <a:latin typeface="Cambria Math" panose="02040503050406030204" pitchFamily="18" charset="0"/>
                            </a:rPr>
                            <m:t>13</m:t>
                          </m:r>
                        </m:num>
                        <m:den>
                          <m:r>
                            <a:rPr lang="ru-RU" sz="2000" i="0">
                              <a:latin typeface="Cambria Math" panose="02040503050406030204" pitchFamily="18" charset="0"/>
                            </a:rPr>
                            <m:t>48</m:t>
                          </m:r>
                        </m:den>
                      </m:f>
                      <m:r>
                        <a:rPr lang="ru-RU" sz="2000" i="0">
                          <a:latin typeface="Cambria Math" panose="02040503050406030204" pitchFamily="18" charset="0"/>
                        </a:rPr>
                        <m:t>+2</m:t>
                      </m:r>
                      <m:f>
                        <m:fPr>
                          <m:ctrlPr>
                            <a:rPr lang="ru-RU" sz="2000" i="1">
                              <a:solidFill>
                                <a:srgbClr val="836967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ru-RU" sz="2000" i="0">
                              <a:latin typeface="Cambria Math" panose="02040503050406030204" pitchFamily="18" charset="0"/>
                            </a:rPr>
                            <m:t>20</m:t>
                          </m:r>
                        </m:num>
                        <m:den>
                          <m:r>
                            <a:rPr lang="ru-RU" sz="2000" i="0">
                              <a:latin typeface="Cambria Math" panose="02040503050406030204" pitchFamily="18" charset="0"/>
                            </a:rPr>
                            <m:t>48</m:t>
                          </m:r>
                        </m:den>
                      </m:f>
                      <m:r>
                        <a:rPr lang="ru-RU" sz="2000" i="0">
                          <a:latin typeface="Cambria Math" panose="02040503050406030204" pitchFamily="18" charset="0"/>
                        </a:rPr>
                        <m:t>=4</m:t>
                      </m:r>
                      <m:f>
                        <m:fPr>
                          <m:ctrlPr>
                            <a:rPr lang="ru-RU" sz="2000" i="1">
                              <a:solidFill>
                                <a:srgbClr val="836967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ru-RU" sz="2000" i="0">
                              <a:latin typeface="Cambria Math" panose="02040503050406030204" pitchFamily="18" charset="0"/>
                            </a:rPr>
                            <m:t>33</m:t>
                          </m:r>
                        </m:num>
                        <m:den>
                          <m:r>
                            <a:rPr lang="ru-RU" sz="2000" i="0">
                              <a:latin typeface="Cambria Math" panose="02040503050406030204" pitchFamily="18" charset="0"/>
                            </a:rPr>
                            <m:t>48</m:t>
                          </m:r>
                        </m:den>
                      </m:f>
                    </m:oMath>
                  </m:oMathPara>
                </a14:m>
                <a:endParaRPr lang="ru-RU" sz="2000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C0A49865-54E4-2F4D-9880-EFBCEA7910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27257" y="1972128"/>
                <a:ext cx="6081601" cy="58451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xmlns="" id="{F4DB4BBB-1AA8-439F-9CA6-B16F97FFD489}"/>
                  </a:ext>
                </a:extLst>
              </p:cNvPr>
              <p:cNvSpPr txBox="1"/>
              <p:nvPr/>
            </p:nvSpPr>
            <p:spPr>
              <a:xfrm>
                <a:off x="1214337" y="2632161"/>
                <a:ext cx="6094520" cy="62241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kumimoji="0" lang="ru-RU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2</a:t>
                </a:r>
                <a:r>
                  <a:rPr kumimoji="0" lang="ru-RU" sz="240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) </a:t>
                </a:r>
                <a14:m>
                  <m:oMath xmlns:m="http://schemas.openxmlformats.org/officeDocument/2006/math">
                    <m:r>
                      <a:rPr kumimoji="0" lang="ru-RU" sz="24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4</m:t>
                    </m:r>
                    <m:f>
                      <m:fPr>
                        <m:ctrlPr>
                          <a:rPr kumimoji="0" lang="ru-RU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836967"/>
                            </a:solidFill>
                            <a:effectLst/>
                            <a:uLnTx/>
                            <a:uFillTx/>
                            <a:latin typeface="Cambria Math"/>
                          </a:rPr>
                        </m:ctrlPr>
                      </m:fPr>
                      <m:num>
                        <m:r>
                          <a:rPr kumimoji="0" lang="ru-RU" sz="24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33</m:t>
                        </m:r>
                      </m:num>
                      <m:den>
                        <m:r>
                          <a:rPr kumimoji="0" lang="ru-RU" sz="24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48</m:t>
                        </m:r>
                      </m:den>
                    </m:f>
                    <m:r>
                      <a:rPr kumimoji="0" lang="ru-RU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:3</m:t>
                    </m:r>
                    <m:f>
                      <m:fPr>
                        <m:ctrlPr>
                          <a:rPr kumimoji="0" lang="ru-RU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836967"/>
                            </a:solidFill>
                            <a:effectLst/>
                            <a:uLnTx/>
                            <a:uFillTx/>
                            <a:latin typeface="Cambria Math"/>
                          </a:rPr>
                        </m:ctrlPr>
                      </m:fPr>
                      <m:num>
                        <m:r>
                          <a:rPr kumimoji="0" lang="ru-RU" sz="24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kumimoji="0" lang="ru-RU" sz="24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  <m:r>
                      <a:rPr kumimoji="0" lang="ru-RU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kumimoji="0" lang="ru-RU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836967"/>
                            </a:solidFill>
                            <a:effectLst/>
                            <a:uLnTx/>
                            <a:uFillTx/>
                            <a:latin typeface="Cambria Math"/>
                          </a:rPr>
                        </m:ctrlPr>
                      </m:fPr>
                      <m:num>
                        <m:r>
                          <a:rPr kumimoji="0" lang="ru-RU" sz="24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225</m:t>
                        </m:r>
                      </m:num>
                      <m:den>
                        <m:r>
                          <a:rPr kumimoji="0" lang="ru-RU" sz="24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48</m:t>
                        </m:r>
                      </m:den>
                    </m:f>
                    <m:r>
                      <a:rPr kumimoji="0" lang="ru-RU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:</m:t>
                    </m:r>
                    <m:f>
                      <m:fPr>
                        <m:ctrlPr>
                          <a:rPr kumimoji="0" lang="ru-RU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836967"/>
                            </a:solidFill>
                            <a:effectLst/>
                            <a:uLnTx/>
                            <a:uFillTx/>
                            <a:latin typeface="Cambria Math"/>
                          </a:rPr>
                        </m:ctrlPr>
                      </m:fPr>
                      <m:num>
                        <m:r>
                          <a:rPr kumimoji="0" lang="ru-RU" sz="24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15</m:t>
                        </m:r>
                      </m:num>
                      <m:den>
                        <m:r>
                          <a:rPr kumimoji="0" lang="ru-RU" sz="24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  <m:r>
                      <a:rPr kumimoji="0" lang="ru-RU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kumimoji="0" lang="ru-RU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836967"/>
                            </a:solidFill>
                            <a:effectLst/>
                            <a:uLnTx/>
                            <a:uFillTx/>
                            <a:latin typeface="Cambria Math"/>
                          </a:rPr>
                        </m:ctrlPr>
                      </m:fPr>
                      <m:num>
                        <m:r>
                          <a:rPr kumimoji="0" lang="ru-RU" sz="24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225</m:t>
                        </m:r>
                      </m:num>
                      <m:den>
                        <m:r>
                          <a:rPr kumimoji="0" lang="ru-RU" sz="24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48</m:t>
                        </m:r>
                      </m:den>
                    </m:f>
                    <m:r>
                      <a:rPr kumimoji="0" lang="ru-RU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×</m:t>
                    </m:r>
                    <m:f>
                      <m:fPr>
                        <m:ctrlPr>
                          <a:rPr kumimoji="0" lang="ru-RU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836967"/>
                            </a:solidFill>
                            <a:effectLst/>
                            <a:uLnTx/>
                            <a:uFillTx/>
                            <a:latin typeface="Cambria Math"/>
                          </a:rPr>
                        </m:ctrlPr>
                      </m:fPr>
                      <m:num>
                        <m:r>
                          <a:rPr kumimoji="0" lang="ru-RU" sz="24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4</m:t>
                        </m:r>
                      </m:num>
                      <m:den>
                        <m:r>
                          <a:rPr kumimoji="0" lang="ru-RU" sz="24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15</m:t>
                        </m:r>
                      </m:den>
                    </m:f>
                    <m:r>
                      <a:rPr kumimoji="0" lang="ru-RU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kumimoji="0" lang="ru-RU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836967"/>
                            </a:solidFill>
                            <a:effectLst/>
                            <a:uLnTx/>
                            <a:uFillTx/>
                            <a:latin typeface="Cambria Math"/>
                          </a:rPr>
                        </m:ctrlPr>
                      </m:fPr>
                      <m:num>
                        <m:r>
                          <a:rPr kumimoji="0" lang="ru-RU" sz="24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15×1</m:t>
                        </m:r>
                      </m:num>
                      <m:den>
                        <m:r>
                          <a:rPr kumimoji="0" lang="ru-RU" sz="24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12×1</m:t>
                        </m:r>
                      </m:den>
                    </m:f>
                    <m:r>
                      <a:rPr kumimoji="0" lang="ru-RU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kumimoji="0" lang="ru-RU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836967"/>
                            </a:solidFill>
                            <a:effectLst/>
                            <a:uLnTx/>
                            <a:uFillTx/>
                            <a:latin typeface="Cambria Math"/>
                          </a:rPr>
                        </m:ctrlPr>
                      </m:fPr>
                      <m:num>
                        <m:r>
                          <a:rPr kumimoji="0" lang="ru-RU" sz="24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15</m:t>
                        </m:r>
                      </m:num>
                      <m:den>
                        <m:r>
                          <a:rPr kumimoji="0" lang="ru-RU" sz="24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12</m:t>
                        </m:r>
                      </m:den>
                    </m:f>
                    <m:r>
                      <a:rPr kumimoji="0" lang="ru-RU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endParaRPr lang="ru-RU" sz="240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F4DB4BBB-1AA8-439F-9CA6-B16F97FFD48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4337" y="2632161"/>
                <a:ext cx="6094520" cy="622414"/>
              </a:xfrm>
              <a:prstGeom prst="rect">
                <a:avLst/>
              </a:prstGeom>
              <a:blipFill>
                <a:blip r:embed="rId4"/>
                <a:stretch>
                  <a:fillRect l="-1000" b="-7843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xmlns="" id="{F857A1F3-0802-98F1-462B-65A6BD9B9102}"/>
                  </a:ext>
                </a:extLst>
              </p:cNvPr>
              <p:cNvSpPr txBox="1"/>
              <p:nvPr/>
            </p:nvSpPr>
            <p:spPr>
              <a:xfrm>
                <a:off x="1087674" y="3313256"/>
                <a:ext cx="4222124" cy="57823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2000" b="1" i="0" smtClean="0">
                          <a:latin typeface="Cambria Math" panose="02040503050406030204" pitchFamily="18" charset="0"/>
                        </a:rPr>
                        <m:t>𝟑</m:t>
                      </m:r>
                      <m:r>
                        <a:rPr lang="ru-RU" sz="2000" b="1" i="0" smtClean="0">
                          <a:latin typeface="Cambria Math" panose="02040503050406030204" pitchFamily="18" charset="0"/>
                        </a:rPr>
                        <m:t>) </m:t>
                      </m:r>
                      <m:r>
                        <a:rPr lang="ru-RU" sz="2000" smtClean="0">
                          <a:latin typeface="Cambria Math" panose="02040503050406030204" pitchFamily="18" charset="0"/>
                        </a:rPr>
                        <m:t>9</m:t>
                      </m:r>
                      <m:f>
                        <m:fPr>
                          <m:ctrlPr>
                            <a:rPr lang="ru-RU" sz="2000" i="1">
                              <a:solidFill>
                                <a:srgbClr val="836967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ru-RU" sz="2000" i="0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ru-RU" sz="2000" i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r>
                        <a:rPr lang="ru-RU" sz="2000" i="0">
                          <a:latin typeface="Cambria Math" panose="02040503050406030204" pitchFamily="18" charset="0"/>
                        </a:rPr>
                        <m:t>:12=</m:t>
                      </m:r>
                      <m:f>
                        <m:fPr>
                          <m:ctrlPr>
                            <a:rPr lang="ru-RU" sz="2000" i="1">
                              <a:solidFill>
                                <a:srgbClr val="836967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ru-RU" sz="2000" i="0">
                              <a:latin typeface="Cambria Math" panose="02040503050406030204" pitchFamily="18" charset="0"/>
                            </a:rPr>
                            <m:t>39</m:t>
                          </m:r>
                        </m:num>
                        <m:den>
                          <m:r>
                            <a:rPr lang="ru-RU" sz="2000" i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r>
                        <a:rPr lang="ru-RU" sz="2000" i="0">
                          <a:latin typeface="Cambria Math" panose="02040503050406030204" pitchFamily="18" charset="0"/>
                        </a:rPr>
                        <m:t>⋅</m:t>
                      </m:r>
                      <m:f>
                        <m:fPr>
                          <m:ctrlPr>
                            <a:rPr lang="ru-RU" sz="2000" i="1">
                              <a:solidFill>
                                <a:srgbClr val="836967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ru-RU" sz="2000" i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ru-RU" sz="2000" i="0">
                              <a:latin typeface="Cambria Math" panose="02040503050406030204" pitchFamily="18" charset="0"/>
                            </a:rPr>
                            <m:t>12</m:t>
                          </m:r>
                        </m:den>
                      </m:f>
                      <m:r>
                        <a:rPr lang="ru-RU" sz="2000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ru-RU" sz="2000" i="1">
                              <a:solidFill>
                                <a:srgbClr val="836967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ru-RU" sz="2000" i="0">
                              <a:latin typeface="Cambria Math" panose="02040503050406030204" pitchFamily="18" charset="0"/>
                            </a:rPr>
                            <m:t>13</m:t>
                          </m:r>
                        </m:num>
                        <m:den>
                          <m:r>
                            <a:rPr lang="ru-RU" sz="2000" i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r>
                        <a:rPr lang="ru-RU" sz="2000" i="0">
                          <a:latin typeface="Cambria Math" panose="02040503050406030204" pitchFamily="18" charset="0"/>
                        </a:rPr>
                        <m:t>⋅</m:t>
                      </m:r>
                      <m:f>
                        <m:fPr>
                          <m:ctrlPr>
                            <a:rPr lang="ru-RU" sz="2000" i="1">
                              <a:solidFill>
                                <a:srgbClr val="836967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ru-RU" sz="2000" i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ru-RU" sz="2000" i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r>
                        <a:rPr lang="ru-RU" sz="2000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ru-RU" sz="2000" i="1">
                              <a:solidFill>
                                <a:srgbClr val="836967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ru-RU" sz="2000" i="0">
                              <a:latin typeface="Cambria Math" panose="02040503050406030204" pitchFamily="18" charset="0"/>
                            </a:rPr>
                            <m:t>13</m:t>
                          </m:r>
                        </m:num>
                        <m:den>
                          <m:r>
                            <a:rPr lang="ru-RU" sz="2000" i="0">
                              <a:latin typeface="Cambria Math" panose="02040503050406030204" pitchFamily="18" charset="0"/>
                            </a:rPr>
                            <m:t>16</m:t>
                          </m:r>
                        </m:den>
                      </m:f>
                    </m:oMath>
                  </m:oMathPara>
                </a14:m>
                <a:endParaRPr lang="ru-RU" sz="2000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F857A1F3-0802-98F1-462B-65A6BD9B910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7674" y="3313256"/>
                <a:ext cx="4222124" cy="57823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xmlns="" id="{52B9952E-8CD3-B82C-0187-E90364786C53}"/>
                  </a:ext>
                </a:extLst>
              </p:cNvPr>
              <p:cNvSpPr txBox="1"/>
              <p:nvPr/>
            </p:nvSpPr>
            <p:spPr>
              <a:xfrm>
                <a:off x="6720829" y="2632161"/>
                <a:ext cx="1176055" cy="58246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ru-RU" sz="2000" i="1" smtClean="0">
                              <a:solidFill>
                                <a:srgbClr val="836967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ru-RU" sz="2000">
                              <a:latin typeface="Cambria Math" panose="02040503050406030204" pitchFamily="18" charset="0"/>
                            </a:rPr>
                            <m:t>5</m:t>
                          </m:r>
                        </m:num>
                        <m:den>
                          <m:r>
                            <a:rPr lang="ru-RU" sz="2000" i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ru-RU" sz="20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52B9952E-8CD3-B82C-0187-E90364786C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20829" y="2632161"/>
                <a:ext cx="1176055" cy="58246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xmlns="" id="{FAA2965A-E6C9-5102-ECD8-2E329832AF18}"/>
                  </a:ext>
                </a:extLst>
              </p:cNvPr>
              <p:cNvSpPr txBox="1"/>
              <p:nvPr/>
            </p:nvSpPr>
            <p:spPr>
              <a:xfrm>
                <a:off x="1016653" y="3965401"/>
                <a:ext cx="3529035" cy="58451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2000" b="1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𝟒</m:t>
                      </m:r>
                      <m:r>
                        <a:rPr lang="ru-RU" sz="2000" b="1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 </m:t>
                      </m:r>
                      <m:f>
                        <m:fPr>
                          <m:ctrlPr>
                            <a:rPr lang="ru-RU" sz="2000" i="1" smtClean="0">
                              <a:solidFill>
                                <a:srgbClr val="836967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ru-RU" sz="2000">
                              <a:latin typeface="Cambria Math" panose="02040503050406030204" pitchFamily="18" charset="0"/>
                            </a:rPr>
                            <m:t>5</m:t>
                          </m:r>
                        </m:num>
                        <m:den>
                          <m:r>
                            <a:rPr lang="ru-RU" sz="2000" i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r>
                        <a:rPr lang="ru-RU" sz="2000" i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ru-RU" sz="2000" i="1">
                              <a:solidFill>
                                <a:srgbClr val="836967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ru-RU" sz="2000" i="0">
                              <a:latin typeface="Cambria Math" panose="02040503050406030204" pitchFamily="18" charset="0"/>
                            </a:rPr>
                            <m:t>13</m:t>
                          </m:r>
                        </m:num>
                        <m:den>
                          <m:r>
                            <a:rPr lang="ru-RU" sz="2000" i="0">
                              <a:latin typeface="Cambria Math" panose="02040503050406030204" pitchFamily="18" charset="0"/>
                            </a:rPr>
                            <m:t>16</m:t>
                          </m:r>
                        </m:den>
                      </m:f>
                      <m:r>
                        <a:rPr lang="ru-RU" sz="2000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ru-RU" sz="2000" i="1">
                              <a:solidFill>
                                <a:srgbClr val="836967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ru-RU" sz="2000" i="0">
                              <a:latin typeface="Cambria Math" panose="02040503050406030204" pitchFamily="18" charset="0"/>
                            </a:rPr>
                            <m:t>20</m:t>
                          </m:r>
                        </m:num>
                        <m:den>
                          <m:r>
                            <a:rPr lang="ru-RU" sz="2000" i="0">
                              <a:latin typeface="Cambria Math" panose="02040503050406030204" pitchFamily="18" charset="0"/>
                            </a:rPr>
                            <m:t>16</m:t>
                          </m:r>
                        </m:den>
                      </m:f>
                      <m:r>
                        <a:rPr lang="ru-RU" sz="2000" i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ru-RU" sz="2000" i="1">
                              <a:solidFill>
                                <a:srgbClr val="836967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ru-RU" sz="2000" i="0">
                              <a:latin typeface="Cambria Math" panose="02040503050406030204" pitchFamily="18" charset="0"/>
                            </a:rPr>
                            <m:t>13</m:t>
                          </m:r>
                        </m:num>
                        <m:den>
                          <m:r>
                            <a:rPr lang="ru-RU" sz="2000" i="0">
                              <a:latin typeface="Cambria Math" panose="02040503050406030204" pitchFamily="18" charset="0"/>
                            </a:rPr>
                            <m:t>16</m:t>
                          </m:r>
                        </m:den>
                      </m:f>
                      <m:r>
                        <a:rPr lang="ru-RU" sz="2000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ru-RU" sz="2000" i="1">
                              <a:solidFill>
                                <a:srgbClr val="836967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ru-RU" sz="2000" i="0">
                              <a:latin typeface="Cambria Math" panose="02040503050406030204" pitchFamily="18" charset="0"/>
                            </a:rPr>
                            <m:t>7</m:t>
                          </m:r>
                        </m:num>
                        <m:den>
                          <m:r>
                            <a:rPr lang="ru-RU" sz="2000" i="0">
                              <a:latin typeface="Cambria Math" panose="02040503050406030204" pitchFamily="18" charset="0"/>
                            </a:rPr>
                            <m:t>16</m:t>
                          </m:r>
                        </m:den>
                      </m:f>
                    </m:oMath>
                  </m:oMathPara>
                </a14:m>
                <a:endParaRPr lang="ru-RU" sz="200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FAA2965A-E6C9-5102-ECD8-2E329832AF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6653" y="3965401"/>
                <a:ext cx="3529035" cy="584519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xmlns="" id="{43A1363B-200F-9DC7-8590-10DF312303BB}"/>
                  </a:ext>
                </a:extLst>
              </p:cNvPr>
              <p:cNvSpPr txBox="1"/>
              <p:nvPr/>
            </p:nvSpPr>
            <p:spPr>
              <a:xfrm>
                <a:off x="1227257" y="4656486"/>
                <a:ext cx="1900458" cy="57823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2000" b="1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𝟓</m:t>
                      </m:r>
                      <m:r>
                        <a:rPr lang="ru-RU" sz="2000" b="1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 </m:t>
                      </m:r>
                      <m:f>
                        <m:fPr>
                          <m:ctrlPr>
                            <a:rPr lang="ru-RU" sz="2000" i="1" smtClean="0">
                              <a:solidFill>
                                <a:srgbClr val="836967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ru-RU" sz="2000">
                              <a:latin typeface="Cambria Math" panose="02040503050406030204" pitchFamily="18" charset="0"/>
                            </a:rPr>
                            <m:t>7</m:t>
                          </m:r>
                        </m:num>
                        <m:den>
                          <m:r>
                            <a:rPr lang="ru-RU" sz="2000" i="0">
                              <a:latin typeface="Cambria Math" panose="02040503050406030204" pitchFamily="18" charset="0"/>
                            </a:rPr>
                            <m:t>16</m:t>
                          </m:r>
                        </m:den>
                      </m:f>
                      <m:r>
                        <a:rPr lang="ru-RU" sz="2000" i="0">
                          <a:latin typeface="Cambria Math" panose="02040503050406030204" pitchFamily="18" charset="0"/>
                        </a:rPr>
                        <m:t>×</m:t>
                      </m:r>
                      <m:f>
                        <m:fPr>
                          <m:ctrlPr>
                            <a:rPr lang="ru-RU" sz="2000" i="1">
                              <a:solidFill>
                                <a:srgbClr val="836967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ru-RU" sz="2000" i="0">
                              <a:latin typeface="Cambria Math" panose="02040503050406030204" pitchFamily="18" charset="0"/>
                            </a:rPr>
                            <m:t>32</m:t>
                          </m:r>
                        </m:num>
                        <m:den>
                          <m:r>
                            <a:rPr lang="ru-RU" sz="2000" i="0">
                              <a:latin typeface="Cambria Math" panose="02040503050406030204" pitchFamily="18" charset="0"/>
                            </a:rPr>
                            <m:t>49</m:t>
                          </m:r>
                        </m:den>
                      </m:f>
                      <m:r>
                        <a:rPr lang="ru-RU" sz="2000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ru-RU" sz="2000" i="1">
                              <a:solidFill>
                                <a:srgbClr val="836967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ru-RU" sz="2000" i="0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ru-RU" sz="2000" i="0">
                              <a:latin typeface="Cambria Math" panose="02040503050406030204" pitchFamily="18" charset="0"/>
                            </a:rPr>
                            <m:t>7</m:t>
                          </m:r>
                        </m:den>
                      </m:f>
                    </m:oMath>
                  </m:oMathPara>
                </a14:m>
                <a:endParaRPr lang="ru-RU" sz="20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43A1363B-200F-9DC7-8590-10DF312303B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27257" y="4656486"/>
                <a:ext cx="1900458" cy="57823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xmlns="" id="{B52B6FA1-6464-CAFF-66E5-583808F16292}"/>
                  </a:ext>
                </a:extLst>
              </p:cNvPr>
              <p:cNvSpPr txBox="1"/>
              <p:nvPr/>
            </p:nvSpPr>
            <p:spPr>
              <a:xfrm>
                <a:off x="1329430" y="5345873"/>
                <a:ext cx="1956561" cy="58336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20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𝟔</m:t>
                      </m:r>
                      <m:r>
                        <a:rPr lang="ru-RU" sz="2000" b="1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 </m:t>
                      </m:r>
                      <m:f>
                        <m:fPr>
                          <m:ctrlPr>
                            <a:rPr lang="ru-RU" sz="2000" i="1" smtClean="0">
                              <a:solidFill>
                                <a:srgbClr val="836967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ru-RU" sz="2000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ru-RU" sz="2000" i="0">
                              <a:latin typeface="Cambria Math" panose="02040503050406030204" pitchFamily="18" charset="0"/>
                            </a:rPr>
                            <m:t>7</m:t>
                          </m:r>
                        </m:den>
                      </m:f>
                      <m:r>
                        <a:rPr lang="ru-RU" sz="2000" i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ru-RU" sz="2000" i="1">
                              <a:solidFill>
                                <a:srgbClr val="836967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ru-RU" sz="2000" i="0">
                              <a:latin typeface="Cambria Math" panose="02040503050406030204" pitchFamily="18" charset="0"/>
                            </a:rPr>
                            <m:t>5</m:t>
                          </m:r>
                        </m:num>
                        <m:den>
                          <m:r>
                            <a:rPr lang="ru-RU" sz="2000" i="0">
                              <a:latin typeface="Cambria Math" panose="02040503050406030204" pitchFamily="18" charset="0"/>
                            </a:rPr>
                            <m:t>7</m:t>
                          </m:r>
                        </m:den>
                      </m:f>
                      <m:r>
                        <a:rPr lang="ru-RU" sz="2000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ru-RU" sz="2000" i="1">
                              <a:solidFill>
                                <a:srgbClr val="836967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ru-RU" sz="2000" i="0">
                              <a:latin typeface="Cambria Math" panose="02040503050406030204" pitchFamily="18" charset="0"/>
                            </a:rPr>
                            <m:t>7</m:t>
                          </m:r>
                        </m:num>
                        <m:den>
                          <m:r>
                            <a:rPr lang="ru-RU" sz="2000" i="0">
                              <a:latin typeface="Cambria Math" panose="02040503050406030204" pitchFamily="18" charset="0"/>
                            </a:rPr>
                            <m:t>7</m:t>
                          </m:r>
                        </m:den>
                      </m:f>
                      <m:r>
                        <a:rPr lang="ru-RU" sz="2000" i="0">
                          <a:latin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ru-RU" sz="2000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B52B6FA1-6464-CAFF-66E5-583808F162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29430" y="5345873"/>
                <a:ext cx="1956561" cy="583365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xmlns="" id="{205CF2E5-ED4D-AFF8-C4E5-52DCCE508AD1}"/>
                  </a:ext>
                </a:extLst>
              </p:cNvPr>
              <p:cNvSpPr txBox="1"/>
              <p:nvPr/>
            </p:nvSpPr>
            <p:spPr>
              <a:xfrm>
                <a:off x="1329430" y="6021841"/>
                <a:ext cx="4893817" cy="49244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ru-RU" sz="20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𝟕</m:t>
                    </m:r>
                    <m:r>
                      <a:rPr lang="ru-RU" sz="2000" b="1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 </m:t>
                    </m:r>
                    <m:r>
                      <a:rPr lang="ru-RU" sz="2000" smtClean="0">
                        <a:latin typeface="Cambria Math" panose="02040503050406030204" pitchFamily="18" charset="0"/>
                      </a:rPr>
                      <m:t>1</m:t>
                    </m:r>
                    <m:r>
                      <a:rPr lang="ru-RU" sz="2000" i="0">
                        <a:latin typeface="Cambria Math" panose="02040503050406030204" pitchFamily="18" charset="0"/>
                      </a:rPr>
                      <m:t>+71</m:t>
                    </m:r>
                    <m:r>
                      <a:rPr lang="ru-RU" sz="2000" i="0" smtClean="0">
                        <a:latin typeface="Cambria Math" panose="02040503050406030204" pitchFamily="18" charset="0"/>
                      </a:rPr>
                      <m:t>=72</m:t>
                    </m:r>
                  </m:oMath>
                </a14:m>
                <a:r>
                  <a:rPr lang="ru-RU" sz="2000" dirty="0"/>
                  <a:t>                       </a:t>
                </a:r>
                <a:r>
                  <a:rPr lang="ru-RU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Ответ: </a:t>
                </a:r>
                <a:r>
                  <a:rPr lang="ru-RU" sz="3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72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05CF2E5-ED4D-AFF8-C4E5-52DCCE508AD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29430" y="6021841"/>
                <a:ext cx="4893817" cy="492443"/>
              </a:xfrm>
              <a:prstGeom prst="rect">
                <a:avLst/>
              </a:prstGeom>
              <a:blipFill>
                <a:blip r:embed="rId10"/>
                <a:stretch>
                  <a:fillRect t="-27160" b="-46914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208239D4-5E42-E7B9-BA04-4FA3C236BA1B}"/>
              </a:ext>
            </a:extLst>
          </p:cNvPr>
          <p:cNvSpPr txBox="1"/>
          <p:nvPr/>
        </p:nvSpPr>
        <p:spPr>
          <a:xfrm>
            <a:off x="5966206" y="3877260"/>
            <a:ext cx="5654664" cy="15584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kumimoji="0" lang="ru-RU" sz="2400" i="0" u="none" strike="noStrike" kern="120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амый </a:t>
            </a:r>
            <a:r>
              <a:rPr kumimoji="0" lang="ru-RU" sz="2400" b="1" i="0" u="none" strike="noStrike" kern="120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крупный</a:t>
            </a:r>
            <a:r>
              <a:rPr kumimoji="0" lang="ru-RU" sz="2400" i="0" u="none" strike="noStrike" kern="120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действующий </a:t>
            </a:r>
            <a:r>
              <a:rPr kumimoji="0" lang="ru-RU" sz="2400" b="1" i="0" u="none" strike="noStrike" kern="120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колокол</a:t>
            </a:r>
            <a:r>
              <a:rPr kumimoji="0" lang="ru-RU" sz="2400" i="0" u="none" strike="noStrike" kern="120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kumimoji="0" lang="ru-RU" sz="2400" i="0" u="none" strike="noStrike" kern="120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оссии — Царь-колокол находится в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</a:t>
            </a:r>
            <a:r>
              <a:rPr kumimoji="0" lang="ru-RU" sz="2400" i="0" u="none" strike="noStrike" kern="120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роице-Сергиевой лавре в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kumimoji="0" lang="ru-RU" sz="2400" i="0" u="none" strike="noStrike" kern="120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ергиевом Посаде и весит </a:t>
            </a:r>
            <a:r>
              <a:rPr kumimoji="0" lang="ru-RU" sz="2400" b="1" i="0" u="sng" strike="noStrike" kern="120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72</a:t>
            </a:r>
            <a:r>
              <a:rPr kumimoji="0" lang="ru-RU" sz="2400" i="0" strike="noStrike" kern="120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тонны.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746410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8EF75CFA-003C-5C24-4E6A-DE1D02F13362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14260" r="14260"/>
          <a:stretch>
            <a:fillRect/>
          </a:stretch>
        </p:blipFill>
        <p:spPr>
          <a:xfrm>
            <a:off x="256831" y="0"/>
            <a:ext cx="7355585" cy="6857999"/>
          </a:xfrm>
        </p:spPr>
      </p:pic>
      <p:sp>
        <p:nvSpPr>
          <p:cNvPr id="3" name="Заголовок 2">
            <a:extLst>
              <a:ext uri="{FF2B5EF4-FFF2-40B4-BE49-F238E27FC236}">
                <a16:creationId xmlns:a16="http://schemas.microsoft.com/office/drawing/2014/main" xmlns="" id="{4FB4C631-7672-DC6E-B521-0ED656D9E7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20633" y="500295"/>
            <a:ext cx="4126365" cy="908111"/>
          </a:xfrm>
        </p:spPr>
        <p:txBody>
          <a:bodyPr>
            <a:noAutofit/>
          </a:bodyPr>
          <a:lstStyle/>
          <a:p>
            <a:r>
              <a:rPr lang="ru-RU" sz="3600" dirty="0"/>
              <a:t>Переславль-залесский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2DD717A9-FCC7-EDE8-F651-E6F68B94DE7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778590" y="1600587"/>
            <a:ext cx="4268408" cy="4489495"/>
          </a:xfrm>
        </p:spPr>
        <p:txBody>
          <a:bodyPr>
            <a:no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Переславль-Залесский был основан в </a:t>
            </a:r>
            <a:r>
              <a:rPr lang="ru-RU" sz="2000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1152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году Ростово-Суздальским князем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Юрием Долгоруким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назывался тогда просто Переяславль. Он располагался на территории, носившей название Залесье, поэтому город стал Переяславлем-Залесским. В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1220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году в этом городе родился будущий князь Александр Невский. Позднее здесь располагалась резиденция его сына –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Дмитрия Переяславского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а сам город стал столицей Северо-Восточной Руси. </a:t>
            </a:r>
          </a:p>
          <a:p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66147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3125F0CB-D132-1137-88DF-71F93DDBCB6B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14207" r="14207"/>
          <a:stretch>
            <a:fillRect/>
          </a:stretch>
        </p:blipFill>
        <p:spPr/>
      </p:pic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DBB20BE8-A69E-B971-7A75-7869A5EB15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968604" y="375736"/>
            <a:ext cx="3776553" cy="6106525"/>
          </a:xfrm>
        </p:spPr>
        <p:txBody>
          <a:bodyPr>
            <a:noAutofit/>
          </a:bodyPr>
          <a:lstStyle/>
          <a:p>
            <a:r>
              <a:rPr lang="ru-RU" sz="2000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1688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год ознаменовался важным историческим событием. Недалеко от города, на Плещеевом озере,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Петр I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приступил к строительству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флотилии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с которой начался русский флот. В местном музее выставляется ботик "Фортуна", который, как считается, был построен самим царем. 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городе всего </a:t>
            </a:r>
            <a:r>
              <a:rPr lang="ru-RU" sz="2000" b="1" u="sng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</a:t>
            </a:r>
            <a:r>
              <a:rPr lang="ru-RU" sz="2000" u="sng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монастырей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Горицкий Успенский, Никитский, Никольский, Свято-Троицкий Данилов, Сретенский Новодевичий, Феодоровский.</a:t>
            </a:r>
          </a:p>
          <a:p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9736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9D81552-12B0-75DF-0AFE-4D1613A243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8889" y="116055"/>
            <a:ext cx="6800369" cy="1384271"/>
          </a:xfrm>
        </p:spPr>
        <p:txBody>
          <a:bodyPr>
            <a:normAutofit fontScale="90000"/>
          </a:bodyPr>
          <a:lstStyle/>
          <a:p>
            <a:r>
              <a:rPr lang="ru-RU" dirty="0">
                <a:solidFill>
                  <a:schemeClr val="accent1"/>
                </a:solidFill>
              </a:rPr>
              <a:t>Задание 2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sz="2800" dirty="0">
                <a:solidFill>
                  <a:schemeClr val="tx1"/>
                </a:solidFill>
              </a:rPr>
              <a:t>решите уравнение: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xmlns="" id="{C32B26E7-9009-E0D1-1307-B43A46921198}"/>
                  </a:ext>
                </a:extLst>
              </p:cNvPr>
              <p:cNvSpPr txBox="1"/>
              <p:nvPr/>
            </p:nvSpPr>
            <p:spPr>
              <a:xfrm>
                <a:off x="3002412" y="3152001"/>
                <a:ext cx="5901891" cy="55399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3600" smtClean="0">
                          <a:latin typeface="Cambria Math" panose="02040503050406030204" pitchFamily="18" charset="0"/>
                        </a:rPr>
                        <m:t>4</m:t>
                      </m:r>
                      <m:d>
                        <m:dPr>
                          <m:ctrlPr>
                            <a:rPr lang="ru-RU" sz="3600" i="1">
                              <a:solidFill>
                                <a:srgbClr val="836967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r>
                            <a:rPr lang="ru-RU" sz="3600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ru-RU" sz="3600" i="0">
                              <a:latin typeface="Cambria Math" panose="02040503050406030204" pitchFamily="18" charset="0"/>
                            </a:rPr>
                            <m:t>+0</m:t>
                          </m:r>
                          <m:r>
                            <a:rPr lang="ru-RU" sz="3600" b="0" i="1" smtClean="0">
                              <a:latin typeface="Cambria Math" panose="02040503050406030204" pitchFamily="18" charset="0"/>
                            </a:rPr>
                            <m:t>,8</m:t>
                          </m:r>
                        </m:e>
                      </m:d>
                      <m:r>
                        <a:rPr lang="ru-RU" sz="3600" i="0">
                          <a:latin typeface="Cambria Math" panose="02040503050406030204" pitchFamily="18" charset="0"/>
                        </a:rPr>
                        <m:t>=3,8</m:t>
                      </m:r>
                      <m:r>
                        <a:rPr lang="ru-RU" sz="3600" i="1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ru-RU" sz="3600" i="0">
                          <a:latin typeface="Cambria Math" panose="02040503050406030204" pitchFamily="18" charset="0"/>
                        </a:rPr>
                        <m:t>+4,4</m:t>
                      </m:r>
                    </m:oMath>
                  </m:oMathPara>
                </a14:m>
                <a:endParaRPr lang="ru-RU" sz="3600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C32B26E7-9009-E0D1-1307-B43A4692119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02412" y="3152001"/>
                <a:ext cx="5901891" cy="553998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91895252"/>
      </p:ext>
    </p:extLst>
  </p:cSld>
  <p:clrMapOvr>
    <a:masterClrMapping/>
  </p:clrMapOvr>
</p:sld>
</file>

<file path=ppt/theme/theme1.xml><?xml version="1.0" encoding="utf-8"?>
<a:theme xmlns:a="http://schemas.openxmlformats.org/drawingml/2006/main" name="Эмблема">
  <a:themeElements>
    <a:clrScheme name="Badge">
      <a:dk1>
        <a:sysClr val="windowText" lastClr="000000"/>
      </a:dk1>
      <a:lt1>
        <a:sysClr val="window" lastClr="FFFFFF"/>
      </a:lt1>
      <a:dk2>
        <a:srgbClr val="171312"/>
      </a:dk2>
      <a:lt2>
        <a:srgbClr val="F7F0DF"/>
      </a:lt2>
      <a:accent1>
        <a:srgbClr val="53AE6E"/>
      </a:accent1>
      <a:accent2>
        <a:srgbClr val="326267"/>
      </a:accent2>
      <a:accent3>
        <a:srgbClr val="C5C34A"/>
      </a:accent3>
      <a:accent4>
        <a:srgbClr val="BF6546"/>
      </a:accent4>
      <a:accent5>
        <a:srgbClr val="81B5A8"/>
      </a:accent5>
      <a:accent6>
        <a:srgbClr val="636455"/>
      </a:accent6>
      <a:hlink>
        <a:srgbClr val="81B5A8"/>
      </a:hlink>
      <a:folHlink>
        <a:srgbClr val="936888"/>
      </a:folHlink>
    </a:clrScheme>
    <a:fontScheme name="Badge">
      <a:majorFont>
        <a:latin typeface="Impact" panose="020B080603090205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メイリオ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Badg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12700" cap="flat" cmpd="sng" algn="in">
          <a:solidFill>
            <a:schemeClr val="phClr"/>
          </a:solidFill>
          <a:prstDash val="solid"/>
        </a:ln>
        <a:ln w="5080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algn="ctr" rotWithShape="0">
              <a:srgbClr val="000000">
                <a:alpha val="2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Badge" id="{71A07785-5930-41D4-9A83-E23602B48E98}" vid="{A1A3E1F0-B5EF-49C5-810A-B1B32AEDDC80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TM10001106[[fn=Эмблема]]</Template>
  <TotalTime>688</TotalTime>
  <Words>2391</Words>
  <Application>Microsoft Office PowerPoint</Application>
  <PresentationFormat>Произвольный</PresentationFormat>
  <Paragraphs>134</Paragraphs>
  <Slides>39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39</vt:i4>
      </vt:variant>
    </vt:vector>
  </HeadingPairs>
  <TitlesOfParts>
    <vt:vector size="40" baseType="lpstr">
      <vt:lpstr>Эмблема</vt:lpstr>
      <vt:lpstr>Интерактивный квест “города «золотого кольца»”  для юных любителей математики</vt:lpstr>
      <vt:lpstr>Что такое «золотое кольцо» россии?</vt:lpstr>
      <vt:lpstr>СЕРГИЕВ ПОСАД</vt:lpstr>
      <vt:lpstr>Презентация PowerPoint</vt:lpstr>
      <vt:lpstr>Задание 1  вычислите:</vt:lpstr>
      <vt:lpstr>Задание 1  решение:</vt:lpstr>
      <vt:lpstr>Переславль-залесский</vt:lpstr>
      <vt:lpstr>Презентация PowerPoint</vt:lpstr>
      <vt:lpstr>Задание 2  решите уравнение:</vt:lpstr>
      <vt:lpstr>Задание 2  решение:</vt:lpstr>
      <vt:lpstr>Ростов великий</vt:lpstr>
      <vt:lpstr>Презентация PowerPoint</vt:lpstr>
      <vt:lpstr>Задание 3  решите задачу:</vt:lpstr>
      <vt:lpstr>Задание 3  решение:</vt:lpstr>
      <vt:lpstr>ярославль</vt:lpstr>
      <vt:lpstr>Презентация PowerPoint</vt:lpstr>
      <vt:lpstr>Задание 4  решите уравнение:</vt:lpstr>
      <vt:lpstr>Задание 4  решение:</vt:lpstr>
      <vt:lpstr>кострома</vt:lpstr>
      <vt:lpstr>Презентация PowerPoint</vt:lpstr>
      <vt:lpstr>Задание 5  решите задачу:</vt:lpstr>
      <vt:lpstr>Задание 5  решение:</vt:lpstr>
      <vt:lpstr>иваново</vt:lpstr>
      <vt:lpstr>Презентация PowerPoint</vt:lpstr>
      <vt:lpstr>Задание 6  решите головоломку:</vt:lpstr>
      <vt:lpstr>Задание 6  решение:</vt:lpstr>
      <vt:lpstr>суздаль</vt:lpstr>
      <vt:lpstr>Презентация PowerPoint</vt:lpstr>
      <vt:lpstr>Задание 7  решите головоломку:</vt:lpstr>
      <vt:lpstr>Задание 7  решение:</vt:lpstr>
      <vt:lpstr>углич</vt:lpstr>
      <vt:lpstr>Презентация PowerPoint</vt:lpstr>
      <vt:lpstr>Задание 8  решите головоломку:</vt:lpstr>
      <vt:lpstr>Задание 8  решение:</vt:lpstr>
      <vt:lpstr>владимир</vt:lpstr>
      <vt:lpstr>Презентация PowerPoint</vt:lpstr>
      <vt:lpstr>Задание 9  решите задачу:</vt:lpstr>
      <vt:lpstr>Задание 9  решение:</vt:lpstr>
      <vt:lpstr>Вы молодцы! Вы справились с заданиями.  Учитесь, узнавайте новое и интересуйтесь! 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«золотое кольцо»  задачи на эту тематику</dc:title>
  <dc:creator>Данила</dc:creator>
  <cp:lastModifiedBy>Вера</cp:lastModifiedBy>
  <cp:revision>13</cp:revision>
  <dcterms:created xsi:type="dcterms:W3CDTF">2024-02-01T15:48:44Z</dcterms:created>
  <dcterms:modified xsi:type="dcterms:W3CDTF">2024-06-19T15:22:57Z</dcterms:modified>
</cp:coreProperties>
</file>