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02" autoAdjust="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997998588392137E-2"/>
          <c:y val="5.4973597452380285E-2"/>
          <c:w val="0.74370596894462704"/>
          <c:h val="0.820984333136834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Знают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10</c:v>
                </c:pt>
                <c:pt idx="2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знают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</c:v>
                </c:pt>
                <c:pt idx="1">
                  <c:v>15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336320"/>
        <c:axId val="56431744"/>
        <c:axId val="0"/>
      </c:bar3DChart>
      <c:catAx>
        <c:axId val="5533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431744"/>
        <c:crosses val="autoZero"/>
        <c:auto val="1"/>
        <c:lblAlgn val="ctr"/>
        <c:lblOffset val="100"/>
        <c:noMultiLvlLbl val="0"/>
      </c:catAx>
      <c:valAx>
        <c:axId val="56431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3363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Смогли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смогли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</c:v>
                </c:pt>
                <c:pt idx="1">
                  <c:v>19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457088"/>
        <c:axId val="56458624"/>
        <c:axId val="0"/>
      </c:bar3DChart>
      <c:catAx>
        <c:axId val="5645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458624"/>
        <c:crosses val="autoZero"/>
        <c:auto val="1"/>
        <c:lblAlgn val="ctr"/>
        <c:lblOffset val="100"/>
        <c:noMultiLvlLbl val="0"/>
      </c:catAx>
      <c:valAx>
        <c:axId val="5645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4570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Смогли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смогли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</c:v>
                </c:pt>
                <c:pt idx="1">
                  <c:v>19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6676736"/>
        <c:axId val="56678272"/>
        <c:axId val="0"/>
      </c:bar3DChart>
      <c:catAx>
        <c:axId val="5667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678272"/>
        <c:crosses val="autoZero"/>
        <c:auto val="1"/>
        <c:lblAlgn val="ctr"/>
        <c:lblOffset val="100"/>
        <c:noMultiLvlLbl val="0"/>
      </c:catAx>
      <c:valAx>
        <c:axId val="56678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6767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Знают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знают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23</c:v>
                </c:pt>
                <c:pt idx="1">
                  <c:v>20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2667392"/>
        <c:axId val="62669184"/>
        <c:axId val="0"/>
      </c:bar3DChart>
      <c:catAx>
        <c:axId val="6266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669184"/>
        <c:crosses val="autoZero"/>
        <c:auto val="1"/>
        <c:lblAlgn val="ctr"/>
        <c:lblOffset val="100"/>
        <c:noMultiLvlLbl val="0"/>
      </c:catAx>
      <c:valAx>
        <c:axId val="62669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6673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D20-E4BA-4043-89BE-BFD143A125BF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260-A599-4558-A297-7205474D7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2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D20-E4BA-4043-89BE-BFD143A125BF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260-A599-4558-A297-7205474D7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73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D20-E4BA-4043-89BE-BFD143A125BF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260-A599-4558-A297-7205474D7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18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D20-E4BA-4043-89BE-BFD143A125BF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260-A599-4558-A297-7205474D7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7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D20-E4BA-4043-89BE-BFD143A125BF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260-A599-4558-A297-7205474D7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0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D20-E4BA-4043-89BE-BFD143A125BF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260-A599-4558-A297-7205474D7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0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D20-E4BA-4043-89BE-BFD143A125BF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260-A599-4558-A297-7205474D7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43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D20-E4BA-4043-89BE-BFD143A125BF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260-A599-4558-A297-7205474D7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11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D20-E4BA-4043-89BE-BFD143A125BF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260-A599-4558-A297-7205474D7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18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D20-E4BA-4043-89BE-BFD143A125BF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260-A599-4558-A297-7205474D7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94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9D20-E4BA-4043-89BE-BFD143A125BF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260-A599-4558-A297-7205474D7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10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rgbClr val="FFEFD1"/>
            </a:gs>
            <a:gs pos="5100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D20-E4BA-4043-89BE-BFD143A125BF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0260-A599-4558-A297-7205474D7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8064896" cy="1800200"/>
          </a:xfrm>
        </p:spPr>
        <p:txBody>
          <a:bodyPr>
            <a:normAutofit/>
          </a:bodyPr>
          <a:lstStyle/>
          <a:p>
            <a:r>
              <a:rPr lang="ru-RU" sz="3100" dirty="0"/>
              <a:t>«СОЗДАНИЕ ИЛЛЮСТРИРОВАННОГО СЛОВАРЯ ИДИОМ С КОМПОНЕНТОМ «ЕДА»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3622943"/>
            <a:ext cx="4032448" cy="3235057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Работу выполнили: учащиеся 7Во класса Минкина Кристина и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Рогалёва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Елена</a:t>
            </a: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Руководитель проекта: учитель английского языка</a:t>
            </a: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Бисюгина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Анастасия Валентиновна</a:t>
            </a:r>
          </a:p>
          <a:p>
            <a:endParaRPr lang="ru-RU" dirty="0"/>
          </a:p>
        </p:txBody>
      </p:sp>
      <p:pic>
        <p:nvPicPr>
          <p:cNvPr id="5" name="Рисунок 4" descr="C:\Users\Артём\Desktop\IMG_20190315_003136_HD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384" y="1556792"/>
            <a:ext cx="4644008" cy="36671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544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Исследуя данную тему, мы познакомились также с этимологией некоторых идиом и узнали, что существует нескольких теорий происхождения идиом.</a:t>
            </a:r>
          </a:p>
        </p:txBody>
      </p:sp>
    </p:spTree>
    <p:extLst>
      <p:ext uri="{BB962C8B-B14F-4D97-AF65-F5344CB8AC3E}">
        <p14:creationId xmlns:p14="http://schemas.microsoft.com/office/powerpoint/2010/main" val="36239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0" y="404664"/>
            <a:ext cx="8229600" cy="1143000"/>
          </a:xfrm>
        </p:spPr>
        <p:txBody>
          <a:bodyPr/>
          <a:lstStyle/>
          <a:p>
            <a:r>
              <a:rPr lang="ru-RU" dirty="0" smtClean="0"/>
              <a:t>Приложение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sz="2200" b="1" dirty="0" smtClean="0"/>
              <a:t>1 .   A </a:t>
            </a:r>
            <a:r>
              <a:rPr lang="ru-RU" sz="2200" b="1" dirty="0" err="1"/>
              <a:t>piece</a:t>
            </a:r>
            <a:r>
              <a:rPr lang="ru-RU" sz="2200" b="1" dirty="0"/>
              <a:t> </a:t>
            </a:r>
            <a:r>
              <a:rPr lang="ru-RU" sz="2200" b="1" dirty="0" err="1"/>
              <a:t>of</a:t>
            </a:r>
            <a:r>
              <a:rPr lang="ru-RU" sz="2200" b="1" dirty="0"/>
              <a:t> </a:t>
            </a:r>
            <a:r>
              <a:rPr lang="ru-RU" sz="2200" b="1" dirty="0" err="1"/>
              <a:t>cake</a:t>
            </a:r>
            <a:r>
              <a:rPr lang="ru-RU" sz="2200" dirty="0"/>
              <a:t> — как дважды два, пара пустяков.</a:t>
            </a:r>
          </a:p>
          <a:p>
            <a:r>
              <a:rPr lang="ru-RU" sz="2200" dirty="0"/>
              <a:t>Дословно — «кусок торта».</a:t>
            </a:r>
          </a:p>
          <a:p>
            <a:r>
              <a:rPr lang="ru-RU" sz="2200" b="1" dirty="0"/>
              <a:t>Значение идиомы</a:t>
            </a:r>
            <a:r>
              <a:rPr lang="ru-RU" sz="2200" dirty="0"/>
              <a:t>:</a:t>
            </a:r>
          </a:p>
          <a:p>
            <a:r>
              <a:rPr lang="ru-RU" sz="2200" dirty="0"/>
              <a:t>Таким выражением характеризуют какое-то действие, которое можно выполнить легко, практически без усилий.</a:t>
            </a:r>
          </a:p>
          <a:p>
            <a:r>
              <a:rPr lang="ru-RU" sz="2200" b="1" dirty="0"/>
              <a:t>История идиомы</a:t>
            </a:r>
            <a:r>
              <a:rPr lang="ru-RU" sz="2200" dirty="0"/>
              <a:t>:</a:t>
            </a:r>
          </a:p>
          <a:p>
            <a:r>
              <a:rPr lang="ru-RU" sz="2200" dirty="0"/>
              <a:t>Наиболее вероятная история возникновения этой идиомы про еду на английском языке возвращает нас в далекий 1870 год. Тогда в Америке все еще процветала работорговля, и рабовладельцы любили затевать игры со своими слугами. Они устраивали соревнование под названием «прогулка с тортом» (</a:t>
            </a:r>
            <a:r>
              <a:rPr lang="ru-RU" sz="2200" dirty="0" err="1"/>
              <a:t>cake</a:t>
            </a:r>
            <a:r>
              <a:rPr lang="ru-RU" sz="2200" dirty="0"/>
              <a:t> </a:t>
            </a:r>
            <a:r>
              <a:rPr lang="ru-RU" sz="2200" dirty="0" err="1"/>
              <a:t>walk</a:t>
            </a:r>
            <a:r>
              <a:rPr lang="ru-RU" sz="2200" dirty="0"/>
              <a:t>). Суть состязания заключалась в том, что все рабы разбивались на пары, и каждой паре вручали по торту. Они должны были вместе держать блюдо и танцевать, подражая манере богатых господ. Рабовладельцы находили ужимки рабов весьма забавными, поэтому лучшую пару награждали тортом. По сравнению с тяжелой работой веселые танцы были легким занятием, поэтому заслужить свой кусок торта было относительно простым делом.</a:t>
            </a:r>
          </a:p>
          <a:p>
            <a:endParaRPr lang="ru-RU" sz="2000" dirty="0"/>
          </a:p>
        </p:txBody>
      </p:sp>
      <p:pic>
        <p:nvPicPr>
          <p:cNvPr id="4" name="Рисунок 3" descr="A piece of cak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870"/>
            <a:ext cx="3138014" cy="20509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80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/>
              <a:t>Актуальность исследования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2000" dirty="0"/>
              <a:t>При изучении английского языка мы часто сталкиваемся с выражениями, смысл которых очень трудно уловить, несмотря на то, что знаем перевод всех составных слов. Такие выражения называются </a:t>
            </a:r>
            <a:r>
              <a:rPr lang="ru-RU" sz="2000" b="1" dirty="0"/>
              <a:t>идиомами</a:t>
            </a:r>
            <a:r>
              <a:rPr lang="ru-RU" sz="2000" dirty="0"/>
              <a:t>. К примеру, в русском языке идиомами можно назвать такие выражения, как «Играть на нервах», «Бить баклуши», « В ус не дуть» и т.п. Такие идиомы (или фразеологизмы) выполняют немаловажную роль, придавая речи яркую эмоциональную окраску.</a:t>
            </a:r>
          </a:p>
          <a:p>
            <a:r>
              <a:rPr lang="ru-RU" sz="2400" dirty="0"/>
              <a:t>Сама по себе идиома представляет собой особое сочетание слов, которые в совокупности меняют свою суть, свой смысл. Если вы решите перевести ту или иную английскую идиому через онлайн-переводчик, скорее всего, вы не поймете суть высказывания. Обычно переводчики переводят не фразы, а каждое отдельно взятое слово. Следовательно, идиомы следует предварительно изучить.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93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1662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b="1" dirty="0"/>
              <a:t>Цель исследования:</a:t>
            </a:r>
            <a:r>
              <a:rPr lang="ru-RU" dirty="0"/>
              <a:t> создать иллюстрированный словарь идиом с компонентом «Еда»</a:t>
            </a:r>
          </a:p>
          <a:p>
            <a:r>
              <a:rPr lang="ru-RU" b="1" dirty="0"/>
              <a:t>Задачи:</a:t>
            </a:r>
            <a:r>
              <a:rPr lang="ru-RU" dirty="0"/>
              <a:t> </a:t>
            </a:r>
          </a:p>
          <a:p>
            <a:r>
              <a:rPr lang="ru-RU" dirty="0"/>
              <a:t>-  развивать лексические умения владения английским языком;</a:t>
            </a:r>
          </a:p>
          <a:p>
            <a:r>
              <a:rPr lang="ru-RU" dirty="0"/>
              <a:t>- изучить теоретический материал, различные источники по данной теме (словари-справочники, учебники);</a:t>
            </a:r>
          </a:p>
          <a:p>
            <a:r>
              <a:rPr lang="ru-RU" dirty="0"/>
              <a:t>- выявить уровень владения информацией по теме: «Идиомы» среди  учащихся нашей школы;</a:t>
            </a:r>
          </a:p>
          <a:p>
            <a:r>
              <a:rPr lang="ru-RU" dirty="0"/>
              <a:t>- формировать лингвокультуроведческие знания, в частности, на примере информации об этимологии.</a:t>
            </a:r>
          </a:p>
        </p:txBody>
      </p:sp>
    </p:spTree>
    <p:extLst>
      <p:ext uri="{BB962C8B-B14F-4D97-AF65-F5344CB8AC3E}">
        <p14:creationId xmlns:p14="http://schemas.microsoft.com/office/powerpoint/2010/main" val="67325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060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/>
              <a:t>Объект исследования:</a:t>
            </a:r>
            <a:r>
              <a:rPr lang="ru-RU" dirty="0"/>
              <a:t> </a:t>
            </a:r>
            <a:r>
              <a:rPr lang="ru-RU"/>
              <a:t>фразеология </a:t>
            </a:r>
            <a:r>
              <a:rPr lang="ru-RU" smtClean="0"/>
              <a:t>английского </a:t>
            </a:r>
            <a:r>
              <a:rPr lang="ru-RU" dirty="0"/>
              <a:t>языка</a:t>
            </a:r>
          </a:p>
          <a:p>
            <a:r>
              <a:rPr lang="ru-RU" b="1" dirty="0"/>
              <a:t>Предмет исследования</a:t>
            </a:r>
            <a:r>
              <a:rPr lang="ru-RU" dirty="0"/>
              <a:t>: идиома как фразеологическая единица</a:t>
            </a:r>
          </a:p>
          <a:p>
            <a:r>
              <a:rPr lang="ru-RU" b="1" dirty="0"/>
              <a:t>Методы:</a:t>
            </a:r>
            <a:endParaRPr lang="ru-RU" dirty="0"/>
          </a:p>
          <a:p>
            <a:pPr lvl="0"/>
            <a:r>
              <a:rPr lang="ru-RU" dirty="0"/>
              <a:t>Теоретический - метод изучения теоретического материала (отбор идиом для создания словаря)</a:t>
            </a:r>
          </a:p>
          <a:p>
            <a:pPr lvl="0"/>
            <a:r>
              <a:rPr lang="ru-RU" dirty="0"/>
              <a:t>Исследовательский - метод научного познания (поиск этимологии идиоматических выражений)</a:t>
            </a:r>
          </a:p>
          <a:p>
            <a:pPr lvl="0"/>
            <a:r>
              <a:rPr lang="ru-RU" dirty="0"/>
              <a:t>Анкетирование - метод получения информации (проведение социологического опроса учащихся)</a:t>
            </a:r>
          </a:p>
          <a:p>
            <a:r>
              <a:rPr lang="ru-RU" b="1" dirty="0"/>
              <a:t>Гипотеза исследования:</a:t>
            </a:r>
            <a:r>
              <a:rPr lang="ru-RU" dirty="0"/>
              <a:t> учащиеся нашей школы редко используют идиомы английского языка в связи с тем, что не знают их значение.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16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1662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/>
              <a:t>Практическая значимость: </a:t>
            </a:r>
            <a:r>
              <a:rPr lang="ru-RU" dirty="0"/>
              <a:t>Практическая значимость работы состоит в возможности применения и использования мини-словаря на занятиях во внеурочной деятельности, а также при подготовке к конкурсам и олимпиадам по английскому языку. Кроме того предложенный материал может быть использован желающими расширить и углубить свои знания в языке.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Ожидаемый результат:</a:t>
            </a:r>
            <a:r>
              <a:rPr lang="ru-RU" dirty="0"/>
              <a:t> обучающихся должно заинтересовать использование в речи как большего количества идиом.</a:t>
            </a:r>
          </a:p>
          <a:p>
            <a:r>
              <a:rPr lang="ru-RU" b="1" dirty="0"/>
              <a:t>Структура исследовательской работы:</a:t>
            </a:r>
            <a:r>
              <a:rPr lang="ru-RU" dirty="0"/>
              <a:t> работа состоит из введения, теоретического обоснования работы, заключения и списка использованной литературы (+ приложение 1, 2,3).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27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6166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b="1" dirty="0" smtClean="0"/>
              <a:t>Заключение:</a:t>
            </a:r>
          </a:p>
          <a:p>
            <a:pPr marL="0" lvl="0" indent="0">
              <a:buNone/>
            </a:pPr>
            <a:r>
              <a:rPr lang="ru-RU" sz="3600" dirty="0" smtClean="0"/>
              <a:t>В </a:t>
            </a:r>
            <a:r>
              <a:rPr lang="ru-RU" sz="3600" dirty="0"/>
              <a:t>результате работы над проектом мы выявили, что существует значительное количество идиом, в том числе, идиом по теме: «Еда» (Приложение 1).</a:t>
            </a:r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pPr marL="0" lv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 </a:t>
            </a:r>
          </a:p>
          <a:p>
            <a:pPr marL="514350" indent="-514350" algn="ctr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27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5016" y="0"/>
            <a:ext cx="8229600" cy="1143000"/>
          </a:xfrm>
        </p:spPr>
        <p:txBody>
          <a:bodyPr/>
          <a:lstStyle/>
          <a:p>
            <a:r>
              <a:rPr lang="ru-RU" dirty="0" smtClean="0"/>
              <a:t>Приложение 1</a:t>
            </a:r>
            <a:endParaRPr lang="ru-RU" dirty="0"/>
          </a:p>
        </p:txBody>
      </p:sp>
      <p:pic>
        <p:nvPicPr>
          <p:cNvPr id="4" name="Объект 3" descr="C:\Users\Артём\Desktop\IMG_20190315_003136_HDR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052736"/>
            <a:ext cx="4788024" cy="33843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-9957" y="0"/>
            <a:ext cx="4509947" cy="6824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Заварить кашу</a:t>
            </a:r>
            <a:r>
              <a:rPr lang="en-US" sz="1250" dirty="0"/>
              <a:t>  </a:t>
            </a:r>
            <a:r>
              <a:rPr lang="ru-RU" sz="1250" dirty="0"/>
              <a:t>Т</a:t>
            </a:r>
            <a:r>
              <a:rPr lang="en-US" sz="1250" dirty="0"/>
              <a:t>o cook porridge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Заморить червячка </a:t>
            </a:r>
            <a:r>
              <a:rPr lang="en-US" sz="1250" dirty="0"/>
              <a:t>To have a little to eat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Иметь волчий аппетит</a:t>
            </a:r>
            <a:r>
              <a:rPr lang="en-US" sz="1250" dirty="0"/>
              <a:t> To be hungry as a bear/a hunter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Ложа дёгтя в бочке мёда</a:t>
            </a:r>
            <a:r>
              <a:rPr lang="en-US" sz="1250" dirty="0"/>
              <a:t> A spoon of tar in the barrel of honey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Молочные реки кисельные берега</a:t>
            </a:r>
            <a:r>
              <a:rPr lang="en-US" sz="1250" dirty="0"/>
              <a:t> Milky rivers and banks of </a:t>
            </a:r>
            <a:r>
              <a:rPr lang="en-US" sz="1250" dirty="0" err="1"/>
              <a:t>kissel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Банановая республика</a:t>
            </a:r>
            <a:r>
              <a:rPr lang="en-US" sz="1250" dirty="0"/>
              <a:t> A banana republic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Запретный плод</a:t>
            </a:r>
            <a:r>
              <a:rPr lang="en-US" sz="1250" dirty="0"/>
              <a:t> Stolen/forbidden fruit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Сущий пустяк</a:t>
            </a:r>
            <a:r>
              <a:rPr lang="en-US" sz="1250" dirty="0"/>
              <a:t> A piece of cake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Пить</a:t>
            </a:r>
            <a:r>
              <a:rPr lang="en-US" sz="1250" dirty="0"/>
              <a:t>, </a:t>
            </a:r>
            <a:r>
              <a:rPr lang="ru-RU" sz="1250" dirty="0"/>
              <a:t>как бочка</a:t>
            </a:r>
            <a:r>
              <a:rPr lang="en-US" sz="1250" dirty="0"/>
              <a:t> To drink like a fish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en-US" sz="1250" dirty="0"/>
              <a:t> </a:t>
            </a:r>
            <a:r>
              <a:rPr lang="ru-RU" sz="1250" dirty="0"/>
              <a:t>Слюнки потекли </a:t>
            </a:r>
            <a:r>
              <a:rPr lang="en-US" sz="1250" dirty="0"/>
              <a:t>To make one’s mouth water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en-US" sz="1250" dirty="0"/>
              <a:t> </a:t>
            </a:r>
            <a:r>
              <a:rPr lang="ru-RU" sz="1250" dirty="0"/>
              <a:t>Хлебом не корми</a:t>
            </a:r>
            <a:r>
              <a:rPr lang="en-US" sz="1250" dirty="0"/>
              <a:t> It must have been meat and drink to you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en-US" sz="1250" dirty="0"/>
              <a:t> </a:t>
            </a:r>
            <a:r>
              <a:rPr lang="ru-RU" sz="1250" dirty="0"/>
              <a:t>Яблоко раздора</a:t>
            </a:r>
            <a:r>
              <a:rPr lang="en-US" sz="1250" dirty="0"/>
              <a:t> Apple of discord/a bone of contention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en-US" sz="1250" dirty="0"/>
              <a:t> </a:t>
            </a:r>
            <a:r>
              <a:rPr lang="ru-RU" sz="1250" dirty="0"/>
              <a:t>Холодный</a:t>
            </a:r>
            <a:r>
              <a:rPr lang="en-US" sz="1250" dirty="0"/>
              <a:t>, </a:t>
            </a:r>
            <a:r>
              <a:rPr lang="ru-RU" sz="1250" dirty="0"/>
              <a:t>как огурец</a:t>
            </a:r>
            <a:r>
              <a:rPr lang="en-US" sz="1250" dirty="0"/>
              <a:t> To be as cool as a cucumber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en-US" sz="1250" dirty="0"/>
              <a:t> </a:t>
            </a:r>
            <a:r>
              <a:rPr lang="ru-RU" sz="1250" dirty="0"/>
              <a:t>Хлеб и масло</a:t>
            </a:r>
            <a:r>
              <a:rPr lang="en-US" sz="1250" dirty="0"/>
              <a:t> Bread and butter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en-US" sz="1250" dirty="0"/>
              <a:t> </a:t>
            </a:r>
            <a:r>
              <a:rPr lang="ru-RU" sz="1250" dirty="0"/>
              <a:t>Странный, необщительный человек </a:t>
            </a:r>
            <a:r>
              <a:rPr lang="en-US" sz="1250" dirty="0"/>
              <a:t>Cold fish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 Один пирог два раза не съешь </a:t>
            </a:r>
            <a:r>
              <a:rPr lang="en-US" sz="1250" dirty="0"/>
              <a:t>Eat one’s cake and have it too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en-US" sz="1250" dirty="0"/>
              <a:t> </a:t>
            </a:r>
            <a:r>
              <a:rPr lang="ru-RU" sz="1250" dirty="0"/>
              <a:t>Быть сладкоежкой </a:t>
            </a:r>
            <a:r>
              <a:rPr lang="en-US" sz="1250" dirty="0"/>
              <a:t>To have a sweet tooth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en-US" sz="1250" dirty="0"/>
              <a:t> </a:t>
            </a:r>
            <a:r>
              <a:rPr lang="ru-RU" sz="1250" dirty="0"/>
              <a:t>Ранний ужин с чаем </a:t>
            </a:r>
            <a:r>
              <a:rPr lang="en-US" sz="1250" dirty="0"/>
              <a:t>High tea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 Нечто неприятное </a:t>
            </a:r>
            <a:r>
              <a:rPr lang="en-US" sz="1250" dirty="0"/>
              <a:t>Ho</a:t>
            </a:r>
            <a:r>
              <a:rPr lang="ru-RU" sz="1250" dirty="0"/>
              <a:t>t </a:t>
            </a:r>
            <a:r>
              <a:rPr lang="ru-RU" sz="1250" dirty="0" err="1"/>
              <a:t>potat</a:t>
            </a:r>
            <a:r>
              <a:rPr lang="en-US" sz="1250" dirty="0"/>
              <a:t>o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 Желанная добавка к чему-либо </a:t>
            </a:r>
            <a:r>
              <a:rPr lang="en-US" sz="1250" dirty="0"/>
              <a:t>Icing on the cake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 Место</a:t>
            </a:r>
            <a:r>
              <a:rPr lang="en-US" sz="1250" dirty="0"/>
              <a:t>, </a:t>
            </a:r>
            <a:r>
              <a:rPr lang="ru-RU" sz="1250" dirty="0"/>
              <a:t>где всего вдоволь</a:t>
            </a:r>
            <a:r>
              <a:rPr lang="en-US" sz="1250" dirty="0"/>
              <a:t> Land of milk and honey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en-US" sz="1250" dirty="0"/>
              <a:t> </a:t>
            </a:r>
            <a:r>
              <a:rPr lang="ru-RU" sz="1250" dirty="0"/>
              <a:t>Сбережение на чёрный день </a:t>
            </a:r>
            <a:r>
              <a:rPr lang="en-US" sz="1250" dirty="0"/>
              <a:t>Nest egg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 Это моя чашка чая (это получается у меня хорошо) </a:t>
            </a:r>
            <a:r>
              <a:rPr lang="en-US" sz="1250" dirty="0"/>
              <a:t>One</a:t>
            </a:r>
            <a:r>
              <a:rPr lang="ru-RU" sz="1250" dirty="0"/>
              <a:t>’</a:t>
            </a:r>
            <a:r>
              <a:rPr lang="en-US" sz="1250" dirty="0"/>
              <a:t>s cup of tea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Сыпать соль на рану </a:t>
            </a:r>
            <a:r>
              <a:rPr lang="en-US" sz="1250" dirty="0"/>
              <a:t>To rub salt in a wound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Разболтать секрет </a:t>
            </a:r>
            <a:r>
              <a:rPr lang="en-US" sz="1250" dirty="0"/>
              <a:t>To spill the beans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Идти нарасхват</a:t>
            </a:r>
            <a:r>
              <a:rPr lang="en-US" sz="1250" dirty="0"/>
              <a:t> To sell like hot cakes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Зелен виноград</a:t>
            </a:r>
            <a:r>
              <a:rPr lang="en-US" sz="1250" dirty="0"/>
              <a:t> Sour grapes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Сытная еда</a:t>
            </a:r>
            <a:r>
              <a:rPr lang="en-US" sz="1250" dirty="0"/>
              <a:t> Square meal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Буря в стакане воды</a:t>
            </a:r>
            <a:r>
              <a:rPr lang="en-US" sz="1250" dirty="0"/>
              <a:t> Storm in a tea-cup</a:t>
            </a:r>
            <a:endParaRPr lang="ru-RU" sz="1250" dirty="0"/>
          </a:p>
          <a:p>
            <a:pPr marL="342900" lvl="0" indent="-342900">
              <a:buFont typeface="+mj-lt"/>
              <a:buAutoNum type="arabicPeriod"/>
            </a:pPr>
            <a:r>
              <a:rPr lang="ru-RU" sz="1250" dirty="0"/>
              <a:t>Сожалеть о непоправимом </a:t>
            </a:r>
            <a:r>
              <a:rPr lang="en-US" sz="1250" dirty="0"/>
              <a:t>To cry over spilt milk</a:t>
            </a:r>
            <a:endParaRPr lang="ru-RU" sz="1250" dirty="0"/>
          </a:p>
          <a:p>
            <a:pPr marL="342900" indent="-342900">
              <a:buFont typeface="+mj-lt"/>
              <a:buAutoNum type="arabicPeriod"/>
            </a:pPr>
            <a:endParaRPr lang="ru-RU" sz="1250" dirty="0"/>
          </a:p>
        </p:txBody>
      </p:sp>
    </p:spTree>
    <p:extLst>
      <p:ext uri="{BB962C8B-B14F-4D97-AF65-F5344CB8AC3E}">
        <p14:creationId xmlns:p14="http://schemas.microsoft.com/office/powerpoint/2010/main" val="70907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/>
              <a:t>По итогам проведения социологического опроса стало ясно, что из 25 человек каждой параллели классов (7, 8, 9) наиболее осведомлены в вопросах по теме: «Идиомы» учащиеся 9 классов. Они смогли привести примеры идиом, в том числе, на английском языке, но при этом учащиеся забыли, а некоторые не знали о существовании, например, одной из самых известных идиом английского языка ‘</a:t>
            </a:r>
            <a:r>
              <a:rPr lang="en-US" dirty="0"/>
              <a:t>a piece of cake</a:t>
            </a:r>
            <a:r>
              <a:rPr lang="ru-RU" dirty="0"/>
              <a:t>’. Тем не менее, на вопрос о значении идиом в жизни человека большая часть опрошенных ответили правильно, а именно, что «идиомы украшают речь, позволяют точнее выражать свои мысли, необходимы для разнообразия в общении, для развития логики»</a:t>
            </a:r>
          </a:p>
        </p:txBody>
      </p:sp>
    </p:spTree>
    <p:extLst>
      <p:ext uri="{BB962C8B-B14F-4D97-AF65-F5344CB8AC3E}">
        <p14:creationId xmlns:p14="http://schemas.microsoft.com/office/powerpoint/2010/main" val="17907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143000"/>
          </a:xfrm>
        </p:spPr>
        <p:txBody>
          <a:bodyPr/>
          <a:lstStyle/>
          <a:p>
            <a:r>
              <a:rPr lang="ru-RU" dirty="0" smtClean="0"/>
              <a:t>Приложение 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335483"/>
              </p:ext>
            </p:extLst>
          </p:nvPr>
        </p:nvGraphicFramePr>
        <p:xfrm>
          <a:off x="0" y="1124744"/>
          <a:ext cx="4501008" cy="24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69653705"/>
              </p:ext>
            </p:extLst>
          </p:nvPr>
        </p:nvGraphicFramePr>
        <p:xfrm>
          <a:off x="4427984" y="836712"/>
          <a:ext cx="4685144" cy="27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45075729"/>
              </p:ext>
            </p:extLst>
          </p:nvPr>
        </p:nvGraphicFramePr>
        <p:xfrm>
          <a:off x="8000" y="3864496"/>
          <a:ext cx="4902424" cy="29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73990629"/>
              </p:ext>
            </p:extLst>
          </p:nvPr>
        </p:nvGraphicFramePr>
        <p:xfrm>
          <a:off x="4932040" y="4149080"/>
          <a:ext cx="4211960" cy="269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3271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669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«СОЗДАНИЕ ИЛЛЮСТРИРОВАННОГО СЛОВАРЯ ИДИОМ С КОМПОНЕНТОМ «ЕДА» </vt:lpstr>
      <vt:lpstr>Актуальность исследования.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Приложение 1</vt:lpstr>
      <vt:lpstr>Презентация PowerPoint</vt:lpstr>
      <vt:lpstr>Приложение 2</vt:lpstr>
      <vt:lpstr>Презентация PowerPoint</vt:lpstr>
      <vt:lpstr>Приложение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«СОЗДАНИЕ ИЛЛЮСТРИРОВАННОГО СЛОВАРЯ ИДИОМ С КОМПОНЕНТОМ «ЕДА»</dc:title>
  <dc:creator>MSI</dc:creator>
  <cp:lastModifiedBy>Бисюгина Анастасия Валентиновна</cp:lastModifiedBy>
  <cp:revision>9</cp:revision>
  <dcterms:created xsi:type="dcterms:W3CDTF">2019-03-17T20:51:05Z</dcterms:created>
  <dcterms:modified xsi:type="dcterms:W3CDTF">2019-03-18T11:32:57Z</dcterms:modified>
</cp:coreProperties>
</file>