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1"/>
  </p:notesMasterIdLst>
  <p:handoutMasterIdLst>
    <p:handoutMasterId r:id="rId22"/>
  </p:handoutMasterIdLst>
  <p:sldIdLst>
    <p:sldId id="256" r:id="rId2"/>
    <p:sldId id="300" r:id="rId3"/>
    <p:sldId id="279" r:id="rId4"/>
    <p:sldId id="278" r:id="rId5"/>
    <p:sldId id="257" r:id="rId6"/>
    <p:sldId id="266" r:id="rId7"/>
    <p:sldId id="290" r:id="rId8"/>
    <p:sldId id="289" r:id="rId9"/>
    <p:sldId id="292" r:id="rId10"/>
    <p:sldId id="291" r:id="rId11"/>
    <p:sldId id="293" r:id="rId12"/>
    <p:sldId id="294" r:id="rId13"/>
    <p:sldId id="295" r:id="rId14"/>
    <p:sldId id="296" r:id="rId15"/>
    <p:sldId id="297" r:id="rId16"/>
    <p:sldId id="264" r:id="rId17"/>
    <p:sldId id="269" r:id="rId18"/>
    <p:sldId id="301" r:id="rId19"/>
    <p:sldId id="298" r:id="rId20"/>
  </p:sldIdLst>
  <p:sldSz cx="9144000" cy="6858000" type="screen4x3"/>
  <p:notesSz cx="6877050" cy="100028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1">
          <p15:clr>
            <a:srgbClr val="A4A3A4"/>
          </p15:clr>
        </p15:guide>
        <p15:guide id="2" pos="21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006C31"/>
    <a:srgbClr val="003300"/>
    <a:srgbClr val="990000"/>
    <a:srgbClr val="003399"/>
    <a:srgbClr val="0000FF"/>
    <a:srgbClr val="9999FF"/>
    <a:srgbClr val="33CC33"/>
    <a:srgbClr val="FF99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3" autoAdjust="0"/>
    <p:restoredTop sz="92443" autoAdjust="0"/>
  </p:normalViewPr>
  <p:slideViewPr>
    <p:cSldViewPr>
      <p:cViewPr varScale="1">
        <p:scale>
          <a:sx n="63" d="100"/>
          <a:sy n="63" d="100"/>
        </p:scale>
        <p:origin x="1352"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90"/>
      </p:cViewPr>
      <p:guideLst>
        <p:guide orient="horz" pos="3151"/>
        <p:guide pos="216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79843" cy="500224"/>
          </a:xfrm>
          <a:prstGeom prst="rect">
            <a:avLst/>
          </a:prstGeom>
        </p:spPr>
        <p:txBody>
          <a:bodyPr vert="horz" lIns="93150" tIns="46575" rIns="93150" bIns="46575" rtlCol="0"/>
          <a:lstStyle>
            <a:lvl1pPr algn="l">
              <a:defRPr sz="1200"/>
            </a:lvl1pPr>
          </a:lstStyle>
          <a:p>
            <a:endParaRPr lang="ru-RU"/>
          </a:p>
        </p:txBody>
      </p:sp>
      <p:sp>
        <p:nvSpPr>
          <p:cNvPr id="3" name="Дата 2"/>
          <p:cNvSpPr>
            <a:spLocks noGrp="1"/>
          </p:cNvSpPr>
          <p:nvPr>
            <p:ph type="dt" sz="quarter" idx="1"/>
          </p:nvPr>
        </p:nvSpPr>
        <p:spPr>
          <a:xfrm>
            <a:off x="3895616" y="1"/>
            <a:ext cx="2979843" cy="500224"/>
          </a:xfrm>
          <a:prstGeom prst="rect">
            <a:avLst/>
          </a:prstGeom>
        </p:spPr>
        <p:txBody>
          <a:bodyPr vert="horz" lIns="93150" tIns="46575" rIns="93150" bIns="46575" rtlCol="0"/>
          <a:lstStyle>
            <a:lvl1pPr algn="r">
              <a:defRPr sz="1200"/>
            </a:lvl1pPr>
          </a:lstStyle>
          <a:p>
            <a:fld id="{5889BF7B-7877-428E-A368-BAD2E93B24B3}" type="datetimeFigureOut">
              <a:rPr lang="ru-RU" smtClean="0"/>
              <a:pPr/>
              <a:t>18.06.2024</a:t>
            </a:fld>
            <a:endParaRPr lang="ru-RU"/>
          </a:p>
        </p:txBody>
      </p:sp>
      <p:sp>
        <p:nvSpPr>
          <p:cNvPr id="4" name="Нижний колонтитул 3"/>
          <p:cNvSpPr>
            <a:spLocks noGrp="1"/>
          </p:cNvSpPr>
          <p:nvPr>
            <p:ph type="ftr" sz="quarter" idx="2"/>
          </p:nvPr>
        </p:nvSpPr>
        <p:spPr>
          <a:xfrm>
            <a:off x="2" y="9500982"/>
            <a:ext cx="2979843" cy="500224"/>
          </a:xfrm>
          <a:prstGeom prst="rect">
            <a:avLst/>
          </a:prstGeom>
        </p:spPr>
        <p:txBody>
          <a:bodyPr vert="horz" lIns="93150" tIns="46575" rIns="93150" bIns="46575" rtlCol="0" anchor="b"/>
          <a:lstStyle>
            <a:lvl1pPr algn="l">
              <a:defRPr sz="1200"/>
            </a:lvl1pPr>
          </a:lstStyle>
          <a:p>
            <a:endParaRPr lang="ru-RU"/>
          </a:p>
        </p:txBody>
      </p:sp>
      <p:sp>
        <p:nvSpPr>
          <p:cNvPr id="5" name="Номер слайда 4"/>
          <p:cNvSpPr>
            <a:spLocks noGrp="1"/>
          </p:cNvSpPr>
          <p:nvPr>
            <p:ph type="sldNum" sz="quarter" idx="3"/>
          </p:nvPr>
        </p:nvSpPr>
        <p:spPr>
          <a:xfrm>
            <a:off x="3895616" y="9500982"/>
            <a:ext cx="2979843" cy="500224"/>
          </a:xfrm>
          <a:prstGeom prst="rect">
            <a:avLst/>
          </a:prstGeom>
        </p:spPr>
        <p:txBody>
          <a:bodyPr vert="horz" lIns="93150" tIns="46575" rIns="93150" bIns="46575" rtlCol="0" anchor="b"/>
          <a:lstStyle>
            <a:lvl1pPr algn="r">
              <a:defRPr sz="1200"/>
            </a:lvl1pPr>
          </a:lstStyle>
          <a:p>
            <a:fld id="{F92481CE-C863-48C5-B453-DE19D470BF7E}" type="slidenum">
              <a:rPr lang="ru-RU" smtClean="0"/>
              <a:pPr/>
              <a:t>‹#›</a:t>
            </a:fld>
            <a:endParaRPr lang="ru-RU"/>
          </a:p>
        </p:txBody>
      </p:sp>
    </p:spTree>
    <p:extLst>
      <p:ext uri="{BB962C8B-B14F-4D97-AF65-F5344CB8AC3E}">
        <p14:creationId xmlns:p14="http://schemas.microsoft.com/office/powerpoint/2010/main" val="2579327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2"/>
            <a:ext cx="2980055" cy="500141"/>
          </a:xfrm>
          <a:prstGeom prst="rect">
            <a:avLst/>
          </a:prstGeom>
        </p:spPr>
        <p:txBody>
          <a:bodyPr vert="horz" lIns="93150" tIns="46575" rIns="93150" bIns="46575" rtlCol="0"/>
          <a:lstStyle>
            <a:lvl1pPr algn="l">
              <a:defRPr sz="1200"/>
            </a:lvl1pPr>
          </a:lstStyle>
          <a:p>
            <a:endParaRPr lang="ru-RU"/>
          </a:p>
        </p:txBody>
      </p:sp>
      <p:sp>
        <p:nvSpPr>
          <p:cNvPr id="3" name="Дата 2"/>
          <p:cNvSpPr>
            <a:spLocks noGrp="1"/>
          </p:cNvSpPr>
          <p:nvPr>
            <p:ph type="dt" idx="1"/>
          </p:nvPr>
        </p:nvSpPr>
        <p:spPr>
          <a:xfrm>
            <a:off x="3895404" y="2"/>
            <a:ext cx="2980055" cy="500141"/>
          </a:xfrm>
          <a:prstGeom prst="rect">
            <a:avLst/>
          </a:prstGeom>
        </p:spPr>
        <p:txBody>
          <a:bodyPr vert="horz" lIns="93150" tIns="46575" rIns="93150" bIns="46575" rtlCol="0"/>
          <a:lstStyle>
            <a:lvl1pPr algn="r">
              <a:defRPr sz="1200"/>
            </a:lvl1pPr>
          </a:lstStyle>
          <a:p>
            <a:fld id="{B2FD619E-CD05-43A3-B58E-074940010DC4}" type="datetimeFigureOut">
              <a:rPr lang="ru-RU" smtClean="0"/>
              <a:pPr/>
              <a:t>18.06.2024</a:t>
            </a:fld>
            <a:endParaRPr lang="ru-RU"/>
          </a:p>
        </p:txBody>
      </p:sp>
      <p:sp>
        <p:nvSpPr>
          <p:cNvPr id="4" name="Образ слайда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3150" tIns="46575" rIns="93150" bIns="46575" rtlCol="0" anchor="ctr"/>
          <a:lstStyle/>
          <a:p>
            <a:endParaRPr lang="ru-RU"/>
          </a:p>
        </p:txBody>
      </p:sp>
      <p:sp>
        <p:nvSpPr>
          <p:cNvPr id="5" name="Заметки 4"/>
          <p:cNvSpPr>
            <a:spLocks noGrp="1"/>
          </p:cNvSpPr>
          <p:nvPr>
            <p:ph type="body" sz="quarter" idx="3"/>
          </p:nvPr>
        </p:nvSpPr>
        <p:spPr>
          <a:xfrm>
            <a:off x="687706" y="4751351"/>
            <a:ext cx="5501640" cy="4501276"/>
          </a:xfrm>
          <a:prstGeom prst="rect">
            <a:avLst/>
          </a:prstGeom>
        </p:spPr>
        <p:txBody>
          <a:bodyPr vert="horz" lIns="93150" tIns="46575" rIns="93150" bIns="4657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500961"/>
            <a:ext cx="2980055" cy="500141"/>
          </a:xfrm>
          <a:prstGeom prst="rect">
            <a:avLst/>
          </a:prstGeom>
        </p:spPr>
        <p:txBody>
          <a:bodyPr vert="horz" lIns="93150" tIns="46575" rIns="93150" bIns="46575" rtlCol="0" anchor="b"/>
          <a:lstStyle>
            <a:lvl1pPr algn="l">
              <a:defRPr sz="1200"/>
            </a:lvl1pPr>
          </a:lstStyle>
          <a:p>
            <a:endParaRPr lang="ru-RU"/>
          </a:p>
        </p:txBody>
      </p:sp>
      <p:sp>
        <p:nvSpPr>
          <p:cNvPr id="7" name="Номер слайда 6"/>
          <p:cNvSpPr>
            <a:spLocks noGrp="1"/>
          </p:cNvSpPr>
          <p:nvPr>
            <p:ph type="sldNum" sz="quarter" idx="5"/>
          </p:nvPr>
        </p:nvSpPr>
        <p:spPr>
          <a:xfrm>
            <a:off x="3895404" y="9500961"/>
            <a:ext cx="2980055" cy="500141"/>
          </a:xfrm>
          <a:prstGeom prst="rect">
            <a:avLst/>
          </a:prstGeom>
        </p:spPr>
        <p:txBody>
          <a:bodyPr vert="horz" lIns="93150" tIns="46575" rIns="93150" bIns="46575" rtlCol="0" anchor="b"/>
          <a:lstStyle>
            <a:lvl1pPr algn="r">
              <a:defRPr sz="1200"/>
            </a:lvl1pPr>
          </a:lstStyle>
          <a:p>
            <a:fld id="{0C8E9648-12B2-434A-98BC-A05C1BDECCC4}" type="slidenum">
              <a:rPr lang="ru-RU" smtClean="0"/>
              <a:pPr/>
              <a:t>‹#›</a:t>
            </a:fld>
            <a:endParaRPr lang="ru-RU"/>
          </a:p>
        </p:txBody>
      </p:sp>
    </p:spTree>
    <p:extLst>
      <p:ext uri="{BB962C8B-B14F-4D97-AF65-F5344CB8AC3E}">
        <p14:creationId xmlns:p14="http://schemas.microsoft.com/office/powerpoint/2010/main" val="3755426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C8E9648-12B2-434A-98BC-A05C1BDECCC4}"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C8E9648-12B2-434A-98BC-A05C1BDECCC4}" type="slidenum">
              <a:rPr lang="ru-RU" smtClean="0"/>
              <a:pPr/>
              <a:t>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C8E9648-12B2-434A-98BC-A05C1BDECCC4}" type="slidenum">
              <a:rPr lang="ru-RU" smtClean="0"/>
              <a:pPr/>
              <a:t>7</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C8E9648-12B2-434A-98BC-A05C1BDECCC4}" type="slidenum">
              <a:rPr lang="ru-RU" smtClean="0"/>
              <a:pPr/>
              <a:t>15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p>
            <a:fld id="{FCA295F2-193D-46C8-9143-4B35D05A226A}" type="datetimeFigureOut">
              <a:rPr lang="ru-RU" smtClean="0"/>
              <a:pPr/>
              <a:t>18.06.2024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11" name="Номер слайда 10"/>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CA295F2-193D-46C8-9143-4B35D05A226A}" type="datetimeFigureOut">
              <a:rPr lang="ru-RU" smtClean="0"/>
              <a:pPr/>
              <a:t>18.06.2024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CA295F2-193D-46C8-9143-4B35D05A226A}" type="datetimeFigureOut">
              <a:rPr lang="ru-RU" smtClean="0"/>
              <a:pPr/>
              <a:t>18.06.2024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CA295F2-193D-46C8-9143-4B35D05A226A}" type="datetimeFigureOut">
              <a:rPr lang="ru-RU" smtClean="0"/>
              <a:pPr/>
              <a:t>18.06.2024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CA295F2-193D-46C8-9143-4B35D05A226A}" type="datetimeFigureOut">
              <a:rPr lang="ru-RU" smtClean="0"/>
              <a:pPr/>
              <a:t>18.06.2024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CA295F2-193D-46C8-9143-4B35D05A226A}" type="datetimeFigureOut">
              <a:rPr lang="ru-RU" smtClean="0"/>
              <a:pPr/>
              <a:t>18.06.2024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CA295F2-193D-46C8-9143-4B35D05A226A}" type="datetimeFigureOut">
              <a:rPr lang="ru-RU" smtClean="0"/>
              <a:pPr/>
              <a:t>18.06.2024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CA295F2-193D-46C8-9143-4B35D05A226A}" type="datetimeFigureOut">
              <a:rPr lang="ru-RU" smtClean="0"/>
              <a:pPr/>
              <a:t>18.06.2024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FCA295F2-193D-46C8-9143-4B35D05A226A}" type="datetimeFigureOut">
              <a:rPr lang="ru-RU" smtClean="0"/>
              <a:pPr/>
              <a:t>18.06.2024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CA295F2-193D-46C8-9143-4B35D05A226A}" type="datetimeFigureOut">
              <a:rPr lang="ru-RU" smtClean="0"/>
              <a:pPr/>
              <a:t>18.06.2024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CA295F2-193D-46C8-9143-4B35D05A226A}" type="datetimeFigureOut">
              <a:rPr lang="ru-RU" smtClean="0"/>
              <a:pPr/>
              <a:t>18.06.2024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434823-93AC-459B-A261-3580AEC03D5F}"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CA295F2-193D-46C8-9143-4B35D05A226A}" type="datetimeFigureOut">
              <a:rPr lang="ru-RU" smtClean="0"/>
              <a:pPr/>
              <a:t>18.06.2024</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434823-93AC-459B-A261-3580AEC03D5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1.xml"/><Relationship Id="rId16"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gif"/><Relationship Id="rId5" Type="http://schemas.openxmlformats.org/officeDocument/2006/relationships/image" Target="../media/image4.jpe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13.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 Id="rId4" Type="http://schemas.openxmlformats.org/officeDocument/2006/relationships/image" Target="../media/image38.jpeg"/></Relationships>
</file>

<file path=ppt/slides/_rels/slide18.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7.gif"/><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10" Type="http://schemas.openxmlformats.org/officeDocument/2006/relationships/image" Target="../media/image25.jpeg"/><Relationship Id="rId4" Type="http://schemas.openxmlformats.org/officeDocument/2006/relationships/image" Target="../media/image19.jpeg"/><Relationship Id="rId9" Type="http://schemas.openxmlformats.org/officeDocument/2006/relationships/image" Target="../media/image24.jpeg"/></Relationships>
</file>

<file path=ppt/slides/_rels/slide5.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8.jpeg"/><Relationship Id="rId7" Type="http://schemas.openxmlformats.org/officeDocument/2006/relationships/image" Target="../media/image30.jpeg"/><Relationship Id="rId2" Type="http://schemas.openxmlformats.org/officeDocument/2006/relationships/image" Target="../media/image27.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5.jpeg"/><Relationship Id="rId4" Type="http://schemas.openxmlformats.org/officeDocument/2006/relationships/image" Target="../media/image29.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Заголовок 19"/>
          <p:cNvSpPr>
            <a:spLocks noGrp="1"/>
          </p:cNvSpPr>
          <p:nvPr>
            <p:ph type="ctrTitle"/>
          </p:nvPr>
        </p:nvSpPr>
        <p:spPr/>
        <p:txBody>
          <a:bodyPr/>
          <a:lstStyle/>
          <a:p>
            <a:endParaRPr lang="ru-RU" dirty="0"/>
          </a:p>
        </p:txBody>
      </p:sp>
      <p:sp>
        <p:nvSpPr>
          <p:cNvPr id="8" name="Подзаголовок 7"/>
          <p:cNvSpPr>
            <a:spLocks noGrp="1"/>
          </p:cNvSpPr>
          <p:nvPr>
            <p:ph type="subTitle" idx="1"/>
          </p:nvPr>
        </p:nvSpPr>
        <p:spPr>
          <a:xfrm>
            <a:off x="1428728" y="2071678"/>
            <a:ext cx="6143668" cy="2714644"/>
          </a:xfrm>
        </p:spPr>
        <p:txBody>
          <a:bodyPr>
            <a:noAutofit/>
          </a:bodyPr>
          <a:lstStyle/>
          <a:p>
            <a:pPr algn="ctr"/>
            <a:r>
              <a:rPr lang="en-US" sz="4400" b="1" i="1" dirty="0" smtClean="0">
                <a:solidFill>
                  <a:srgbClr val="9933FF"/>
                </a:solidFill>
                <a:latin typeface="Bookman Old Style" pitchFamily="18" charset="0"/>
              </a:rPr>
              <a:t>INVENTIONS</a:t>
            </a:r>
            <a:r>
              <a:rPr lang="ru-RU" sz="4400" b="1" i="1" dirty="0" smtClean="0">
                <a:solidFill>
                  <a:srgbClr val="9933FF"/>
                </a:solidFill>
                <a:latin typeface="Bookman Old Style" pitchFamily="18" charset="0"/>
              </a:rPr>
              <a:t> </a:t>
            </a:r>
            <a:r>
              <a:rPr lang="en-US" sz="4400" b="1" i="1" dirty="0" smtClean="0">
                <a:solidFill>
                  <a:srgbClr val="9933FF"/>
                </a:solidFill>
                <a:latin typeface="Bookman Old Style" pitchFamily="18" charset="0"/>
              </a:rPr>
              <a:t>AND </a:t>
            </a:r>
            <a:r>
              <a:rPr lang="en-US" sz="4400" b="1" i="1" dirty="0" smtClean="0">
                <a:solidFill>
                  <a:srgbClr val="9933FF"/>
                </a:solidFill>
                <a:latin typeface="Bookman Old Style" pitchFamily="18" charset="0"/>
              </a:rPr>
              <a:t>INVENTORS</a:t>
            </a:r>
            <a:endParaRPr lang="ru-RU" sz="4400" b="1" i="1" dirty="0" smtClean="0">
              <a:solidFill>
                <a:srgbClr val="9933FF"/>
              </a:solidFill>
              <a:latin typeface="Bookman Old Style" pitchFamily="18" charset="0"/>
            </a:endParaRPr>
          </a:p>
          <a:p>
            <a:pPr algn="ctr"/>
            <a:endParaRPr lang="ru-RU" sz="4400" b="1" i="1" dirty="0">
              <a:solidFill>
                <a:srgbClr val="9933FF"/>
              </a:solidFill>
              <a:latin typeface="Bookman Old Style" pitchFamily="18" charset="0"/>
            </a:endParaRPr>
          </a:p>
          <a:p>
            <a:r>
              <a:rPr lang="ru-RU" b="1" dirty="0" smtClean="0">
                <a:solidFill>
                  <a:schemeClr val="tx1"/>
                </a:solidFill>
                <a:latin typeface="Bookman Old Style" pitchFamily="18" charset="0"/>
              </a:rPr>
              <a:t>Семенова А.В.</a:t>
            </a:r>
          </a:p>
          <a:p>
            <a:r>
              <a:rPr lang="ru-RU" b="1" dirty="0" smtClean="0">
                <a:solidFill>
                  <a:schemeClr val="tx1"/>
                </a:solidFill>
                <a:latin typeface="Bookman Old Style" pitchFamily="18" charset="0"/>
              </a:rPr>
              <a:t>Учитель английского языка, г. Москва</a:t>
            </a:r>
          </a:p>
          <a:p>
            <a:r>
              <a:rPr lang="ru-RU" b="1" dirty="0" smtClean="0">
                <a:solidFill>
                  <a:schemeClr val="tx1"/>
                </a:solidFill>
                <a:latin typeface="Bookman Old Style" pitchFamily="18" charset="0"/>
              </a:rPr>
              <a:t>ГБОУ «Школа 117)</a:t>
            </a:r>
            <a:endParaRPr lang="ru-RU" sz="1800" b="1" dirty="0">
              <a:solidFill>
                <a:schemeClr val="tx1"/>
              </a:solidFill>
              <a:latin typeface="Bookman Old Style" pitchFamily="18" charset="0"/>
            </a:endParaRPr>
          </a:p>
        </p:txBody>
      </p:sp>
      <p:pic>
        <p:nvPicPr>
          <p:cNvPr id="3" name="Содержимое 3" descr="brati_rite.jpg"/>
          <p:cNvPicPr>
            <a:picLocks noChangeAspect="1"/>
          </p:cNvPicPr>
          <p:nvPr/>
        </p:nvPicPr>
        <p:blipFill>
          <a:blip r:embed="rId3"/>
          <a:srcRect/>
          <a:stretch>
            <a:fillRect/>
          </a:stretch>
        </p:blipFill>
        <p:spPr>
          <a:xfrm>
            <a:off x="7572396" y="2214554"/>
            <a:ext cx="1407126" cy="1786027"/>
          </a:xfrm>
          <a:prstGeom prst="rect">
            <a:avLst/>
          </a:prstGeom>
          <a:ln>
            <a:noFill/>
          </a:ln>
          <a:effectLst>
            <a:softEdge rad="112500"/>
          </a:effectLst>
        </p:spPr>
      </p:pic>
      <p:pic>
        <p:nvPicPr>
          <p:cNvPr id="6" name="Picture 4" descr="Alex_Bell"/>
          <p:cNvPicPr>
            <a:picLocks noChangeAspect="1" noChangeArrowheads="1"/>
          </p:cNvPicPr>
          <p:nvPr/>
        </p:nvPicPr>
        <p:blipFill>
          <a:blip r:embed="rId4"/>
          <a:srcRect/>
          <a:stretch>
            <a:fillRect/>
          </a:stretch>
        </p:blipFill>
        <p:spPr bwMode="auto">
          <a:xfrm>
            <a:off x="6286512" y="357166"/>
            <a:ext cx="1065876" cy="1537533"/>
          </a:xfrm>
          <a:prstGeom prst="rect">
            <a:avLst/>
          </a:prstGeom>
          <a:ln>
            <a:noFill/>
          </a:ln>
          <a:effectLst>
            <a:softEdge rad="112500"/>
          </a:effectLst>
        </p:spPr>
      </p:pic>
      <p:pic>
        <p:nvPicPr>
          <p:cNvPr id="7" name="Picture 11" descr="C:\Documents and Settings\user\Рабочий стол\Alexander_Graham_Bell_Biography_2.jpg"/>
          <p:cNvPicPr>
            <a:picLocks noChangeAspect="1" noChangeArrowheads="1"/>
          </p:cNvPicPr>
          <p:nvPr/>
        </p:nvPicPr>
        <p:blipFill>
          <a:blip r:embed="rId5"/>
          <a:srcRect/>
          <a:stretch>
            <a:fillRect/>
          </a:stretch>
        </p:blipFill>
        <p:spPr bwMode="auto">
          <a:xfrm>
            <a:off x="7643834" y="4643446"/>
            <a:ext cx="1285884" cy="1869279"/>
          </a:xfrm>
          <a:prstGeom prst="rect">
            <a:avLst/>
          </a:prstGeom>
          <a:ln>
            <a:noFill/>
          </a:ln>
          <a:effectLst>
            <a:softEdge rad="112500"/>
          </a:effectLst>
        </p:spPr>
      </p:pic>
      <p:pic>
        <p:nvPicPr>
          <p:cNvPr id="9" name="Picture 6" descr="niepce"/>
          <p:cNvPicPr>
            <a:picLocks noChangeAspect="1" noChangeArrowheads="1"/>
          </p:cNvPicPr>
          <p:nvPr/>
        </p:nvPicPr>
        <p:blipFill>
          <a:blip r:embed="rId6"/>
          <a:srcRect l="6709" t="5669" r="6709" b="5669"/>
          <a:stretch>
            <a:fillRect/>
          </a:stretch>
        </p:blipFill>
        <p:spPr bwMode="auto">
          <a:xfrm>
            <a:off x="7530749" y="315527"/>
            <a:ext cx="1306223" cy="1583476"/>
          </a:xfrm>
          <a:prstGeom prst="rect">
            <a:avLst/>
          </a:prstGeom>
          <a:ln>
            <a:noFill/>
          </a:ln>
          <a:effectLst>
            <a:softEdge rad="112500"/>
          </a:effectLst>
        </p:spPr>
      </p:pic>
      <p:pic>
        <p:nvPicPr>
          <p:cNvPr id="10" name="Picture 12" descr="C:\Documents and Settings\user\Рабочий стол\11.jpeg"/>
          <p:cNvPicPr>
            <a:picLocks noChangeAspect="1" noChangeArrowheads="1"/>
          </p:cNvPicPr>
          <p:nvPr/>
        </p:nvPicPr>
        <p:blipFill>
          <a:blip r:embed="rId7"/>
          <a:srcRect l="2509" t="1928" r="2509" b="1928"/>
          <a:stretch>
            <a:fillRect/>
          </a:stretch>
        </p:blipFill>
        <p:spPr bwMode="auto">
          <a:xfrm>
            <a:off x="317976" y="317984"/>
            <a:ext cx="1221371" cy="1608275"/>
          </a:xfrm>
          <a:prstGeom prst="rect">
            <a:avLst/>
          </a:prstGeom>
          <a:ln>
            <a:noFill/>
          </a:ln>
          <a:effectLst>
            <a:softEdge rad="112500"/>
          </a:effectLst>
        </p:spPr>
      </p:pic>
      <p:pic>
        <p:nvPicPr>
          <p:cNvPr id="11" name="Picture 9" descr="C:\Documents and Settings\user\Рабочий стол\180px-Fratelli_Lumiere.jpg"/>
          <p:cNvPicPr>
            <a:picLocks noChangeAspect="1" noChangeArrowheads="1"/>
          </p:cNvPicPr>
          <p:nvPr/>
        </p:nvPicPr>
        <p:blipFill>
          <a:blip r:embed="rId8"/>
          <a:srcRect/>
          <a:stretch>
            <a:fillRect/>
          </a:stretch>
        </p:blipFill>
        <p:spPr bwMode="auto">
          <a:xfrm>
            <a:off x="285720" y="2143116"/>
            <a:ext cx="1214446" cy="1639561"/>
          </a:xfrm>
          <a:prstGeom prst="rect">
            <a:avLst/>
          </a:prstGeom>
          <a:ln>
            <a:noFill/>
          </a:ln>
          <a:effectLst>
            <a:softEdge rad="112500"/>
          </a:effectLst>
        </p:spPr>
      </p:pic>
      <p:pic>
        <p:nvPicPr>
          <p:cNvPr id="12" name="Picture 4" descr="Spangler_James190h"/>
          <p:cNvPicPr>
            <a:picLocks noChangeAspect="1" noChangeArrowheads="1"/>
          </p:cNvPicPr>
          <p:nvPr/>
        </p:nvPicPr>
        <p:blipFill>
          <a:blip r:embed="rId9"/>
          <a:srcRect/>
          <a:stretch>
            <a:fillRect/>
          </a:stretch>
        </p:blipFill>
        <p:spPr bwMode="auto">
          <a:xfrm rot="60000">
            <a:off x="3387849" y="295212"/>
            <a:ext cx="1207847" cy="1571855"/>
          </a:xfrm>
          <a:prstGeom prst="rect">
            <a:avLst/>
          </a:prstGeom>
          <a:ln>
            <a:noFill/>
          </a:ln>
          <a:effectLst>
            <a:softEdge rad="112500"/>
          </a:effectLst>
        </p:spPr>
      </p:pic>
      <p:pic>
        <p:nvPicPr>
          <p:cNvPr id="13" name="Picture 10" descr="C:\Documents and Settings\user\Рабочий стол\Henry_Ford.jpg"/>
          <p:cNvPicPr>
            <a:picLocks noChangeAspect="1" noChangeArrowheads="1"/>
          </p:cNvPicPr>
          <p:nvPr/>
        </p:nvPicPr>
        <p:blipFill>
          <a:blip r:embed="rId10"/>
          <a:srcRect/>
          <a:stretch>
            <a:fillRect/>
          </a:stretch>
        </p:blipFill>
        <p:spPr bwMode="auto">
          <a:xfrm>
            <a:off x="4857752" y="357166"/>
            <a:ext cx="1204816" cy="1537345"/>
          </a:xfrm>
          <a:prstGeom prst="rect">
            <a:avLst/>
          </a:prstGeom>
          <a:ln>
            <a:noFill/>
          </a:ln>
          <a:effectLst>
            <a:softEdge rad="112500"/>
          </a:effectLst>
        </p:spPr>
      </p:pic>
      <p:pic>
        <p:nvPicPr>
          <p:cNvPr id="14" name="Picture 9" descr="C:\Documents and Settings\user\Рабочий стол\Richard_Drew.gif"/>
          <p:cNvPicPr>
            <a:picLocks noChangeAspect="1" noChangeArrowheads="1"/>
          </p:cNvPicPr>
          <p:nvPr/>
        </p:nvPicPr>
        <p:blipFill>
          <a:blip r:embed="rId11"/>
          <a:srcRect b="11306"/>
          <a:stretch>
            <a:fillRect/>
          </a:stretch>
        </p:blipFill>
        <p:spPr bwMode="auto">
          <a:xfrm>
            <a:off x="1857356" y="285728"/>
            <a:ext cx="1190633" cy="1584028"/>
          </a:xfrm>
          <a:prstGeom prst="rect">
            <a:avLst/>
          </a:prstGeom>
          <a:ln>
            <a:noFill/>
          </a:ln>
          <a:effectLst>
            <a:softEdge rad="112500"/>
          </a:effectLst>
        </p:spPr>
      </p:pic>
      <p:pic>
        <p:nvPicPr>
          <p:cNvPr id="15" name="Picture 4" descr="C:\Documents and Settings\user\Рабочий стол\2.jpeg"/>
          <p:cNvPicPr>
            <a:picLocks noChangeAspect="1" noChangeArrowheads="1"/>
          </p:cNvPicPr>
          <p:nvPr/>
        </p:nvPicPr>
        <p:blipFill>
          <a:blip r:embed="rId12"/>
          <a:srcRect/>
          <a:stretch>
            <a:fillRect/>
          </a:stretch>
        </p:blipFill>
        <p:spPr bwMode="auto">
          <a:xfrm>
            <a:off x="285721" y="4071942"/>
            <a:ext cx="1205850" cy="785817"/>
          </a:xfrm>
          <a:prstGeom prst="rect">
            <a:avLst/>
          </a:prstGeom>
          <a:ln>
            <a:noFill/>
          </a:ln>
          <a:effectLst>
            <a:softEdge rad="112500"/>
          </a:effectLst>
        </p:spPr>
      </p:pic>
      <p:pic>
        <p:nvPicPr>
          <p:cNvPr id="16" name="Picture 7" descr="C:\Documents and Settings\user\Рабочий стол\6.jpeg"/>
          <p:cNvPicPr>
            <a:picLocks noChangeAspect="1" noChangeArrowheads="1"/>
          </p:cNvPicPr>
          <p:nvPr/>
        </p:nvPicPr>
        <p:blipFill>
          <a:blip r:embed="rId13"/>
          <a:srcRect l="425" t="145" r="656" b="145"/>
          <a:stretch>
            <a:fillRect/>
          </a:stretch>
        </p:blipFill>
        <p:spPr bwMode="auto">
          <a:xfrm>
            <a:off x="285720" y="5000636"/>
            <a:ext cx="1202972" cy="1616827"/>
          </a:xfrm>
          <a:prstGeom prst="rect">
            <a:avLst/>
          </a:prstGeom>
          <a:ln>
            <a:noFill/>
          </a:ln>
          <a:effectLst>
            <a:softEdge rad="112500"/>
          </a:effectLst>
        </p:spPr>
      </p:pic>
      <p:pic>
        <p:nvPicPr>
          <p:cNvPr id="17" name="Picture 6" descr="C:\Documents and Settings\user\Рабочий стол\5.jpeg"/>
          <p:cNvPicPr>
            <a:picLocks noChangeAspect="1" noChangeArrowheads="1"/>
          </p:cNvPicPr>
          <p:nvPr/>
        </p:nvPicPr>
        <p:blipFill>
          <a:blip r:embed="rId14"/>
          <a:srcRect/>
          <a:stretch>
            <a:fillRect/>
          </a:stretch>
        </p:blipFill>
        <p:spPr bwMode="auto">
          <a:xfrm>
            <a:off x="4214810" y="5643578"/>
            <a:ext cx="941683" cy="923035"/>
          </a:xfrm>
          <a:prstGeom prst="rect">
            <a:avLst/>
          </a:prstGeom>
          <a:ln>
            <a:noFill/>
          </a:ln>
          <a:effectLst>
            <a:softEdge rad="112500"/>
          </a:effectLst>
        </p:spPr>
      </p:pic>
      <p:pic>
        <p:nvPicPr>
          <p:cNvPr id="18" name="Picture 2" descr="C:\Documents and Settings\user\Рабочий стол\200px-Bill_Gates_World_Economic_Forum_2007.jpg"/>
          <p:cNvPicPr>
            <a:picLocks noChangeAspect="1" noChangeArrowheads="1"/>
          </p:cNvPicPr>
          <p:nvPr/>
        </p:nvPicPr>
        <p:blipFill>
          <a:blip r:embed="rId15"/>
          <a:srcRect/>
          <a:stretch>
            <a:fillRect/>
          </a:stretch>
        </p:blipFill>
        <p:spPr bwMode="auto">
          <a:xfrm>
            <a:off x="6072198" y="5072074"/>
            <a:ext cx="1099285" cy="1571636"/>
          </a:xfrm>
          <a:prstGeom prst="rect">
            <a:avLst/>
          </a:prstGeom>
          <a:ln>
            <a:noFill/>
          </a:ln>
          <a:effectLst>
            <a:softEdge rad="112500"/>
          </a:effectLst>
        </p:spPr>
      </p:pic>
      <p:pic>
        <p:nvPicPr>
          <p:cNvPr id="19" name="Picture 11" descr="C:\Documents and Settings\user\Рабочий стол\10.jpeg"/>
          <p:cNvPicPr>
            <a:picLocks noChangeAspect="1" noChangeArrowheads="1"/>
          </p:cNvPicPr>
          <p:nvPr/>
        </p:nvPicPr>
        <p:blipFill>
          <a:blip r:embed="rId16"/>
          <a:srcRect/>
          <a:stretch>
            <a:fillRect/>
          </a:stretch>
        </p:blipFill>
        <p:spPr bwMode="auto">
          <a:xfrm>
            <a:off x="2214546" y="5072074"/>
            <a:ext cx="1127915" cy="1510981"/>
          </a:xfrm>
          <a:prstGeom prst="rect">
            <a:avLst/>
          </a:prstGeom>
          <a:ln>
            <a:noFill/>
          </a:ln>
          <a:effectLst>
            <a:softEdge rad="112500"/>
          </a:effec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1000"/>
                                        <p:tgtEl>
                                          <p:spTgt spid="10"/>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1000"/>
                                        <p:tgtEl>
                                          <p:spTgt spid="7"/>
                                        </p:tgtEl>
                                      </p:cBhvr>
                                    </p:animEffect>
                                  </p:childTnLst>
                                </p:cTn>
                              </p:par>
                            </p:childTnLst>
                          </p:cTn>
                        </p:par>
                        <p:par>
                          <p:cTn id="12" fill="hold">
                            <p:stCondLst>
                              <p:cond delay="2000"/>
                            </p:stCondLst>
                            <p:childTnLst>
                              <p:par>
                                <p:cTn id="13" presetID="5" presetClass="entr" presetSubtype="10"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checkerboard(across)">
                                      <p:cBhvr>
                                        <p:cTn id="15" dur="1000"/>
                                        <p:tgtEl>
                                          <p:spTgt spid="16"/>
                                        </p:tgtEl>
                                      </p:cBhvr>
                                    </p:animEffect>
                                  </p:childTnLst>
                                </p:cTn>
                              </p:par>
                            </p:childTnLst>
                          </p:cTn>
                        </p:par>
                        <p:par>
                          <p:cTn id="16" fill="hold">
                            <p:stCondLst>
                              <p:cond delay="3000"/>
                            </p:stCondLst>
                            <p:childTnLst>
                              <p:par>
                                <p:cTn id="17" presetID="5" presetClass="entr" presetSubtype="1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heckerboard(across)">
                                      <p:cBhvr>
                                        <p:cTn id="19" dur="1000"/>
                                        <p:tgtEl>
                                          <p:spTgt spid="9"/>
                                        </p:tgtEl>
                                      </p:cBhvr>
                                    </p:animEffect>
                                  </p:childTnLst>
                                </p:cTn>
                              </p:par>
                            </p:childTnLst>
                          </p:cTn>
                        </p:par>
                        <p:par>
                          <p:cTn id="20" fill="hold">
                            <p:stCondLst>
                              <p:cond delay="4000"/>
                            </p:stCondLst>
                            <p:childTnLst>
                              <p:par>
                                <p:cTn id="21" presetID="55" presetClass="entr" presetSubtype="0"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strVal val="#ppt_w*0.70"/>
                                          </p:val>
                                        </p:tav>
                                        <p:tav tm="100000">
                                          <p:val>
                                            <p:strVal val="#ppt_w"/>
                                          </p:val>
                                        </p:tav>
                                      </p:tavLst>
                                    </p:anim>
                                    <p:anim calcmode="lin" valueType="num">
                                      <p:cBhvr>
                                        <p:cTn id="24" dur="1000" fill="hold"/>
                                        <p:tgtEl>
                                          <p:spTgt spid="14"/>
                                        </p:tgtEl>
                                        <p:attrNameLst>
                                          <p:attrName>ppt_h</p:attrName>
                                        </p:attrNameLst>
                                      </p:cBhvr>
                                      <p:tavLst>
                                        <p:tav tm="0">
                                          <p:val>
                                            <p:strVal val="#ppt_h"/>
                                          </p:val>
                                        </p:tav>
                                        <p:tav tm="100000">
                                          <p:val>
                                            <p:strVal val="#ppt_h"/>
                                          </p:val>
                                        </p:tav>
                                      </p:tavLst>
                                    </p:anim>
                                    <p:animEffect transition="in" filter="fade">
                                      <p:cBhvr>
                                        <p:cTn id="25" dur="1000"/>
                                        <p:tgtEl>
                                          <p:spTgt spid="14"/>
                                        </p:tgtEl>
                                      </p:cBhvr>
                                    </p:animEffect>
                                  </p:childTnLst>
                                </p:cTn>
                              </p:par>
                            </p:childTnLst>
                          </p:cTn>
                        </p:par>
                        <p:par>
                          <p:cTn id="26" fill="hold">
                            <p:stCondLst>
                              <p:cond delay="5000"/>
                            </p:stCondLst>
                            <p:childTnLst>
                              <p:par>
                                <p:cTn id="27" presetID="55" presetClass="entr" presetSubtype="0"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strVal val="#ppt_w*0.70"/>
                                          </p:val>
                                        </p:tav>
                                        <p:tav tm="100000">
                                          <p:val>
                                            <p:strVal val="#ppt_w"/>
                                          </p:val>
                                        </p:tav>
                                      </p:tavLst>
                                    </p:anim>
                                    <p:anim calcmode="lin" valueType="num">
                                      <p:cBhvr>
                                        <p:cTn id="30" dur="1000" fill="hold"/>
                                        <p:tgtEl>
                                          <p:spTgt spid="6"/>
                                        </p:tgtEl>
                                        <p:attrNameLst>
                                          <p:attrName>ppt_h</p:attrName>
                                        </p:attrNameLst>
                                      </p:cBhvr>
                                      <p:tavLst>
                                        <p:tav tm="0">
                                          <p:val>
                                            <p:strVal val="#ppt_h"/>
                                          </p:val>
                                        </p:tav>
                                        <p:tav tm="100000">
                                          <p:val>
                                            <p:strVal val="#ppt_h"/>
                                          </p:val>
                                        </p:tav>
                                      </p:tavLst>
                                    </p:anim>
                                    <p:animEffect transition="in" filter="fade">
                                      <p:cBhvr>
                                        <p:cTn id="31" dur="1000"/>
                                        <p:tgtEl>
                                          <p:spTgt spid="6"/>
                                        </p:tgtEl>
                                      </p:cBhvr>
                                    </p:animEffect>
                                  </p:childTnLst>
                                </p:cTn>
                              </p:par>
                            </p:childTnLst>
                          </p:cTn>
                        </p:par>
                        <p:par>
                          <p:cTn id="32" fill="hold">
                            <p:stCondLst>
                              <p:cond delay="6000"/>
                            </p:stCondLst>
                            <p:childTnLst>
                              <p:par>
                                <p:cTn id="33" presetID="55"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fill="hold"/>
                                        <p:tgtEl>
                                          <p:spTgt spid="11"/>
                                        </p:tgtEl>
                                        <p:attrNameLst>
                                          <p:attrName>ppt_w</p:attrName>
                                        </p:attrNameLst>
                                      </p:cBhvr>
                                      <p:tavLst>
                                        <p:tav tm="0">
                                          <p:val>
                                            <p:strVal val="#ppt_w*0.70"/>
                                          </p:val>
                                        </p:tav>
                                        <p:tav tm="100000">
                                          <p:val>
                                            <p:strVal val="#ppt_w"/>
                                          </p:val>
                                        </p:tav>
                                      </p:tavLst>
                                    </p:anim>
                                    <p:anim calcmode="lin" valueType="num">
                                      <p:cBhvr>
                                        <p:cTn id="36" dur="1000" fill="hold"/>
                                        <p:tgtEl>
                                          <p:spTgt spid="11"/>
                                        </p:tgtEl>
                                        <p:attrNameLst>
                                          <p:attrName>ppt_h</p:attrName>
                                        </p:attrNameLst>
                                      </p:cBhvr>
                                      <p:tavLst>
                                        <p:tav tm="0">
                                          <p:val>
                                            <p:strVal val="#ppt_h"/>
                                          </p:val>
                                        </p:tav>
                                        <p:tav tm="100000">
                                          <p:val>
                                            <p:strVal val="#ppt_h"/>
                                          </p:val>
                                        </p:tav>
                                      </p:tavLst>
                                    </p:anim>
                                    <p:animEffect transition="in" filter="fade">
                                      <p:cBhvr>
                                        <p:cTn id="37" dur="1000"/>
                                        <p:tgtEl>
                                          <p:spTgt spid="11"/>
                                        </p:tgtEl>
                                      </p:cBhvr>
                                    </p:animEffect>
                                  </p:childTnLst>
                                </p:cTn>
                              </p:par>
                            </p:childTnLst>
                          </p:cTn>
                        </p:par>
                        <p:par>
                          <p:cTn id="38" fill="hold">
                            <p:stCondLst>
                              <p:cond delay="7000"/>
                            </p:stCondLst>
                            <p:childTnLst>
                              <p:par>
                                <p:cTn id="39" presetID="55" presetClass="entr" presetSubtype="0"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1000" fill="hold"/>
                                        <p:tgtEl>
                                          <p:spTgt spid="3"/>
                                        </p:tgtEl>
                                        <p:attrNameLst>
                                          <p:attrName>ppt_w</p:attrName>
                                        </p:attrNameLst>
                                      </p:cBhvr>
                                      <p:tavLst>
                                        <p:tav tm="0">
                                          <p:val>
                                            <p:strVal val="#ppt_w*0.70"/>
                                          </p:val>
                                        </p:tav>
                                        <p:tav tm="100000">
                                          <p:val>
                                            <p:strVal val="#ppt_w"/>
                                          </p:val>
                                        </p:tav>
                                      </p:tavLst>
                                    </p:anim>
                                    <p:anim calcmode="lin" valueType="num">
                                      <p:cBhvr>
                                        <p:cTn id="42" dur="1000" fill="hold"/>
                                        <p:tgtEl>
                                          <p:spTgt spid="3"/>
                                        </p:tgtEl>
                                        <p:attrNameLst>
                                          <p:attrName>ppt_h</p:attrName>
                                        </p:attrNameLst>
                                      </p:cBhvr>
                                      <p:tavLst>
                                        <p:tav tm="0">
                                          <p:val>
                                            <p:strVal val="#ppt_h"/>
                                          </p:val>
                                        </p:tav>
                                        <p:tav tm="100000">
                                          <p:val>
                                            <p:strVal val="#ppt_h"/>
                                          </p:val>
                                        </p:tav>
                                      </p:tavLst>
                                    </p:anim>
                                    <p:animEffect transition="in" filter="fade">
                                      <p:cBhvr>
                                        <p:cTn id="43" dur="1000"/>
                                        <p:tgtEl>
                                          <p:spTgt spid="3"/>
                                        </p:tgtEl>
                                      </p:cBhvr>
                                    </p:animEffect>
                                  </p:childTnLst>
                                </p:cTn>
                              </p:par>
                            </p:childTnLst>
                          </p:cTn>
                        </p:par>
                        <p:par>
                          <p:cTn id="44" fill="hold">
                            <p:stCondLst>
                              <p:cond delay="8000"/>
                            </p:stCondLst>
                            <p:childTnLst>
                              <p:par>
                                <p:cTn id="45" presetID="8" presetClass="entr" presetSubtype="16"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diamond(in)">
                                      <p:cBhvr>
                                        <p:cTn id="47" dur="2000"/>
                                        <p:tgtEl>
                                          <p:spTgt spid="12"/>
                                        </p:tgtEl>
                                      </p:cBhvr>
                                    </p:animEffect>
                                  </p:childTnLst>
                                </p:cTn>
                              </p:par>
                            </p:childTnLst>
                          </p:cTn>
                        </p:par>
                        <p:par>
                          <p:cTn id="48" fill="hold">
                            <p:stCondLst>
                              <p:cond delay="10000"/>
                            </p:stCondLst>
                            <p:childTnLst>
                              <p:par>
                                <p:cTn id="49" presetID="8" presetClass="entr" presetSubtype="16"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diamond(in)">
                                      <p:cBhvr>
                                        <p:cTn id="51" dur="2000"/>
                                        <p:tgtEl>
                                          <p:spTgt spid="13"/>
                                        </p:tgtEl>
                                      </p:cBhvr>
                                    </p:animEffect>
                                  </p:childTnLst>
                                </p:cTn>
                              </p:par>
                            </p:childTnLst>
                          </p:cTn>
                        </p:par>
                        <p:par>
                          <p:cTn id="52" fill="hold">
                            <p:stCondLst>
                              <p:cond delay="12000"/>
                            </p:stCondLst>
                            <p:childTnLst>
                              <p:par>
                                <p:cTn id="53" presetID="4" presetClass="entr" presetSubtype="16"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box(in)">
                                      <p:cBhvr>
                                        <p:cTn id="55" dur="500"/>
                                        <p:tgtEl>
                                          <p:spTgt spid="19"/>
                                        </p:tgtEl>
                                      </p:cBhvr>
                                    </p:animEffect>
                                  </p:childTnLst>
                                </p:cTn>
                              </p:par>
                            </p:childTnLst>
                          </p:cTn>
                        </p:par>
                        <p:par>
                          <p:cTn id="56" fill="hold">
                            <p:stCondLst>
                              <p:cond delay="12500"/>
                            </p:stCondLst>
                            <p:childTnLst>
                              <p:par>
                                <p:cTn id="57" presetID="4" presetClass="entr" presetSubtype="16"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box(in)">
                                      <p:cBhvr>
                                        <p:cTn id="59" dur="500"/>
                                        <p:tgtEl>
                                          <p:spTgt spid="18"/>
                                        </p:tgtEl>
                                      </p:cBhvr>
                                    </p:animEffect>
                                  </p:childTnLst>
                                </p:cTn>
                              </p:par>
                            </p:childTnLst>
                          </p:cTn>
                        </p:par>
                        <p:par>
                          <p:cTn id="60" fill="hold">
                            <p:stCondLst>
                              <p:cond delay="13000"/>
                            </p:stCondLst>
                            <p:childTnLst>
                              <p:par>
                                <p:cTn id="61" presetID="24" presetClass="entr" presetSubtype="0" fill="hold" nodeType="afterEffect">
                                  <p:stCondLst>
                                    <p:cond delay="0"/>
                                  </p:stCondLst>
                                  <p:childTnLst>
                                    <p:set>
                                      <p:cBhvr>
                                        <p:cTn id="62" dur="1" fill="hold">
                                          <p:stCondLst>
                                            <p:cond delay="0"/>
                                          </p:stCondLst>
                                        </p:cTn>
                                        <p:tgtEl>
                                          <p:spTgt spid="15"/>
                                        </p:tgtEl>
                                        <p:attrNameLst>
                                          <p:attrName>style.visibility</p:attrName>
                                        </p:attrNameLst>
                                      </p:cBhvr>
                                      <p:to>
                                        <p:strVal val="visible"/>
                                      </p:to>
                                    </p:set>
                                    <p:anim to="" calcmode="lin" valueType="num">
                                      <p:cBhvr>
                                        <p:cTn id="63" dur="1" fill="hold"/>
                                        <p:tgtEl>
                                          <p:spTgt spid="15"/>
                                        </p:tgtEl>
                                        <p:attrNameLst>
                                          <p:attrName/>
                                        </p:attrNameLst>
                                      </p:cBhvr>
                                    </p:anim>
                                  </p:childTnLst>
                                </p:cTn>
                              </p:par>
                            </p:childTnLst>
                          </p:cTn>
                        </p:par>
                        <p:par>
                          <p:cTn id="64" fill="hold">
                            <p:stCondLst>
                              <p:cond delay="13000"/>
                            </p:stCondLst>
                            <p:childTnLst>
                              <p:par>
                                <p:cTn id="65" presetID="10" presetClass="entr" presetSubtype="0" fill="hold"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20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1" nodeType="clickEffect">
                                  <p:stCondLst>
                                    <p:cond delay="0"/>
                                  </p:stCondLst>
                                  <p:iterate type="lt">
                                    <p:tmPct val="0"/>
                                  </p:iterate>
                                  <p:childTnLst>
                                    <p:set>
                                      <p:cBhvr>
                                        <p:cTn id="71" dur="1" fill="hold">
                                          <p:stCondLst>
                                            <p:cond delay="0"/>
                                          </p:stCondLst>
                                        </p:cTn>
                                        <p:tgtEl>
                                          <p:spTgt spid="8">
                                            <p:txEl>
                                              <p:pRg st="0" end="0"/>
                                            </p:txEl>
                                          </p:spTgt>
                                        </p:tgtEl>
                                        <p:attrNameLst>
                                          <p:attrName>style.visibility</p:attrName>
                                        </p:attrNameLst>
                                      </p:cBhvr>
                                      <p:to>
                                        <p:strVal val="visible"/>
                                      </p:to>
                                    </p:set>
                                    <p:animEffect transition="in" filter="fade">
                                      <p:cBhvr>
                                        <p:cTn id="72" dur="1000"/>
                                        <p:tgtEl>
                                          <p:spTgt spid="8">
                                            <p:txEl>
                                              <p:pRg st="0" end="0"/>
                                            </p:txEl>
                                          </p:spTgt>
                                        </p:tgtEl>
                                      </p:cBhvr>
                                    </p:animEffect>
                                    <p:anim calcmode="lin" valueType="num">
                                      <p:cBhvr>
                                        <p:cTn id="7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7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1" nodeType="clickEffect">
                                  <p:stCondLst>
                                    <p:cond delay="0"/>
                                  </p:stCondLst>
                                  <p:iterate type="lt">
                                    <p:tmPct val="0"/>
                                  </p:iterate>
                                  <p:childTnLst>
                                    <p:set>
                                      <p:cBhvr>
                                        <p:cTn id="78" dur="1" fill="hold">
                                          <p:stCondLst>
                                            <p:cond delay="0"/>
                                          </p:stCondLst>
                                        </p:cTn>
                                        <p:tgtEl>
                                          <p:spTgt spid="8">
                                            <p:txEl>
                                              <p:pRg st="2" end="2"/>
                                            </p:txEl>
                                          </p:spTgt>
                                        </p:tgtEl>
                                        <p:attrNameLst>
                                          <p:attrName>style.visibility</p:attrName>
                                        </p:attrNameLst>
                                      </p:cBhvr>
                                      <p:to>
                                        <p:strVal val="visible"/>
                                      </p:to>
                                    </p:set>
                                    <p:animEffect transition="in" filter="fade">
                                      <p:cBhvr>
                                        <p:cTn id="79" dur="1000"/>
                                        <p:tgtEl>
                                          <p:spTgt spid="8">
                                            <p:txEl>
                                              <p:pRg st="2" end="2"/>
                                            </p:txEl>
                                          </p:spTgt>
                                        </p:tgtEl>
                                      </p:cBhvr>
                                    </p:animEffect>
                                    <p:anim calcmode="lin" valueType="num">
                                      <p:cBhvr>
                                        <p:cTn id="80"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81"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1" nodeType="clickEffect">
                                  <p:stCondLst>
                                    <p:cond delay="0"/>
                                  </p:stCondLst>
                                  <p:iterate type="lt">
                                    <p:tmPct val="0"/>
                                  </p:iterate>
                                  <p:childTnLst>
                                    <p:set>
                                      <p:cBhvr>
                                        <p:cTn id="85" dur="1" fill="hold">
                                          <p:stCondLst>
                                            <p:cond delay="0"/>
                                          </p:stCondLst>
                                        </p:cTn>
                                        <p:tgtEl>
                                          <p:spTgt spid="8">
                                            <p:txEl>
                                              <p:pRg st="3" end="3"/>
                                            </p:txEl>
                                          </p:spTgt>
                                        </p:tgtEl>
                                        <p:attrNameLst>
                                          <p:attrName>style.visibility</p:attrName>
                                        </p:attrNameLst>
                                      </p:cBhvr>
                                      <p:to>
                                        <p:strVal val="visible"/>
                                      </p:to>
                                    </p:set>
                                    <p:animEffect transition="in" filter="fade">
                                      <p:cBhvr>
                                        <p:cTn id="86" dur="1000"/>
                                        <p:tgtEl>
                                          <p:spTgt spid="8">
                                            <p:txEl>
                                              <p:pRg st="3" end="3"/>
                                            </p:txEl>
                                          </p:spTgt>
                                        </p:tgtEl>
                                      </p:cBhvr>
                                    </p:animEffect>
                                    <p:anim calcmode="lin" valueType="num">
                                      <p:cBhvr>
                                        <p:cTn id="8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88"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1" nodeType="clickEffect">
                                  <p:stCondLst>
                                    <p:cond delay="0"/>
                                  </p:stCondLst>
                                  <p:iterate type="lt">
                                    <p:tmPct val="0"/>
                                  </p:iterate>
                                  <p:childTnLst>
                                    <p:set>
                                      <p:cBhvr>
                                        <p:cTn id="92" dur="1" fill="hold">
                                          <p:stCondLst>
                                            <p:cond delay="0"/>
                                          </p:stCondLst>
                                        </p:cTn>
                                        <p:tgtEl>
                                          <p:spTgt spid="8">
                                            <p:txEl>
                                              <p:pRg st="4" end="4"/>
                                            </p:txEl>
                                          </p:spTgt>
                                        </p:tgtEl>
                                        <p:attrNameLst>
                                          <p:attrName>style.visibility</p:attrName>
                                        </p:attrNameLst>
                                      </p:cBhvr>
                                      <p:to>
                                        <p:strVal val="visible"/>
                                      </p:to>
                                    </p:set>
                                    <p:animEffect transition="in" filter="fade">
                                      <p:cBhvr>
                                        <p:cTn id="93" dur="1000"/>
                                        <p:tgtEl>
                                          <p:spTgt spid="8">
                                            <p:txEl>
                                              <p:pRg st="4" end="4"/>
                                            </p:txEl>
                                          </p:spTgt>
                                        </p:tgtEl>
                                      </p:cBhvr>
                                    </p:animEffect>
                                    <p:anim calcmode="lin" valueType="num">
                                      <p:cBhvr>
                                        <p:cTn id="94"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95"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8183880" cy="500066"/>
          </a:xfrm>
        </p:spPr>
        <p:txBody>
          <a:bodyPr>
            <a:noAutofit/>
          </a:bodyPr>
          <a:lstStyle/>
          <a:p>
            <a:pPr algn="ctr"/>
            <a:r>
              <a:rPr lang="en-US" sz="3200" i="1" dirty="0" smtClean="0">
                <a:solidFill>
                  <a:srgbClr val="9933FF"/>
                </a:solidFill>
                <a:latin typeface="Bookman Old Style" pitchFamily="18" charset="0"/>
              </a:rPr>
              <a:t>Inventions in our life</a:t>
            </a:r>
            <a:endParaRPr lang="ru-RU" sz="3200" i="1" dirty="0">
              <a:solidFill>
                <a:srgbClr val="9933FF"/>
              </a:solidFill>
              <a:latin typeface="Bookman Old Style" pitchFamily="18" charset="0"/>
            </a:endParaRPr>
          </a:p>
        </p:txBody>
      </p:sp>
      <p:sp>
        <p:nvSpPr>
          <p:cNvPr id="3" name="Содержимое 2"/>
          <p:cNvSpPr>
            <a:spLocks noGrp="1"/>
          </p:cNvSpPr>
          <p:nvPr>
            <p:ph idx="1"/>
          </p:nvPr>
        </p:nvSpPr>
        <p:spPr>
          <a:xfrm>
            <a:off x="428596" y="928670"/>
            <a:ext cx="8183880" cy="5143536"/>
          </a:xfrm>
        </p:spPr>
        <p:txBody>
          <a:bodyPr>
            <a:noAutofit/>
          </a:bodyPr>
          <a:lstStyle/>
          <a:p>
            <a:pPr>
              <a:buNone/>
            </a:pPr>
            <a:r>
              <a:rPr lang="en-US" sz="1600" b="1" dirty="0" smtClean="0">
                <a:latin typeface="Bookman Old Style" pitchFamily="18" charset="0"/>
              </a:rPr>
              <a:t>1.You wash clothes in it</a:t>
            </a:r>
          </a:p>
          <a:p>
            <a:pPr>
              <a:buNone/>
            </a:pPr>
            <a:r>
              <a:rPr lang="en-US" sz="1600" b="1" dirty="0" smtClean="0">
                <a:latin typeface="Bookman Old Style" pitchFamily="18" charset="0"/>
              </a:rPr>
              <a:t>_ _ _ _ _ _ _ - _ _ _ _ _ _ _     </a:t>
            </a:r>
            <a:endParaRPr lang="ru-RU" sz="1600" b="1" dirty="0" smtClean="0">
              <a:latin typeface="Bookman Old Style" pitchFamily="18" charset="0"/>
            </a:endParaRPr>
          </a:p>
          <a:p>
            <a:pPr>
              <a:buNone/>
            </a:pPr>
            <a:endParaRPr lang="en-US" sz="1600" b="1" dirty="0" smtClean="0">
              <a:latin typeface="Bookman Old Style" pitchFamily="18" charset="0"/>
            </a:endParaRPr>
          </a:p>
          <a:p>
            <a:pPr>
              <a:buNone/>
            </a:pPr>
            <a:endParaRPr lang="en-US" sz="1600" b="1" dirty="0" smtClean="0">
              <a:latin typeface="Bookman Old Style" pitchFamily="18" charset="0"/>
            </a:endParaRPr>
          </a:p>
          <a:p>
            <a:pPr>
              <a:buNone/>
            </a:pPr>
            <a:endParaRPr lang="en-US" sz="1600" b="1" dirty="0" smtClean="0">
              <a:latin typeface="Bookman Old Style" pitchFamily="18" charset="0"/>
            </a:endParaRPr>
          </a:p>
          <a:p>
            <a:pPr>
              <a:buNone/>
            </a:pPr>
            <a:r>
              <a:rPr lang="en-US" sz="1600" b="1" dirty="0" smtClean="0">
                <a:latin typeface="Bookman Old Style" pitchFamily="18" charset="0"/>
              </a:rPr>
              <a:t>2. You use this thing to clean your flat, </a:t>
            </a:r>
            <a:r>
              <a:rPr lang="ru-RU" sz="1600" b="1" dirty="0" smtClean="0">
                <a:latin typeface="Bookman Old Style" pitchFamily="18" charset="0"/>
              </a:rPr>
              <a:t> </a:t>
            </a:r>
            <a:r>
              <a:rPr lang="en-US" sz="1600" b="1" dirty="0" smtClean="0">
                <a:latin typeface="Bookman Old Style" pitchFamily="18" charset="0"/>
              </a:rPr>
              <a:t>carpets</a:t>
            </a:r>
          </a:p>
          <a:p>
            <a:pPr>
              <a:buNone/>
            </a:pPr>
            <a:r>
              <a:rPr lang="en-US" sz="1600" b="1" dirty="0" smtClean="0">
                <a:latin typeface="Bookman Old Style" pitchFamily="18" charset="0"/>
              </a:rPr>
              <a:t>_ _ _ _ _ _</a:t>
            </a:r>
            <a:r>
              <a:rPr lang="ru-RU" sz="1600" b="1" dirty="0" smtClean="0">
                <a:latin typeface="Bookman Old Style" pitchFamily="18" charset="0"/>
              </a:rPr>
              <a:t>  </a:t>
            </a:r>
            <a:r>
              <a:rPr lang="en-US" sz="1600" b="1" dirty="0" smtClean="0">
                <a:latin typeface="Bookman Old Style" pitchFamily="18" charset="0"/>
              </a:rPr>
              <a:t> _ _ _ _ _ _ _</a:t>
            </a:r>
          </a:p>
          <a:p>
            <a:pPr>
              <a:buNone/>
            </a:pPr>
            <a:endParaRPr lang="en-US" sz="1600" b="1" dirty="0" smtClean="0">
              <a:latin typeface="Bookman Old Style" pitchFamily="18" charset="0"/>
            </a:endParaRPr>
          </a:p>
          <a:p>
            <a:pPr>
              <a:buNone/>
            </a:pPr>
            <a:endParaRPr lang="en-US" sz="1600" b="1" dirty="0" smtClean="0">
              <a:latin typeface="Bookman Old Style" pitchFamily="18" charset="0"/>
            </a:endParaRPr>
          </a:p>
          <a:p>
            <a:pPr>
              <a:buNone/>
            </a:pPr>
            <a:endParaRPr lang="en-US" sz="1600" b="1" dirty="0" smtClean="0">
              <a:latin typeface="Bookman Old Style" pitchFamily="18" charset="0"/>
            </a:endParaRPr>
          </a:p>
          <a:p>
            <a:pPr>
              <a:buNone/>
            </a:pPr>
            <a:r>
              <a:rPr lang="en-US" sz="1600" b="1" dirty="0" smtClean="0">
                <a:latin typeface="Bookman Old Style" pitchFamily="18" charset="0"/>
              </a:rPr>
              <a:t>3. You can communicate with people who are away from you using thing. It’s very compact. You can carry it in your bag or pocket. It has many functions, it can wake you up in</a:t>
            </a:r>
            <a:r>
              <a:rPr lang="ru-RU" sz="1600" b="1" dirty="0" smtClean="0">
                <a:latin typeface="Bookman Old Style" pitchFamily="18" charset="0"/>
              </a:rPr>
              <a:t> </a:t>
            </a:r>
            <a:r>
              <a:rPr lang="en-US" sz="1600" b="1" dirty="0" smtClean="0">
                <a:latin typeface="Bookman Old Style" pitchFamily="18" charset="0"/>
              </a:rPr>
              <a:t>the morning, you can enjoy listening to music with the help of it and even enjoy playing games</a:t>
            </a:r>
          </a:p>
          <a:p>
            <a:pPr>
              <a:buNone/>
            </a:pPr>
            <a:r>
              <a:rPr lang="en-US" sz="1600" b="1" dirty="0" smtClean="0">
                <a:latin typeface="Bookman Old Style" pitchFamily="18" charset="0"/>
              </a:rPr>
              <a:t>_ _ _ _ _ _</a:t>
            </a:r>
            <a:r>
              <a:rPr lang="ru-RU" sz="1600" b="1" dirty="0" smtClean="0">
                <a:latin typeface="Bookman Old Style" pitchFamily="18" charset="0"/>
              </a:rPr>
              <a:t>  </a:t>
            </a:r>
            <a:r>
              <a:rPr lang="en-US" sz="1600" b="1" dirty="0" smtClean="0">
                <a:latin typeface="Bookman Old Style" pitchFamily="18" charset="0"/>
              </a:rPr>
              <a:t> _ _ _ _ _ _ _ _ _ </a:t>
            </a:r>
          </a:p>
          <a:p>
            <a:pPr>
              <a:buNone/>
            </a:pPr>
            <a:endParaRPr lang="en-US" sz="1600" b="1" dirty="0" smtClean="0">
              <a:latin typeface="Bookman Old Style" pitchFamily="18" charset="0"/>
            </a:endParaRPr>
          </a:p>
          <a:p>
            <a:pPr>
              <a:buNone/>
            </a:pPr>
            <a:endParaRPr lang="en-US" sz="1600" b="1" dirty="0" smtClean="0">
              <a:latin typeface="Bookman Old Style" pitchFamily="18" charset="0"/>
            </a:endParaRPr>
          </a:p>
        </p:txBody>
      </p:sp>
      <p:sp>
        <p:nvSpPr>
          <p:cNvPr id="4" name="TextBox 3"/>
          <p:cNvSpPr txBox="1"/>
          <p:nvPr/>
        </p:nvSpPr>
        <p:spPr>
          <a:xfrm>
            <a:off x="857224" y="1785926"/>
            <a:ext cx="4071966" cy="369332"/>
          </a:xfrm>
          <a:prstGeom prst="rect">
            <a:avLst/>
          </a:prstGeom>
          <a:noFill/>
        </p:spPr>
        <p:txBody>
          <a:bodyPr wrap="square" rtlCol="0">
            <a:spAutoFit/>
          </a:bodyPr>
          <a:lstStyle/>
          <a:p>
            <a:pPr>
              <a:buNone/>
            </a:pPr>
            <a:r>
              <a:rPr lang="en-US" b="1" dirty="0" smtClean="0">
                <a:solidFill>
                  <a:srgbClr val="7030A0"/>
                </a:solidFill>
                <a:latin typeface="Bookman Old Style" pitchFamily="18" charset="0"/>
              </a:rPr>
              <a:t>washing-machine</a:t>
            </a:r>
          </a:p>
        </p:txBody>
      </p:sp>
      <p:sp>
        <p:nvSpPr>
          <p:cNvPr id="5" name="TextBox 4"/>
          <p:cNvSpPr txBox="1"/>
          <p:nvPr/>
        </p:nvSpPr>
        <p:spPr>
          <a:xfrm>
            <a:off x="571472" y="3214686"/>
            <a:ext cx="2500330" cy="369332"/>
          </a:xfrm>
          <a:prstGeom prst="rect">
            <a:avLst/>
          </a:prstGeom>
          <a:noFill/>
        </p:spPr>
        <p:txBody>
          <a:bodyPr wrap="square" rtlCol="0">
            <a:spAutoFit/>
          </a:bodyPr>
          <a:lstStyle/>
          <a:p>
            <a:pPr>
              <a:buNone/>
            </a:pPr>
            <a:r>
              <a:rPr lang="en-US" b="1" dirty="0" smtClean="0">
                <a:solidFill>
                  <a:srgbClr val="7030A0"/>
                </a:solidFill>
                <a:latin typeface="Bookman Old Style" pitchFamily="18" charset="0"/>
              </a:rPr>
              <a:t>vacuum cleaner</a:t>
            </a:r>
          </a:p>
        </p:txBody>
      </p:sp>
      <p:sp>
        <p:nvSpPr>
          <p:cNvPr id="6" name="TextBox 5"/>
          <p:cNvSpPr txBox="1"/>
          <p:nvPr/>
        </p:nvSpPr>
        <p:spPr>
          <a:xfrm>
            <a:off x="714348" y="5429264"/>
            <a:ext cx="3214710" cy="369332"/>
          </a:xfrm>
          <a:prstGeom prst="rect">
            <a:avLst/>
          </a:prstGeom>
          <a:noFill/>
        </p:spPr>
        <p:txBody>
          <a:bodyPr wrap="square" rtlCol="0">
            <a:spAutoFit/>
          </a:bodyPr>
          <a:lstStyle/>
          <a:p>
            <a:pPr>
              <a:buNone/>
            </a:pPr>
            <a:r>
              <a:rPr lang="en-US" b="1" dirty="0" smtClean="0">
                <a:solidFill>
                  <a:srgbClr val="7030A0"/>
                </a:solidFill>
                <a:latin typeface="Bookman Old Style" pitchFamily="18" charset="0"/>
              </a:rPr>
              <a:t>mobile telephone</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p:cTn id="24" dur="1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25"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6" dur="1000"/>
                                        <p:tgtEl>
                                          <p:spTgt spid="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0" presetClass="entr" presetSubtype="0" decel="10000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1000" fill="hold"/>
                                        <p:tgtEl>
                                          <p:spTgt spid="5"/>
                                        </p:tgtEl>
                                        <p:attrNameLst>
                                          <p:attrName>ppt_w</p:attrName>
                                        </p:attrNameLst>
                                      </p:cBhvr>
                                      <p:tavLst>
                                        <p:tav tm="0">
                                          <p:val>
                                            <p:strVal val="#ppt_w+.3"/>
                                          </p:val>
                                        </p:tav>
                                        <p:tav tm="100000">
                                          <p:val>
                                            <p:strVal val="#ppt_w"/>
                                          </p:val>
                                        </p:tav>
                                      </p:tavLst>
                                    </p:anim>
                                    <p:anim calcmode="lin" valueType="num">
                                      <p:cBhvr>
                                        <p:cTn id="44" dur="1000" fill="hold"/>
                                        <p:tgtEl>
                                          <p:spTgt spid="5"/>
                                        </p:tgtEl>
                                        <p:attrNameLst>
                                          <p:attrName>ppt_h</p:attrName>
                                        </p:attrNameLst>
                                      </p:cBhvr>
                                      <p:tavLst>
                                        <p:tav tm="0">
                                          <p:val>
                                            <p:strVal val="#ppt_h"/>
                                          </p:val>
                                        </p:tav>
                                        <p:tav tm="100000">
                                          <p:val>
                                            <p:strVal val="#ppt_h"/>
                                          </p:val>
                                        </p:tav>
                                      </p:tavLst>
                                    </p:anim>
                                    <p:animEffect transition="in" filter="fade">
                                      <p:cBhvr>
                                        <p:cTn id="45" dur="10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1000"/>
                                        <p:tgtEl>
                                          <p:spTgt spid="3">
                                            <p:txEl>
                                              <p:pRg st="10" end="10"/>
                                            </p:txEl>
                                          </p:spTgt>
                                        </p:tgtEl>
                                      </p:cBhvr>
                                    </p:animEffect>
                                    <p:anim calcmode="lin" valueType="num">
                                      <p:cBhvr>
                                        <p:cTn id="5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fade">
                                      <p:cBhvr>
                                        <p:cTn id="55" dur="1000"/>
                                        <p:tgtEl>
                                          <p:spTgt spid="3">
                                            <p:txEl>
                                              <p:pRg st="11" end="11"/>
                                            </p:txEl>
                                          </p:spTgt>
                                        </p:tgtEl>
                                      </p:cBhvr>
                                    </p:animEffect>
                                    <p:anim calcmode="lin" valueType="num">
                                      <p:cBhvr>
                                        <p:cTn id="5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0" presetClass="entr" presetSubtype="0" decel="100000"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 calcmode="lin" valueType="num">
                                      <p:cBhvr>
                                        <p:cTn id="62" dur="1000" fill="hold"/>
                                        <p:tgtEl>
                                          <p:spTgt spid="6"/>
                                        </p:tgtEl>
                                        <p:attrNameLst>
                                          <p:attrName>ppt_w</p:attrName>
                                        </p:attrNameLst>
                                      </p:cBhvr>
                                      <p:tavLst>
                                        <p:tav tm="0">
                                          <p:val>
                                            <p:strVal val="#ppt_w+.3"/>
                                          </p:val>
                                        </p:tav>
                                        <p:tav tm="100000">
                                          <p:val>
                                            <p:strVal val="#ppt_w"/>
                                          </p:val>
                                        </p:tav>
                                      </p:tavLst>
                                    </p:anim>
                                    <p:anim calcmode="lin" valueType="num">
                                      <p:cBhvr>
                                        <p:cTn id="63" dur="1000" fill="hold"/>
                                        <p:tgtEl>
                                          <p:spTgt spid="6"/>
                                        </p:tgtEl>
                                        <p:attrNameLst>
                                          <p:attrName>ppt_h</p:attrName>
                                        </p:attrNameLst>
                                      </p:cBhvr>
                                      <p:tavLst>
                                        <p:tav tm="0">
                                          <p:val>
                                            <p:strVal val="#ppt_h"/>
                                          </p:val>
                                        </p:tav>
                                        <p:tav tm="100000">
                                          <p:val>
                                            <p:strVal val="#ppt_h"/>
                                          </p:val>
                                        </p:tav>
                                      </p:tavLst>
                                    </p:anim>
                                    <p:animEffect transition="in" filter="fade">
                                      <p:cBhvr>
                                        <p:cTn id="6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8183880" cy="1051560"/>
          </a:xfrm>
        </p:spPr>
        <p:txBody>
          <a:bodyPr/>
          <a:lstStyle/>
          <a:p>
            <a:endParaRPr lang="ru-RU" dirty="0"/>
          </a:p>
        </p:txBody>
      </p:sp>
      <p:sp>
        <p:nvSpPr>
          <p:cNvPr id="3" name="Содержимое 2"/>
          <p:cNvSpPr>
            <a:spLocks noGrp="1"/>
          </p:cNvSpPr>
          <p:nvPr>
            <p:ph idx="1"/>
          </p:nvPr>
        </p:nvSpPr>
        <p:spPr>
          <a:xfrm>
            <a:off x="502920" y="1857364"/>
            <a:ext cx="8183880" cy="4143404"/>
          </a:xfrm>
        </p:spPr>
        <p:txBody>
          <a:bodyPr/>
          <a:lstStyle/>
          <a:p>
            <a:pPr>
              <a:buNone/>
            </a:pPr>
            <a:r>
              <a:rPr lang="en-US" sz="1600" b="1" dirty="0" smtClean="0">
                <a:latin typeface="Bookman Old Style" pitchFamily="18" charset="0"/>
              </a:rPr>
              <a:t>4. You can wash dirty dishes in it</a:t>
            </a:r>
          </a:p>
          <a:p>
            <a:pPr>
              <a:buNone/>
            </a:pPr>
            <a:r>
              <a:rPr lang="en-US" sz="1600" b="1" dirty="0" smtClean="0">
                <a:latin typeface="Bookman Old Style" pitchFamily="18" charset="0"/>
              </a:rPr>
              <a:t>_ _ _ _ _ _ _ _ _ _</a:t>
            </a:r>
          </a:p>
          <a:p>
            <a:pPr>
              <a:buNone/>
            </a:pPr>
            <a:endParaRPr lang="en-US" sz="1600" b="1" dirty="0" smtClean="0">
              <a:latin typeface="Bookman Old Style" pitchFamily="18" charset="0"/>
            </a:endParaRPr>
          </a:p>
          <a:p>
            <a:pPr>
              <a:buNone/>
            </a:pPr>
            <a:endParaRPr lang="en-US" sz="1600" b="1" dirty="0" smtClean="0">
              <a:latin typeface="Bookman Old Style" pitchFamily="18" charset="0"/>
            </a:endParaRPr>
          </a:p>
          <a:p>
            <a:pPr>
              <a:buNone/>
            </a:pPr>
            <a:endParaRPr lang="en-US" sz="1600" b="1" dirty="0" smtClean="0">
              <a:latin typeface="Bookman Old Style" pitchFamily="18" charset="0"/>
            </a:endParaRPr>
          </a:p>
          <a:p>
            <a:pPr>
              <a:buNone/>
            </a:pPr>
            <a:r>
              <a:rPr lang="en-US" sz="1600" b="1" dirty="0" smtClean="0">
                <a:latin typeface="Bookman Old Style" pitchFamily="18" charset="0"/>
              </a:rPr>
              <a:t>5. You can cook, defrost and reheat pre prepared food in it</a:t>
            </a:r>
          </a:p>
          <a:p>
            <a:pPr>
              <a:buNone/>
            </a:pPr>
            <a:r>
              <a:rPr lang="en-US" sz="1600" b="1" dirty="0" smtClean="0">
                <a:latin typeface="Bookman Old Style" pitchFamily="18" charset="0"/>
              </a:rPr>
              <a:t>_ _ _ _ _ _ _ _ _</a:t>
            </a:r>
            <a:r>
              <a:rPr lang="ru-RU" sz="1600" b="1" dirty="0" smtClean="0">
                <a:latin typeface="Bookman Old Style" pitchFamily="18" charset="0"/>
              </a:rPr>
              <a:t>  </a:t>
            </a:r>
            <a:r>
              <a:rPr lang="en-US" sz="1600" b="1" dirty="0" smtClean="0">
                <a:latin typeface="Bookman Old Style" pitchFamily="18" charset="0"/>
              </a:rPr>
              <a:t> _ _ _ _ </a:t>
            </a:r>
          </a:p>
          <a:p>
            <a:endParaRPr lang="ru-RU" dirty="0"/>
          </a:p>
        </p:txBody>
      </p:sp>
      <p:sp>
        <p:nvSpPr>
          <p:cNvPr id="4" name="TextBox 3"/>
          <p:cNvSpPr txBox="1"/>
          <p:nvPr/>
        </p:nvSpPr>
        <p:spPr>
          <a:xfrm>
            <a:off x="785786" y="2786058"/>
            <a:ext cx="2571768" cy="369332"/>
          </a:xfrm>
          <a:prstGeom prst="rect">
            <a:avLst/>
          </a:prstGeom>
          <a:noFill/>
        </p:spPr>
        <p:txBody>
          <a:bodyPr wrap="square" rtlCol="0">
            <a:spAutoFit/>
          </a:bodyPr>
          <a:lstStyle/>
          <a:p>
            <a:pPr>
              <a:buNone/>
            </a:pPr>
            <a:r>
              <a:rPr lang="en-US" b="1" dirty="0" smtClean="0">
                <a:solidFill>
                  <a:srgbClr val="7030A0"/>
                </a:solidFill>
                <a:latin typeface="Bookman Old Style" pitchFamily="18" charset="0"/>
              </a:rPr>
              <a:t>dishwasher</a:t>
            </a:r>
          </a:p>
        </p:txBody>
      </p:sp>
      <p:sp>
        <p:nvSpPr>
          <p:cNvPr id="5" name="TextBox 4"/>
          <p:cNvSpPr txBox="1"/>
          <p:nvPr/>
        </p:nvSpPr>
        <p:spPr>
          <a:xfrm>
            <a:off x="642910" y="4357694"/>
            <a:ext cx="3000396" cy="369332"/>
          </a:xfrm>
          <a:prstGeom prst="rect">
            <a:avLst/>
          </a:prstGeom>
          <a:noFill/>
        </p:spPr>
        <p:txBody>
          <a:bodyPr wrap="square" rtlCol="0">
            <a:spAutoFit/>
          </a:bodyPr>
          <a:lstStyle/>
          <a:p>
            <a:pPr>
              <a:buNone/>
            </a:pPr>
            <a:r>
              <a:rPr lang="en-US" b="1" dirty="0" smtClean="0">
                <a:solidFill>
                  <a:srgbClr val="7030A0"/>
                </a:solidFill>
                <a:latin typeface="Bookman Old Style" pitchFamily="18" charset="0"/>
              </a:rPr>
              <a:t>microwave oven</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3"/>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0" presetClass="entr" presetSubtype="0" decel="10000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1000" fill="hold"/>
                                        <p:tgtEl>
                                          <p:spTgt spid="5"/>
                                        </p:tgtEl>
                                        <p:attrNameLst>
                                          <p:attrName>ppt_w</p:attrName>
                                        </p:attrNameLst>
                                      </p:cBhvr>
                                      <p:tavLst>
                                        <p:tav tm="0">
                                          <p:val>
                                            <p:strVal val="#ppt_w+.3"/>
                                          </p:val>
                                        </p:tav>
                                        <p:tav tm="100000">
                                          <p:val>
                                            <p:strVal val="#ppt_w"/>
                                          </p:val>
                                        </p:tav>
                                      </p:tavLst>
                                    </p:anim>
                                    <p:anim calcmode="lin" valueType="num">
                                      <p:cBhvr>
                                        <p:cTn id="39" dur="1000" fill="hold"/>
                                        <p:tgtEl>
                                          <p:spTgt spid="5"/>
                                        </p:tgtEl>
                                        <p:attrNameLst>
                                          <p:attrName>ppt_h</p:attrName>
                                        </p:attrNameLst>
                                      </p:cBhvr>
                                      <p:tavLst>
                                        <p:tav tm="0">
                                          <p:val>
                                            <p:strVal val="#ppt_h"/>
                                          </p:val>
                                        </p:tav>
                                        <p:tav tm="100000">
                                          <p:val>
                                            <p:strVal val="#ppt_h"/>
                                          </p:val>
                                        </p:tav>
                                      </p:tavLst>
                                    </p:anim>
                                    <p:animEffect transition="in" filter="fade">
                                      <p:cBhvr>
                                        <p:cTn id="4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500042"/>
            <a:ext cx="8183880" cy="714380"/>
          </a:xfrm>
        </p:spPr>
        <p:txBody>
          <a:bodyPr>
            <a:normAutofit/>
          </a:bodyPr>
          <a:lstStyle/>
          <a:p>
            <a:pPr algn="ctr"/>
            <a:r>
              <a:rPr lang="en-US" sz="4000" dirty="0" smtClean="0">
                <a:solidFill>
                  <a:srgbClr val="9933FF"/>
                </a:solidFill>
                <a:latin typeface="Bookman Old Style" pitchFamily="18" charset="0"/>
              </a:rPr>
              <a:t>TELEVISION</a:t>
            </a:r>
            <a:endParaRPr lang="ru-RU" sz="4000" dirty="0">
              <a:solidFill>
                <a:srgbClr val="9933FF"/>
              </a:solidFill>
              <a:latin typeface="Bookman Old Style" pitchFamily="18" charset="0"/>
            </a:endParaRPr>
          </a:p>
        </p:txBody>
      </p:sp>
      <p:pic>
        <p:nvPicPr>
          <p:cNvPr id="4" name="Содержимое 3" descr="12552-box-television-clipart-by-djart.jpg"/>
          <p:cNvPicPr>
            <a:picLocks noGrp="1" noChangeAspect="1"/>
          </p:cNvPicPr>
          <p:nvPr>
            <p:ph idx="1"/>
          </p:nvPr>
        </p:nvPicPr>
        <p:blipFill>
          <a:blip r:embed="rId2"/>
          <a:stretch>
            <a:fillRect/>
          </a:stretch>
        </p:blipFill>
        <p:spPr>
          <a:xfrm>
            <a:off x="428596" y="428604"/>
            <a:ext cx="1721180" cy="1898360"/>
          </a:xfrm>
          <a:prstGeom prst="rect">
            <a:avLst/>
          </a:prstGeom>
          <a:ln>
            <a:noFill/>
          </a:ln>
          <a:effectLst>
            <a:softEdge rad="112500"/>
          </a:effectLst>
        </p:spPr>
      </p:pic>
      <p:pic>
        <p:nvPicPr>
          <p:cNvPr id="5" name="Рисунок 4" descr="13084-fat-caucasian-man-watching-tv-clipart-by-djart.jpg"/>
          <p:cNvPicPr>
            <a:picLocks noChangeAspect="1"/>
          </p:cNvPicPr>
          <p:nvPr/>
        </p:nvPicPr>
        <p:blipFill>
          <a:blip r:embed="rId3"/>
          <a:stretch>
            <a:fillRect/>
          </a:stretch>
        </p:blipFill>
        <p:spPr>
          <a:xfrm>
            <a:off x="357158" y="5072074"/>
            <a:ext cx="2014551" cy="1369895"/>
          </a:xfrm>
          <a:prstGeom prst="rect">
            <a:avLst/>
          </a:prstGeom>
          <a:ln>
            <a:noFill/>
          </a:ln>
          <a:effectLst>
            <a:softEdge rad="112500"/>
          </a:effectLst>
        </p:spPr>
      </p:pic>
      <p:pic>
        <p:nvPicPr>
          <p:cNvPr id="6" name="Рисунок 5" descr="u18588941.jpg"/>
          <p:cNvPicPr>
            <a:picLocks noChangeAspect="1"/>
          </p:cNvPicPr>
          <p:nvPr/>
        </p:nvPicPr>
        <p:blipFill>
          <a:blip r:embed="rId4"/>
          <a:stretch>
            <a:fillRect/>
          </a:stretch>
        </p:blipFill>
        <p:spPr>
          <a:xfrm>
            <a:off x="6929454" y="500042"/>
            <a:ext cx="1619250" cy="1438275"/>
          </a:xfrm>
          <a:prstGeom prst="rect">
            <a:avLst/>
          </a:prstGeom>
          <a:ln>
            <a:noFill/>
          </a:ln>
          <a:effectLst>
            <a:softEdge rad="112500"/>
          </a:effectLst>
        </p:spPr>
      </p:pic>
      <p:sp>
        <p:nvSpPr>
          <p:cNvPr id="10" name="TextBox 9"/>
          <p:cNvSpPr txBox="1"/>
          <p:nvPr/>
        </p:nvSpPr>
        <p:spPr>
          <a:xfrm>
            <a:off x="2714612" y="1285860"/>
            <a:ext cx="3571900" cy="461665"/>
          </a:xfrm>
          <a:prstGeom prst="rect">
            <a:avLst/>
          </a:prstGeom>
          <a:noFill/>
        </p:spPr>
        <p:txBody>
          <a:bodyPr wrap="square" rtlCol="0">
            <a:spAutoFit/>
          </a:bodyPr>
          <a:lstStyle/>
          <a:p>
            <a:pPr algn="ctr"/>
            <a:r>
              <a:rPr lang="en-US" sz="2400" b="1" i="1" dirty="0" smtClean="0">
                <a:latin typeface="Bookman Old Style" pitchFamily="18" charset="0"/>
              </a:rPr>
              <a:t>John </a:t>
            </a:r>
            <a:r>
              <a:rPr lang="en-US" sz="2400" b="1" i="1" dirty="0" err="1" smtClean="0">
                <a:latin typeface="Bookman Old Style" pitchFamily="18" charset="0"/>
              </a:rPr>
              <a:t>Logie</a:t>
            </a:r>
            <a:r>
              <a:rPr lang="en-US" sz="2400" b="1" i="1" dirty="0" smtClean="0">
                <a:latin typeface="Bookman Old Style" pitchFamily="18" charset="0"/>
              </a:rPr>
              <a:t> Baird</a:t>
            </a:r>
          </a:p>
        </p:txBody>
      </p:sp>
      <p:sp>
        <p:nvSpPr>
          <p:cNvPr id="13" name="Прямоугольник 12"/>
          <p:cNvSpPr/>
          <p:nvPr/>
        </p:nvSpPr>
        <p:spPr>
          <a:xfrm>
            <a:off x="2285984" y="1810464"/>
            <a:ext cx="6286528" cy="5047536"/>
          </a:xfrm>
          <a:prstGeom prst="rect">
            <a:avLst/>
          </a:prstGeom>
        </p:spPr>
        <p:txBody>
          <a:bodyPr wrap="square">
            <a:spAutoFit/>
          </a:bodyPr>
          <a:lstStyle/>
          <a:p>
            <a:pPr algn="just"/>
            <a:r>
              <a:rPr lang="en-US" sz="1600" dirty="0" smtClean="0">
                <a:latin typeface="Bookman Old Style" pitchFamily="18" charset="0"/>
              </a:rPr>
              <a:t>          </a:t>
            </a:r>
            <a:r>
              <a:rPr lang="en-US" dirty="0" smtClean="0"/>
              <a:t>The television is one of the great inventions to come out of Scotland. To all of us who enjoy relaxing in front of the television, we have a Scotsman to thank. John </a:t>
            </a:r>
            <a:r>
              <a:rPr lang="en-US" dirty="0" err="1" smtClean="0"/>
              <a:t>Logie</a:t>
            </a:r>
            <a:r>
              <a:rPr lang="en-US" dirty="0" smtClean="0"/>
              <a:t> Baird from </a:t>
            </a:r>
            <a:r>
              <a:rPr lang="en-US" dirty="0" err="1" smtClean="0"/>
              <a:t>Helensburgh</a:t>
            </a:r>
            <a:r>
              <a:rPr lang="en-US" dirty="0" smtClean="0"/>
              <a:t> (near Glasgow) invented this phenomenally successful communication device, with the first ever television broadcast being transmitted by the BBC in 1929. But the first success took place on 25</a:t>
            </a:r>
            <a:r>
              <a:rPr lang="en-US" baseline="30000" dirty="0" smtClean="0"/>
              <a:t>th</a:t>
            </a:r>
            <a:r>
              <a:rPr lang="en-US" dirty="0" smtClean="0"/>
              <a:t> October 1925. The first person on television was a boy who worked in the office next to Baird’s workroom in London. On 27</a:t>
            </a:r>
            <a:r>
              <a:rPr lang="en-US" baseline="30000" dirty="0" smtClean="0"/>
              <a:t>th</a:t>
            </a:r>
            <a:r>
              <a:rPr lang="en-US" dirty="0" smtClean="0"/>
              <a:t> January 1926 he demonstrated his invention before an audience of scientists at the Royal Institution in London. In addition, using </a:t>
            </a:r>
            <a:r>
              <a:rPr lang="en-US" u="sng" dirty="0" smtClean="0"/>
              <a:t>infrared light</a:t>
            </a:r>
            <a:r>
              <a:rPr lang="en-US" dirty="0" smtClean="0"/>
              <a:t>(</a:t>
            </a:r>
            <a:r>
              <a:rPr lang="ru-RU" dirty="0" smtClean="0"/>
              <a:t>инфракрасное излучение</a:t>
            </a:r>
            <a:r>
              <a:rPr lang="en-US" dirty="0" smtClean="0"/>
              <a:t>), he was able to transmit pictures of people sitting in total darkness. He named it “</a:t>
            </a:r>
            <a:r>
              <a:rPr lang="en-US" dirty="0" err="1" smtClean="0"/>
              <a:t>Noctovision</a:t>
            </a:r>
            <a:r>
              <a:rPr lang="en-US" dirty="0" smtClean="0"/>
              <a:t>”. </a:t>
            </a:r>
            <a:endParaRPr lang="ru-RU" dirty="0" smtClean="0"/>
          </a:p>
          <a:p>
            <a:pPr algn="just"/>
            <a:endParaRPr lang="ru-RU" sz="1600" dirty="0">
              <a:latin typeface="Bookman Old Style" pitchFamily="18"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55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par>
                          <p:cTn id="16" fill="hold">
                            <p:stCondLst>
                              <p:cond delay="75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par>
                          <p:cTn id="20" fill="hold">
                            <p:stCondLst>
                              <p:cond delay="95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000"/>
                                        <p:tgtEl>
                                          <p:spTgt spid="5"/>
                                        </p:tgtEl>
                                      </p:cBhvr>
                                    </p:animEffect>
                                  </p:childTnLst>
                                </p:cTn>
                              </p:par>
                            </p:childTnLst>
                          </p:cTn>
                        </p:par>
                        <p:par>
                          <p:cTn id="24" fill="hold">
                            <p:stCondLst>
                              <p:cond delay="11500"/>
                            </p:stCondLst>
                            <p:childTnLst>
                              <p:par>
                                <p:cTn id="25" presetID="3" presetClass="entr" presetSubtype="1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par>
                          <p:cTn id="28" fill="hold">
                            <p:stCondLst>
                              <p:cond delay="12000"/>
                            </p:stCondLst>
                            <p:childTnLst>
                              <p:par>
                                <p:cTn id="29" presetID="23" presetClass="entr" presetSubtype="16" fill="hold" nodeType="after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 calcmode="lin" valueType="num">
                                      <p:cBhvr>
                                        <p:cTn id="31"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32" dur="10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74" y="6572248"/>
            <a:ext cx="3783328" cy="571504"/>
          </a:xfrm>
        </p:spPr>
        <p:txBody>
          <a:bodyPr>
            <a:normAutofit fontScale="90000"/>
          </a:bodyPr>
          <a:lstStyle/>
          <a:p>
            <a:endParaRPr lang="ru-RU" dirty="0"/>
          </a:p>
        </p:txBody>
      </p:sp>
      <p:sp>
        <p:nvSpPr>
          <p:cNvPr id="3" name="Содержимое 2"/>
          <p:cNvSpPr>
            <a:spLocks noGrp="1"/>
          </p:cNvSpPr>
          <p:nvPr>
            <p:ph idx="1"/>
          </p:nvPr>
        </p:nvSpPr>
        <p:spPr>
          <a:xfrm>
            <a:off x="1785918" y="1357298"/>
            <a:ext cx="6786610" cy="4786346"/>
          </a:xfrm>
        </p:spPr>
        <p:txBody>
          <a:bodyPr>
            <a:noAutofit/>
          </a:bodyPr>
          <a:lstStyle/>
          <a:p>
            <a:endParaRPr lang="ru-RU" sz="1600" dirty="0" smtClean="0"/>
          </a:p>
          <a:p>
            <a:endParaRPr lang="ru-RU" sz="1600" dirty="0" smtClean="0"/>
          </a:p>
          <a:p>
            <a:endParaRPr lang="ru-RU" sz="1600" dirty="0" smtClean="0"/>
          </a:p>
          <a:p>
            <a:pPr algn="just">
              <a:buNone/>
            </a:pPr>
            <a:r>
              <a:rPr lang="en-US" sz="1800" dirty="0" smtClean="0"/>
              <a:t>Later with two friends he formed “Television Ltd”. In 1927 Baird sent pictures from London to Glasgow.</a:t>
            </a:r>
            <a:endParaRPr lang="ru-RU" sz="1800" dirty="0" smtClean="0"/>
          </a:p>
          <a:p>
            <a:pPr algn="just">
              <a:buNone/>
            </a:pPr>
            <a:r>
              <a:rPr lang="en-US" sz="1800" dirty="0" smtClean="0"/>
              <a:t>He also demonstrated color television in Glasgow. He was also experimenting with, and demonstrating, stereoscopic television. In the same year, using a </a:t>
            </a:r>
            <a:r>
              <a:rPr lang="en-US" sz="1800" u="sng" dirty="0" smtClean="0"/>
              <a:t>short-wave transmitter</a:t>
            </a:r>
            <a:r>
              <a:rPr lang="en-US" sz="1800" dirty="0" smtClean="0"/>
              <a:t>,(</a:t>
            </a:r>
            <a:r>
              <a:rPr lang="ru-RU" sz="1800" dirty="0" smtClean="0"/>
              <a:t>коротковолновый передатчик</a:t>
            </a:r>
            <a:r>
              <a:rPr lang="en-US" sz="1800" dirty="0" smtClean="0"/>
              <a:t>) he sent a television picture to the USA and to a ship, the “Berengaria” in mid-Atlantic. He launched “Baird International Television” with a capital of 1 million pounds to exploit television commercially.             </a:t>
            </a:r>
            <a:endParaRPr lang="ru-RU" sz="1800" dirty="0" smtClean="0"/>
          </a:p>
          <a:p>
            <a:pPr algn="just">
              <a:buNone/>
            </a:pPr>
            <a:r>
              <a:rPr lang="en-US" sz="1800" dirty="0" smtClean="0"/>
              <a:t>.</a:t>
            </a:r>
            <a:endParaRPr lang="ru-RU" sz="1800" dirty="0" smtClean="0"/>
          </a:p>
          <a:p>
            <a:pPr>
              <a:buNone/>
            </a:pPr>
            <a:r>
              <a:rPr lang="en-US" sz="1600" dirty="0" smtClean="0">
                <a:latin typeface="Bookman Old Style" pitchFamily="18" charset="0"/>
              </a:rPr>
              <a:t>            </a:t>
            </a:r>
            <a:endParaRPr lang="ru-RU" sz="1600" dirty="0" smtClean="0">
              <a:latin typeface="Bookman Old Style" pitchFamily="18" charset="0"/>
            </a:endParaRPr>
          </a:p>
          <a:p>
            <a:pPr>
              <a:buNone/>
            </a:pPr>
            <a:r>
              <a:rPr lang="en-US" sz="1600" dirty="0" smtClean="0">
                <a:latin typeface="Bookman Old Style" pitchFamily="18" charset="0"/>
              </a:rPr>
              <a:t>            </a:t>
            </a:r>
            <a:endParaRPr lang="ru-RU" sz="1600" dirty="0" smtClean="0">
              <a:latin typeface="Bookman Old Style" pitchFamily="18" charset="0"/>
            </a:endParaRPr>
          </a:p>
          <a:p>
            <a:endParaRPr lang="ru-RU" sz="2000" dirty="0"/>
          </a:p>
        </p:txBody>
      </p:sp>
      <p:pic>
        <p:nvPicPr>
          <p:cNvPr id="4" name="Рисунок 3" descr="is.jpeg"/>
          <p:cNvPicPr>
            <a:picLocks noChangeAspect="1"/>
          </p:cNvPicPr>
          <p:nvPr/>
        </p:nvPicPr>
        <p:blipFill>
          <a:blip r:embed="rId2"/>
          <a:stretch>
            <a:fillRect/>
          </a:stretch>
        </p:blipFill>
        <p:spPr>
          <a:xfrm>
            <a:off x="428596" y="428604"/>
            <a:ext cx="1785950" cy="1805148"/>
          </a:xfrm>
          <a:prstGeom prst="rect">
            <a:avLst/>
          </a:prstGeom>
          <a:ln>
            <a:noFill/>
          </a:ln>
          <a:effectLst>
            <a:softEdge rad="112500"/>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23" presetClass="entr" presetSubtype="16"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p:cTn id="1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13" fill="hold">
                            <p:stCondLst>
                              <p:cond delay="2500"/>
                            </p:stCondLst>
                            <p:childTnLst>
                              <p:par>
                                <p:cTn id="14" presetID="23" presetClass="entr" presetSubtype="16" fill="hold" grpId="0"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p:cTn id="1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18" fill="hold">
                            <p:stCondLst>
                              <p:cond delay="3000"/>
                            </p:stCondLst>
                            <p:childTnLst>
                              <p:par>
                                <p:cTn id="19" presetID="23" presetClass="entr" presetSubtype="16" fill="hold" grpId="0"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23" fill="hold">
                            <p:stCondLst>
                              <p:cond delay="3500"/>
                            </p:stCondLst>
                            <p:childTnLst>
                              <p:par>
                                <p:cTn id="24" presetID="23" presetClass="entr" presetSubtype="16" fill="hold" grpId="0"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p:cTn id="2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28" fill="hold">
                            <p:stCondLst>
                              <p:cond delay="4000"/>
                            </p:stCondLst>
                            <p:childTnLst>
                              <p:par>
                                <p:cTn id="29" presetID="23" presetClass="entr" presetSubtype="16"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2285984" y="928670"/>
            <a:ext cx="6357982" cy="3429024"/>
          </a:xfrm>
        </p:spPr>
        <p:txBody>
          <a:bodyPr>
            <a:normAutofit/>
          </a:bodyPr>
          <a:lstStyle/>
          <a:p>
            <a:pPr algn="just">
              <a:buNone/>
            </a:pPr>
            <a:r>
              <a:rPr lang="en-US" sz="1600" dirty="0" smtClean="0"/>
              <a:t> </a:t>
            </a:r>
            <a:r>
              <a:rPr lang="en-US" sz="1800" dirty="0" smtClean="0"/>
              <a:t>John </a:t>
            </a:r>
            <a:r>
              <a:rPr lang="en-US" sz="1800" dirty="0" err="1" smtClean="0"/>
              <a:t>Logie</a:t>
            </a:r>
            <a:r>
              <a:rPr lang="en-US" sz="1800" dirty="0" smtClean="0"/>
              <a:t> </a:t>
            </a:r>
            <a:r>
              <a:rPr lang="en-US" sz="1800" dirty="0" err="1" smtClean="0"/>
              <a:t>Biard</a:t>
            </a:r>
            <a:r>
              <a:rPr lang="en-US" sz="1800" dirty="0" smtClean="0"/>
              <a:t> was determined to achieve a fully electronic color television receiver. And he did. Using a two color</a:t>
            </a:r>
            <a:r>
              <a:rPr lang="ru-RU" sz="1800" dirty="0" smtClean="0"/>
              <a:t> (</a:t>
            </a:r>
            <a:r>
              <a:rPr lang="en-US" sz="1800" dirty="0" smtClean="0"/>
              <a:t>blue</a:t>
            </a:r>
            <a:r>
              <a:rPr lang="ru-RU" sz="1800" dirty="0" smtClean="0"/>
              <a:t> – </a:t>
            </a:r>
            <a:r>
              <a:rPr lang="en-US" sz="1800" dirty="0" smtClean="0"/>
              <a:t>green</a:t>
            </a:r>
            <a:r>
              <a:rPr lang="ru-RU" sz="1800" dirty="0" smtClean="0"/>
              <a:t>, </a:t>
            </a:r>
            <a:r>
              <a:rPr lang="en-US" sz="1800" dirty="0" smtClean="0"/>
              <a:t>orange</a:t>
            </a:r>
            <a:r>
              <a:rPr lang="ru-RU" sz="1800" dirty="0" smtClean="0"/>
              <a:t> – </a:t>
            </a:r>
            <a:r>
              <a:rPr lang="en-US" sz="1800" dirty="0" smtClean="0"/>
              <a:t>red</a:t>
            </a:r>
            <a:r>
              <a:rPr lang="ru-RU" sz="1800" dirty="0" smtClean="0"/>
              <a:t>) </a:t>
            </a:r>
            <a:r>
              <a:rPr lang="en-US" sz="1800" dirty="0" smtClean="0"/>
              <a:t>cathode ray system </a:t>
            </a:r>
            <a:r>
              <a:rPr lang="ru-RU" sz="1800" dirty="0" smtClean="0"/>
              <a:t>(был полон решимости создать полностью электронный цветной телевизионный приемник. </a:t>
            </a:r>
            <a:r>
              <a:rPr lang="en-US" sz="1800" dirty="0" err="1" smtClean="0"/>
              <a:t>Используя</a:t>
            </a:r>
            <a:r>
              <a:rPr lang="en-US" sz="1800" dirty="0" smtClean="0"/>
              <a:t> </a:t>
            </a:r>
            <a:r>
              <a:rPr lang="en-US" sz="1800" dirty="0" err="1" smtClean="0"/>
              <a:t>двухцветную</a:t>
            </a:r>
            <a:r>
              <a:rPr lang="en-US" sz="1800" dirty="0" smtClean="0"/>
              <a:t> -</a:t>
            </a:r>
            <a:r>
              <a:rPr lang="en-US" sz="1800" dirty="0" err="1" smtClean="0"/>
              <a:t>лучевую</a:t>
            </a:r>
            <a:r>
              <a:rPr lang="en-US" sz="1800" dirty="0" smtClean="0"/>
              <a:t> </a:t>
            </a:r>
            <a:r>
              <a:rPr lang="en-US" sz="1800" dirty="0" err="1" smtClean="0"/>
              <a:t>систему</a:t>
            </a:r>
            <a:r>
              <a:rPr lang="en-US" sz="1800" dirty="0" smtClean="0"/>
              <a:t>) he demonstrated, on 16</a:t>
            </a:r>
            <a:r>
              <a:rPr lang="en-US" sz="1800" baseline="30000" dirty="0" smtClean="0"/>
              <a:t>th</a:t>
            </a:r>
            <a:r>
              <a:rPr lang="en-US" sz="1800" dirty="0" smtClean="0"/>
              <a:t> August 1944, the television picture of his favorite tailor’s </a:t>
            </a:r>
            <a:r>
              <a:rPr lang="en-US" sz="1800" u="sng" dirty="0" smtClean="0"/>
              <a:t>dummy</a:t>
            </a:r>
            <a:r>
              <a:rPr lang="en-US" sz="1800" dirty="0" smtClean="0"/>
              <a:t> (</a:t>
            </a:r>
            <a:r>
              <a:rPr lang="ru-RU" sz="1800" dirty="0" smtClean="0"/>
              <a:t>манекен</a:t>
            </a:r>
            <a:r>
              <a:rPr lang="en-US" sz="1800" dirty="0" smtClean="0"/>
              <a:t>), dressed in a pink jacket and blue trousers, to a group of journalists in his workshop in London.</a:t>
            </a:r>
            <a:endParaRPr lang="ru-RU" sz="1800" dirty="0" smtClean="0">
              <a:latin typeface="Bookman Old Style" pitchFamily="18" charset="0"/>
            </a:endParaRPr>
          </a:p>
        </p:txBody>
      </p:sp>
      <p:pic>
        <p:nvPicPr>
          <p:cNvPr id="4" name="Рисунок 3" descr="i.jpeg"/>
          <p:cNvPicPr>
            <a:picLocks noChangeAspect="1"/>
          </p:cNvPicPr>
          <p:nvPr/>
        </p:nvPicPr>
        <p:blipFill>
          <a:blip r:embed="rId2"/>
          <a:stretch>
            <a:fillRect/>
          </a:stretch>
        </p:blipFill>
        <p:spPr>
          <a:xfrm>
            <a:off x="785786" y="4286256"/>
            <a:ext cx="2406333" cy="1643074"/>
          </a:xfrm>
          <a:prstGeom prst="rect">
            <a:avLst/>
          </a:prstGeom>
          <a:ln>
            <a:noFill/>
          </a:ln>
          <a:effectLst>
            <a:softEdge rad="112500"/>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2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571480"/>
            <a:ext cx="8183880" cy="571504"/>
          </a:xfrm>
        </p:spPr>
        <p:txBody>
          <a:bodyPr>
            <a:normAutofit fontScale="90000"/>
          </a:bodyPr>
          <a:lstStyle/>
          <a:p>
            <a:pPr algn="ctr"/>
            <a:r>
              <a:rPr lang="en-US" sz="3200" i="1" dirty="0" smtClean="0">
                <a:solidFill>
                  <a:srgbClr val="9933FF"/>
                </a:solidFill>
                <a:latin typeface="Bookman Old Style" pitchFamily="18" charset="0"/>
              </a:rPr>
              <a:t>TRUE or FALSE</a:t>
            </a:r>
            <a:endParaRPr lang="ru-RU" sz="3200" i="1" dirty="0">
              <a:solidFill>
                <a:srgbClr val="9933FF"/>
              </a:solidFill>
              <a:latin typeface="Bookman Old Style" pitchFamily="18" charset="0"/>
            </a:endParaRPr>
          </a:p>
        </p:txBody>
      </p:sp>
      <p:sp>
        <p:nvSpPr>
          <p:cNvPr id="3" name="Содержимое 2"/>
          <p:cNvSpPr>
            <a:spLocks noGrp="1"/>
          </p:cNvSpPr>
          <p:nvPr>
            <p:ph idx="1"/>
          </p:nvPr>
        </p:nvSpPr>
        <p:spPr>
          <a:xfrm>
            <a:off x="571472" y="1214422"/>
            <a:ext cx="8183880" cy="5286412"/>
          </a:xfrm>
        </p:spPr>
        <p:txBody>
          <a:bodyPr>
            <a:normAutofit fontScale="25000" lnSpcReduction="20000"/>
          </a:bodyPr>
          <a:lstStyle/>
          <a:p>
            <a:pPr marL="514350" indent="-514350">
              <a:buNone/>
            </a:pPr>
            <a:r>
              <a:rPr lang="en-US" sz="6400" dirty="0" smtClean="0">
                <a:latin typeface="Bookman Old Style" pitchFamily="18" charset="0"/>
              </a:rPr>
              <a:t>1. The television came out of France</a:t>
            </a:r>
          </a:p>
          <a:p>
            <a:pPr marL="514350" indent="-514350">
              <a:buNone/>
            </a:pPr>
            <a:r>
              <a:rPr lang="en-US" sz="6400" dirty="0" smtClean="0">
                <a:solidFill>
                  <a:srgbClr val="C00000"/>
                </a:solidFill>
                <a:latin typeface="Bookman Old Style" pitchFamily="18" charset="0"/>
              </a:rPr>
              <a:t>False. It came out of Scotland</a:t>
            </a:r>
          </a:p>
          <a:p>
            <a:pPr marL="514350" indent="-514350">
              <a:buNone/>
            </a:pPr>
            <a:endParaRPr lang="en-US" sz="6400" dirty="0" smtClean="0">
              <a:latin typeface="Bookman Old Style" pitchFamily="18" charset="0"/>
            </a:endParaRPr>
          </a:p>
          <a:p>
            <a:pPr marL="514350" indent="-514350">
              <a:buNone/>
            </a:pPr>
            <a:r>
              <a:rPr lang="en-US" sz="6400" dirty="0" smtClean="0">
                <a:latin typeface="Bookman Old Style" pitchFamily="18" charset="0"/>
              </a:rPr>
              <a:t>2. Alexander Graham Bell invented television in 1930</a:t>
            </a:r>
          </a:p>
          <a:p>
            <a:pPr marL="514350" indent="-514350">
              <a:buNone/>
            </a:pPr>
            <a:r>
              <a:rPr lang="en-US" sz="6400" dirty="0" smtClean="0">
                <a:solidFill>
                  <a:srgbClr val="C00000"/>
                </a:solidFill>
                <a:latin typeface="Bookman Old Style" pitchFamily="18" charset="0"/>
              </a:rPr>
              <a:t>False. John </a:t>
            </a:r>
            <a:r>
              <a:rPr lang="en-US" sz="6400" dirty="0" err="1" smtClean="0">
                <a:solidFill>
                  <a:srgbClr val="C00000"/>
                </a:solidFill>
                <a:latin typeface="Bookman Old Style" pitchFamily="18" charset="0"/>
              </a:rPr>
              <a:t>Logie</a:t>
            </a:r>
            <a:r>
              <a:rPr lang="en-US" sz="6400" dirty="0" smtClean="0">
                <a:solidFill>
                  <a:srgbClr val="C00000"/>
                </a:solidFill>
                <a:latin typeface="Bookman Old Style" pitchFamily="18" charset="0"/>
              </a:rPr>
              <a:t> Baird invented television in 1926</a:t>
            </a:r>
          </a:p>
          <a:p>
            <a:pPr marL="514350" indent="-514350">
              <a:buNone/>
            </a:pPr>
            <a:endParaRPr lang="en-US" sz="6400" dirty="0" smtClean="0">
              <a:solidFill>
                <a:srgbClr val="C00000"/>
              </a:solidFill>
              <a:latin typeface="Bookman Old Style" pitchFamily="18" charset="0"/>
            </a:endParaRPr>
          </a:p>
          <a:p>
            <a:pPr marL="514350" indent="-514350">
              <a:buNone/>
            </a:pPr>
            <a:r>
              <a:rPr lang="en-US" sz="6400" dirty="0" smtClean="0">
                <a:latin typeface="Bookman Old Style" pitchFamily="18" charset="0"/>
              </a:rPr>
              <a:t>3. John Baird demonstrated his invention before an audience of scientists at the Royal Institution in London</a:t>
            </a:r>
          </a:p>
          <a:p>
            <a:pPr marL="514350" indent="-514350">
              <a:buNone/>
            </a:pPr>
            <a:r>
              <a:rPr lang="en-US" sz="6400" dirty="0" smtClean="0">
                <a:solidFill>
                  <a:srgbClr val="006C31"/>
                </a:solidFill>
                <a:latin typeface="Bookman Old Style" pitchFamily="18" charset="0"/>
              </a:rPr>
              <a:t>True</a:t>
            </a:r>
          </a:p>
          <a:p>
            <a:pPr marL="514350" indent="-514350">
              <a:buNone/>
            </a:pPr>
            <a:r>
              <a:rPr lang="en-US" sz="6400" dirty="0" smtClean="0">
                <a:latin typeface="Bookman Old Style" pitchFamily="18" charset="0"/>
              </a:rPr>
              <a:t>4. The first person on television was a boy who worked in the office next to Baird’s workroom in London</a:t>
            </a:r>
          </a:p>
          <a:p>
            <a:pPr marL="514350" indent="-514350">
              <a:buNone/>
            </a:pPr>
            <a:r>
              <a:rPr lang="en-US" sz="6400" dirty="0" smtClean="0">
                <a:solidFill>
                  <a:srgbClr val="006C31"/>
                </a:solidFill>
                <a:latin typeface="Bookman Old Style" pitchFamily="18" charset="0"/>
              </a:rPr>
              <a:t>True</a:t>
            </a:r>
          </a:p>
          <a:p>
            <a:pPr marL="514350" indent="-514350">
              <a:buNone/>
            </a:pPr>
            <a:endParaRPr lang="en-US" sz="6400" dirty="0" smtClean="0">
              <a:solidFill>
                <a:srgbClr val="006C31"/>
              </a:solidFill>
              <a:latin typeface="Bookman Old Style" pitchFamily="18" charset="0"/>
            </a:endParaRPr>
          </a:p>
          <a:p>
            <a:pPr marL="514350" indent="-514350">
              <a:buNone/>
            </a:pPr>
            <a:r>
              <a:rPr lang="en-US" sz="6400" dirty="0" smtClean="0">
                <a:latin typeface="Bookman Old Style" pitchFamily="18" charset="0"/>
              </a:rPr>
              <a:t>5. In 1935 Baird managed to sent pictures from London to Paris</a:t>
            </a:r>
          </a:p>
          <a:p>
            <a:pPr marL="514350" indent="-514350">
              <a:buNone/>
            </a:pPr>
            <a:r>
              <a:rPr lang="en-US" sz="6400" dirty="0" smtClean="0">
                <a:solidFill>
                  <a:srgbClr val="C00000"/>
                </a:solidFill>
                <a:latin typeface="Bookman Old Style" pitchFamily="18" charset="0"/>
              </a:rPr>
              <a:t>False. In 1927 Baird managed to sent pictures from London to Glasgow</a:t>
            </a:r>
          </a:p>
          <a:p>
            <a:pPr marL="514350" indent="-514350">
              <a:buNone/>
            </a:pPr>
            <a:endParaRPr lang="en-US" sz="6400" dirty="0" smtClean="0">
              <a:solidFill>
                <a:srgbClr val="C00000"/>
              </a:solidFill>
              <a:latin typeface="Bookman Old Style" pitchFamily="18" charset="0"/>
            </a:endParaRPr>
          </a:p>
          <a:p>
            <a:pPr marL="514350" indent="-514350">
              <a:buNone/>
            </a:pPr>
            <a:r>
              <a:rPr lang="en-US" sz="6400" dirty="0" smtClean="0">
                <a:latin typeface="Bookman Old Style" pitchFamily="18" charset="0"/>
              </a:rPr>
              <a:t>6. John Baird launched “Baird International Television” with a capital of 5 million pounds to exploit television commercially.</a:t>
            </a:r>
          </a:p>
          <a:p>
            <a:pPr marL="514350" indent="-514350">
              <a:buNone/>
            </a:pPr>
            <a:r>
              <a:rPr lang="en-US" sz="6400" dirty="0" smtClean="0">
                <a:solidFill>
                  <a:srgbClr val="C00000"/>
                </a:solidFill>
                <a:latin typeface="Bookman Old Style" pitchFamily="18" charset="0"/>
              </a:rPr>
              <a:t>False. He launched “Baird International Television” with a capital of 1 </a:t>
            </a:r>
            <a:r>
              <a:rPr lang="en-US" sz="6400" dirty="0" err="1" smtClean="0">
                <a:solidFill>
                  <a:srgbClr val="C00000"/>
                </a:solidFill>
                <a:latin typeface="Bookman Old Style" pitchFamily="18" charset="0"/>
              </a:rPr>
              <a:t>milion</a:t>
            </a:r>
            <a:r>
              <a:rPr lang="en-US" sz="6400" dirty="0" smtClean="0">
                <a:solidFill>
                  <a:srgbClr val="C00000"/>
                </a:solidFill>
                <a:latin typeface="Bookman Old Style" pitchFamily="18" charset="0"/>
              </a:rPr>
              <a:t> pounds</a:t>
            </a:r>
          </a:p>
          <a:p>
            <a:pPr marL="514350" indent="-514350">
              <a:buNone/>
            </a:pPr>
            <a:r>
              <a:rPr lang="en-US" sz="6400" dirty="0" smtClean="0">
                <a:latin typeface="Bookman Old Style" pitchFamily="18" charset="0"/>
              </a:rPr>
              <a:t>7. John </a:t>
            </a:r>
            <a:r>
              <a:rPr lang="en-US" sz="6400" dirty="0" err="1" smtClean="0">
                <a:latin typeface="Bookman Old Style" pitchFamily="18" charset="0"/>
              </a:rPr>
              <a:t>Logie</a:t>
            </a:r>
            <a:r>
              <a:rPr lang="en-US" sz="6400" dirty="0" smtClean="0">
                <a:latin typeface="Bookman Old Style" pitchFamily="18" charset="0"/>
              </a:rPr>
              <a:t> Baird demonstrated the first television </a:t>
            </a:r>
            <a:r>
              <a:rPr lang="en-US" sz="6400" dirty="0" err="1" smtClean="0">
                <a:latin typeface="Bookman Old Style" pitchFamily="18" charset="0"/>
              </a:rPr>
              <a:t>colour</a:t>
            </a:r>
            <a:r>
              <a:rPr lang="en-US" sz="6400" dirty="0" smtClean="0">
                <a:latin typeface="Bookman Old Style" pitchFamily="18" charset="0"/>
              </a:rPr>
              <a:t> picture on 16</a:t>
            </a:r>
            <a:r>
              <a:rPr lang="en-US" sz="6400" baseline="30000" dirty="0" smtClean="0">
                <a:latin typeface="Bookman Old Style" pitchFamily="18" charset="0"/>
              </a:rPr>
              <a:t>th</a:t>
            </a:r>
            <a:r>
              <a:rPr lang="en-US" sz="6400" dirty="0" smtClean="0">
                <a:latin typeface="Bookman Old Style" pitchFamily="18" charset="0"/>
              </a:rPr>
              <a:t> August in 1944.</a:t>
            </a:r>
          </a:p>
          <a:p>
            <a:pPr marL="514350" indent="-514350">
              <a:buNone/>
            </a:pPr>
            <a:r>
              <a:rPr lang="en-US" sz="6400" dirty="0" smtClean="0">
                <a:solidFill>
                  <a:srgbClr val="006C31"/>
                </a:solidFill>
                <a:latin typeface="Bookman Old Style" pitchFamily="18" charset="0"/>
              </a:rPr>
              <a:t>True</a:t>
            </a:r>
          </a:p>
          <a:p>
            <a:pPr marL="514350" indent="-514350">
              <a:buNone/>
            </a:pPr>
            <a:endParaRPr lang="ru-RU"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linds(horizont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linds(horizontal)">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blinds(horizontal)">
                                      <p:cBhvr>
                                        <p:cTn id="48" dur="500"/>
                                        <p:tgtEl>
                                          <p:spTgt spid="3">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9" presetClass="entr" presetSubtype="0"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p:cTn id="53"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3">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blinds(horizontal)">
                                      <p:cBhvr>
                                        <p:cTn id="60" dur="500"/>
                                        <p:tgtEl>
                                          <p:spTgt spid="3">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9" presetClass="entr" presetSubtype="0" fill="hold" nodeType="click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p:cTn id="65" dur="10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66" dur="1000" fill="hold"/>
                                        <p:tgtEl>
                                          <p:spTgt spid="3">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67" dur="1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blinds(horizontal)">
                                      <p:cBhvr>
                                        <p:cTn id="72" dur="5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9" presetClass="entr" presetSubtype="0" fill="hold"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 calcmode="lin" valueType="num">
                                      <p:cBhvr>
                                        <p:cTn id="77" dur="1000" fill="hold"/>
                                        <p:tgtEl>
                                          <p:spTgt spid="3">
                                            <p:txEl>
                                              <p:pRg st="15" end="15"/>
                                            </p:txEl>
                                          </p:spTgt>
                                        </p:tgtEl>
                                        <p:attrNameLst>
                                          <p:attrName>ppt_x</p:attrName>
                                        </p:attrNameLst>
                                      </p:cBhvr>
                                      <p:tavLst>
                                        <p:tav tm="0">
                                          <p:val>
                                            <p:strVal val="#ppt_x-.2"/>
                                          </p:val>
                                        </p:tav>
                                        <p:tav tm="100000">
                                          <p:val>
                                            <p:strVal val="#ppt_x"/>
                                          </p:val>
                                        </p:tav>
                                      </p:tavLst>
                                    </p:anim>
                                    <p:anim calcmode="lin" valueType="num">
                                      <p:cBhvr>
                                        <p:cTn id="78" dur="1000" fill="hold"/>
                                        <p:tgtEl>
                                          <p:spTgt spid="3">
                                            <p:txEl>
                                              <p:pRg st="15" end="15"/>
                                            </p:txEl>
                                          </p:spTgt>
                                        </p:tgtEl>
                                        <p:attrNameLst>
                                          <p:attrName>ppt_y</p:attrName>
                                        </p:attrNameLst>
                                      </p:cBhvr>
                                      <p:tavLst>
                                        <p:tav tm="0">
                                          <p:val>
                                            <p:strVal val="#ppt_y"/>
                                          </p:val>
                                        </p:tav>
                                        <p:tav tm="100000">
                                          <p:val>
                                            <p:strVal val="#ppt_y"/>
                                          </p:val>
                                        </p:tav>
                                      </p:tavLst>
                                    </p:anim>
                                    <p:animEffect transition="in" filter="wipe(right)" prLst="gradientSize: 0.1">
                                      <p:cBhvr>
                                        <p:cTn id="79" dur="1000"/>
                                        <p:tgtEl>
                                          <p:spTgt spid="3">
                                            <p:txEl>
                                              <p:pRg st="15" end="1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nodeType="clickEffect">
                                  <p:stCondLst>
                                    <p:cond delay="0"/>
                                  </p:stCondLst>
                                  <p:childTnLst>
                                    <p:set>
                                      <p:cBhvr>
                                        <p:cTn id="83" dur="1" fill="hold">
                                          <p:stCondLst>
                                            <p:cond delay="0"/>
                                          </p:stCondLst>
                                        </p:cTn>
                                        <p:tgtEl>
                                          <p:spTgt spid="3">
                                            <p:txEl>
                                              <p:pRg st="16" end="16"/>
                                            </p:txEl>
                                          </p:spTgt>
                                        </p:tgtEl>
                                        <p:attrNameLst>
                                          <p:attrName>style.visibility</p:attrName>
                                        </p:attrNameLst>
                                      </p:cBhvr>
                                      <p:to>
                                        <p:strVal val="visible"/>
                                      </p:to>
                                    </p:set>
                                    <p:animEffect transition="in" filter="blinds(horizontal)">
                                      <p:cBhvr>
                                        <p:cTn id="84" dur="500"/>
                                        <p:tgtEl>
                                          <p:spTgt spid="3">
                                            <p:txEl>
                                              <p:pRg st="16" end="16"/>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9" presetClass="entr" presetSubtype="0" fill="hold" nodeType="clickEffect">
                                  <p:stCondLst>
                                    <p:cond delay="0"/>
                                  </p:stCondLst>
                                  <p:childTnLst>
                                    <p:set>
                                      <p:cBhvr>
                                        <p:cTn id="88" dur="1" fill="hold">
                                          <p:stCondLst>
                                            <p:cond delay="0"/>
                                          </p:stCondLst>
                                        </p:cTn>
                                        <p:tgtEl>
                                          <p:spTgt spid="3">
                                            <p:txEl>
                                              <p:pRg st="17" end="17"/>
                                            </p:txEl>
                                          </p:spTgt>
                                        </p:tgtEl>
                                        <p:attrNameLst>
                                          <p:attrName>style.visibility</p:attrName>
                                        </p:attrNameLst>
                                      </p:cBhvr>
                                      <p:to>
                                        <p:strVal val="visible"/>
                                      </p:to>
                                    </p:set>
                                    <p:anim calcmode="lin" valueType="num">
                                      <p:cBhvr>
                                        <p:cTn id="89" dur="1000" fill="hold"/>
                                        <p:tgtEl>
                                          <p:spTgt spid="3">
                                            <p:txEl>
                                              <p:pRg st="17" end="17"/>
                                            </p:txEl>
                                          </p:spTgt>
                                        </p:tgtEl>
                                        <p:attrNameLst>
                                          <p:attrName>ppt_x</p:attrName>
                                        </p:attrNameLst>
                                      </p:cBhvr>
                                      <p:tavLst>
                                        <p:tav tm="0">
                                          <p:val>
                                            <p:strVal val="#ppt_x-.2"/>
                                          </p:val>
                                        </p:tav>
                                        <p:tav tm="100000">
                                          <p:val>
                                            <p:strVal val="#ppt_x"/>
                                          </p:val>
                                        </p:tav>
                                      </p:tavLst>
                                    </p:anim>
                                    <p:anim calcmode="lin" valueType="num">
                                      <p:cBhvr>
                                        <p:cTn id="90" dur="1000" fill="hold"/>
                                        <p:tgtEl>
                                          <p:spTgt spid="3">
                                            <p:txEl>
                                              <p:pRg st="17" end="17"/>
                                            </p:txEl>
                                          </p:spTgt>
                                        </p:tgtEl>
                                        <p:attrNameLst>
                                          <p:attrName>ppt_y</p:attrName>
                                        </p:attrNameLst>
                                      </p:cBhvr>
                                      <p:tavLst>
                                        <p:tav tm="0">
                                          <p:val>
                                            <p:strVal val="#ppt_y"/>
                                          </p:val>
                                        </p:tav>
                                        <p:tav tm="100000">
                                          <p:val>
                                            <p:strVal val="#ppt_y"/>
                                          </p:val>
                                        </p:tav>
                                      </p:tavLst>
                                    </p:anim>
                                    <p:animEffect transition="in" filter="wipe(right)" prLst="gradientSize: 0.1">
                                      <p:cBhvr>
                                        <p:cTn id="91" dur="1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115328" cy="642942"/>
          </a:xfrm>
        </p:spPr>
        <p:txBody>
          <a:bodyPr>
            <a:normAutofit/>
          </a:bodyPr>
          <a:lstStyle/>
          <a:p>
            <a:pPr algn="ctr"/>
            <a:r>
              <a:rPr lang="en-US" sz="2400" i="1" dirty="0" smtClean="0">
                <a:solidFill>
                  <a:srgbClr val="9933FF"/>
                </a:solidFill>
                <a:latin typeface="Bookman Old Style" pitchFamily="18" charset="0"/>
              </a:rPr>
              <a:t>Advantages and Disadvantages of Television</a:t>
            </a:r>
            <a:endParaRPr lang="ru-RU" sz="2400" i="1" dirty="0">
              <a:solidFill>
                <a:srgbClr val="9933FF"/>
              </a:solidFill>
              <a:latin typeface="Bookman Old Style" pitchFamily="18" charset="0"/>
            </a:endParaRPr>
          </a:p>
        </p:txBody>
      </p:sp>
      <p:graphicFrame>
        <p:nvGraphicFramePr>
          <p:cNvPr id="12" name="Содержимое 11"/>
          <p:cNvGraphicFramePr>
            <a:graphicFrameLocks noGrp="1"/>
          </p:cNvGraphicFramePr>
          <p:nvPr>
            <p:ph idx="1"/>
          </p:nvPr>
        </p:nvGraphicFramePr>
        <p:xfrm>
          <a:off x="357158" y="1000107"/>
          <a:ext cx="8286780" cy="5634974"/>
        </p:xfrm>
        <a:graphic>
          <a:graphicData uri="http://schemas.openxmlformats.org/drawingml/2006/table">
            <a:tbl>
              <a:tblPr firstRow="1" bandRow="1">
                <a:tableStyleId>{93296810-A885-4BE3-A3E7-6D5BEEA58F35}</a:tableStyleId>
              </a:tblPr>
              <a:tblGrid>
                <a:gridCol w="6644349">
                  <a:extLst>
                    <a:ext uri="{9D8B030D-6E8A-4147-A177-3AD203B41FA5}">
                      <a16:colId xmlns:a16="http://schemas.microsoft.com/office/drawing/2014/main" val="20000"/>
                    </a:ext>
                  </a:extLst>
                </a:gridCol>
                <a:gridCol w="1642431">
                  <a:extLst>
                    <a:ext uri="{9D8B030D-6E8A-4147-A177-3AD203B41FA5}">
                      <a16:colId xmlns:a16="http://schemas.microsoft.com/office/drawing/2014/main" val="20001"/>
                    </a:ext>
                  </a:extLst>
                </a:gridCol>
              </a:tblGrid>
              <a:tr h="385811">
                <a:tc>
                  <a:txBody>
                    <a:bodyPr/>
                    <a:lstStyle/>
                    <a:p>
                      <a:pPr algn="ctr"/>
                      <a:r>
                        <a:rPr lang="en-US" dirty="0" smtClean="0"/>
                        <a:t>Facts</a:t>
                      </a:r>
                      <a:endParaRPr lang="ru-RU" dirty="0"/>
                    </a:p>
                  </a:txBody>
                  <a:tcPr/>
                </a:tc>
                <a:tc>
                  <a:txBody>
                    <a:bodyPr/>
                    <a:lstStyle/>
                    <a:p>
                      <a:pPr algn="ctr"/>
                      <a:r>
                        <a:rPr lang="en-US" dirty="0" smtClean="0"/>
                        <a:t>+/-</a:t>
                      </a:r>
                      <a:endParaRPr lang="ru-RU" dirty="0"/>
                    </a:p>
                  </a:txBody>
                  <a:tcPr/>
                </a:tc>
                <a:extLst>
                  <a:ext uri="{0D108BD9-81ED-4DB2-BD59-A6C34878D82A}">
                    <a16:rowId xmlns:a16="http://schemas.microsoft.com/office/drawing/2014/main" val="10000"/>
                  </a:ext>
                </a:extLst>
              </a:tr>
              <a:tr h="614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500" i="1" kern="1200" dirty="0" smtClean="0">
                          <a:solidFill>
                            <a:schemeClr val="dk1"/>
                          </a:solidFill>
                          <a:latin typeface="Bookman Old Style" pitchFamily="18" charset="0"/>
                          <a:ea typeface="+mn-ea"/>
                          <a:cs typeface="+mn-cs"/>
                        </a:rPr>
                        <a:t>1. It is the most popular part of mass media. Television is the easiest and the cheapest source of information.  </a:t>
                      </a:r>
                      <a:endParaRPr kumimoji="0" lang="ru-RU" sz="1500" kern="1200" dirty="0" smtClean="0">
                        <a:solidFill>
                          <a:schemeClr val="dk1"/>
                        </a:solidFill>
                        <a:latin typeface="Bookman Old Style" pitchFamily="18" charset="0"/>
                        <a:ea typeface="+mn-ea"/>
                        <a:cs typeface="+mn-cs"/>
                      </a:endParaRPr>
                    </a:p>
                  </a:txBody>
                  <a:tcPr/>
                </a:tc>
                <a:tc>
                  <a:txBody>
                    <a:bodyPr/>
                    <a:lstStyle/>
                    <a:p>
                      <a:pPr algn="ctr"/>
                      <a:endParaRPr lang="ru-RU" sz="2800" b="1" dirty="0">
                        <a:latin typeface="Bookman Old Style" pitchFamily="18" charset="0"/>
                      </a:endParaRPr>
                    </a:p>
                  </a:txBody>
                  <a:tcPr/>
                </a:tc>
                <a:extLst>
                  <a:ext uri="{0D108BD9-81ED-4DB2-BD59-A6C34878D82A}">
                    <a16:rowId xmlns:a16="http://schemas.microsoft.com/office/drawing/2014/main" val="10001"/>
                  </a:ext>
                </a:extLst>
              </a:tr>
              <a:tr h="811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500" i="1" kern="1200" dirty="0" smtClean="0">
                          <a:solidFill>
                            <a:schemeClr val="dk1"/>
                          </a:solidFill>
                          <a:latin typeface="Bookman Old Style" pitchFamily="18" charset="0"/>
                          <a:ea typeface="+mn-ea"/>
                          <a:cs typeface="+mn-cs"/>
                        </a:rPr>
                        <a:t>2. There are </a:t>
                      </a:r>
                      <a:r>
                        <a:rPr kumimoji="0" lang="en-US" sz="1500" i="1" kern="1200" dirty="0" err="1" smtClean="0">
                          <a:solidFill>
                            <a:schemeClr val="dk1"/>
                          </a:solidFill>
                          <a:latin typeface="Bookman Old Style" pitchFamily="18" charset="0"/>
                          <a:ea typeface="+mn-ea"/>
                          <a:cs typeface="+mn-cs"/>
                        </a:rPr>
                        <a:t>programmes</a:t>
                      </a:r>
                      <a:r>
                        <a:rPr kumimoji="0" lang="en-US" sz="1500" i="1" kern="1200" dirty="0" smtClean="0">
                          <a:solidFill>
                            <a:schemeClr val="dk1"/>
                          </a:solidFill>
                          <a:latin typeface="Bookman Old Style" pitchFamily="18" charset="0"/>
                          <a:ea typeface="+mn-ea"/>
                          <a:cs typeface="+mn-cs"/>
                        </a:rPr>
                        <a:t> devoted to specialized subjects such as life of animals or plants, science, politics and many others. Watching such </a:t>
                      </a:r>
                      <a:r>
                        <a:rPr kumimoji="0" lang="en-US" sz="1500" i="1" kern="1200" dirty="0" err="1" smtClean="0">
                          <a:solidFill>
                            <a:schemeClr val="dk1"/>
                          </a:solidFill>
                          <a:latin typeface="Bookman Old Style" pitchFamily="18" charset="0"/>
                          <a:ea typeface="+mn-ea"/>
                          <a:cs typeface="+mn-cs"/>
                        </a:rPr>
                        <a:t>programmes</a:t>
                      </a:r>
                      <a:r>
                        <a:rPr kumimoji="0" lang="en-US" sz="1500" i="1" kern="1200" dirty="0" smtClean="0">
                          <a:solidFill>
                            <a:schemeClr val="dk1"/>
                          </a:solidFill>
                          <a:latin typeface="Bookman Old Style" pitchFamily="18" charset="0"/>
                          <a:ea typeface="+mn-ea"/>
                          <a:cs typeface="+mn-cs"/>
                        </a:rPr>
                        <a:t> we learn a lot of useful and interesting information. </a:t>
                      </a:r>
                      <a:endParaRPr kumimoji="0" lang="ru-RU" sz="1500" kern="1200" dirty="0" smtClean="0">
                        <a:solidFill>
                          <a:schemeClr val="dk1"/>
                        </a:solidFill>
                        <a:latin typeface="Bookman Old Style" pitchFamily="18" charset="0"/>
                        <a:ea typeface="+mn-ea"/>
                        <a:cs typeface="+mn-cs"/>
                      </a:endParaRPr>
                    </a:p>
                  </a:txBody>
                  <a:tcPr/>
                </a:tc>
                <a:tc>
                  <a:txBody>
                    <a:bodyPr/>
                    <a:lstStyle/>
                    <a:p>
                      <a:pPr algn="ctr"/>
                      <a:endParaRPr lang="ru-RU" sz="2800" b="1" dirty="0">
                        <a:latin typeface="Bookman Old Style" pitchFamily="18" charset="0"/>
                      </a:endParaRPr>
                    </a:p>
                  </a:txBody>
                  <a:tcPr/>
                </a:tc>
                <a:extLst>
                  <a:ext uri="{0D108BD9-81ED-4DB2-BD59-A6C34878D82A}">
                    <a16:rowId xmlns:a16="http://schemas.microsoft.com/office/drawing/2014/main" val="10002"/>
                  </a:ext>
                </a:extLst>
              </a:tr>
              <a:tr h="731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500" i="1" kern="1200" dirty="0" smtClean="0">
                          <a:solidFill>
                            <a:schemeClr val="dk1"/>
                          </a:solidFill>
                          <a:latin typeface="Bookman Old Style" pitchFamily="18" charset="0"/>
                          <a:ea typeface="+mn-ea"/>
                          <a:cs typeface="+mn-cs"/>
                        </a:rPr>
                        <a:t>3. Television sometimes substitutes our nearest and dearest. It prevents us from communicating with our friends and relatives. </a:t>
                      </a:r>
                      <a:endParaRPr kumimoji="0" lang="ru-RU" sz="1500" kern="1200" dirty="0" smtClean="0">
                        <a:solidFill>
                          <a:schemeClr val="dk1"/>
                        </a:solidFill>
                        <a:latin typeface="Bookman Old Style" pitchFamily="18" charset="0"/>
                        <a:ea typeface="+mn-ea"/>
                        <a:cs typeface="+mn-cs"/>
                      </a:endParaRPr>
                    </a:p>
                    <a:p>
                      <a:endParaRPr lang="ru-RU" sz="1500" dirty="0">
                        <a:latin typeface="Bookman Old Style" pitchFamily="18" charset="0"/>
                      </a:endParaRPr>
                    </a:p>
                  </a:txBody>
                  <a:tcPr/>
                </a:tc>
                <a:tc>
                  <a:txBody>
                    <a:bodyPr/>
                    <a:lstStyle/>
                    <a:p>
                      <a:pPr algn="ctr"/>
                      <a:endParaRPr lang="ru-RU" sz="2800" b="1" dirty="0">
                        <a:latin typeface="Bookman Old Style" pitchFamily="18" charset="0"/>
                      </a:endParaRPr>
                    </a:p>
                  </a:txBody>
                  <a:tcPr/>
                </a:tc>
                <a:extLst>
                  <a:ext uri="{0D108BD9-81ED-4DB2-BD59-A6C34878D82A}">
                    <a16:rowId xmlns:a16="http://schemas.microsoft.com/office/drawing/2014/main" val="10003"/>
                  </a:ext>
                </a:extLst>
              </a:tr>
              <a:tr h="420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500" i="1" kern="1200" dirty="0" smtClean="0">
                          <a:solidFill>
                            <a:schemeClr val="dk1"/>
                          </a:solidFill>
                          <a:latin typeface="Bookman Old Style" pitchFamily="18" charset="0"/>
                          <a:ea typeface="+mn-ea"/>
                          <a:cs typeface="+mn-cs"/>
                        </a:rPr>
                        <a:t>4. Watching TV too much may be dangerous for your eyesight. </a:t>
                      </a:r>
                      <a:endParaRPr kumimoji="0" lang="ru-RU" sz="1500" kern="1200" dirty="0" smtClean="0">
                        <a:solidFill>
                          <a:schemeClr val="dk1"/>
                        </a:solidFill>
                        <a:latin typeface="Bookman Old Style" pitchFamily="18" charset="0"/>
                        <a:ea typeface="+mn-ea"/>
                        <a:cs typeface="+mn-cs"/>
                      </a:endParaRPr>
                    </a:p>
                  </a:txBody>
                  <a:tcPr/>
                </a:tc>
                <a:tc>
                  <a:txBody>
                    <a:bodyPr/>
                    <a:lstStyle/>
                    <a:p>
                      <a:pPr algn="ctr"/>
                      <a:endParaRPr lang="ru-RU" sz="2800" b="1" dirty="0">
                        <a:latin typeface="Bookman Old Style" pitchFamily="18" charset="0"/>
                      </a:endParaRPr>
                    </a:p>
                  </a:txBody>
                  <a:tcPr/>
                </a:tc>
                <a:extLst>
                  <a:ext uri="{0D108BD9-81ED-4DB2-BD59-A6C34878D82A}">
                    <a16:rowId xmlns:a16="http://schemas.microsoft.com/office/drawing/2014/main" val="10004"/>
                  </a:ext>
                </a:extLst>
              </a:tr>
              <a:tr h="9743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500" i="1" kern="1200" dirty="0" smtClean="0">
                          <a:solidFill>
                            <a:schemeClr val="dk1"/>
                          </a:solidFill>
                          <a:latin typeface="Bookman Old Style" pitchFamily="18" charset="0"/>
                          <a:ea typeface="+mn-ea"/>
                          <a:cs typeface="+mn-cs"/>
                        </a:rPr>
                        <a:t>5. There are very exciting, funny and humorous </a:t>
                      </a:r>
                      <a:r>
                        <a:rPr kumimoji="0" lang="en-US" sz="1500" i="1" kern="1200" dirty="0" err="1" smtClean="0">
                          <a:solidFill>
                            <a:schemeClr val="dk1"/>
                          </a:solidFill>
                          <a:latin typeface="Bookman Old Style" pitchFamily="18" charset="0"/>
                          <a:ea typeface="+mn-ea"/>
                          <a:cs typeface="+mn-cs"/>
                        </a:rPr>
                        <a:t>programmes</a:t>
                      </a:r>
                      <a:r>
                        <a:rPr kumimoji="0" lang="en-US" sz="1500" i="1" kern="1200" dirty="0" smtClean="0">
                          <a:solidFill>
                            <a:schemeClr val="dk1"/>
                          </a:solidFill>
                          <a:latin typeface="Bookman Old Style" pitchFamily="18" charset="0"/>
                          <a:ea typeface="+mn-ea"/>
                          <a:cs typeface="+mn-cs"/>
                        </a:rPr>
                        <a:t>, concerts full of wonderful music and songs especially on holidays. So, television entertains us and we like it because it makes us forget our everyday problems. </a:t>
                      </a:r>
                      <a:endParaRPr kumimoji="0" lang="ru-RU" sz="1500" kern="1200" dirty="0" smtClean="0">
                        <a:solidFill>
                          <a:schemeClr val="dk1"/>
                        </a:solidFill>
                        <a:latin typeface="Bookman Old Style" pitchFamily="18" charset="0"/>
                        <a:ea typeface="+mn-ea"/>
                        <a:cs typeface="+mn-cs"/>
                      </a:endParaRPr>
                    </a:p>
                  </a:txBody>
                  <a:tcPr/>
                </a:tc>
                <a:tc>
                  <a:txBody>
                    <a:bodyPr/>
                    <a:lstStyle/>
                    <a:p>
                      <a:pPr algn="ctr"/>
                      <a:endParaRPr lang="ru-RU" sz="2800" b="1" dirty="0">
                        <a:latin typeface="Bookman Old Style" pitchFamily="18" charset="0"/>
                      </a:endParaRPr>
                    </a:p>
                  </a:txBody>
                  <a:tcPr/>
                </a:tc>
                <a:extLst>
                  <a:ext uri="{0D108BD9-81ED-4DB2-BD59-A6C34878D82A}">
                    <a16:rowId xmlns:a16="http://schemas.microsoft.com/office/drawing/2014/main" val="10005"/>
                  </a:ext>
                </a:extLst>
              </a:tr>
              <a:tr h="6659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500" i="1" kern="1200" dirty="0" smtClean="0">
                          <a:solidFill>
                            <a:schemeClr val="dk1"/>
                          </a:solidFill>
                          <a:latin typeface="Bookman Old Style" pitchFamily="18" charset="0"/>
                          <a:ea typeface="+mn-ea"/>
                          <a:cs typeface="+mn-cs"/>
                        </a:rPr>
                        <a:t>6. Today you can see many films on TV which are filled with cruel and violent scenes that is very bad especially for children and teenagers. </a:t>
                      </a:r>
                      <a:endParaRPr kumimoji="0" lang="ru-RU" sz="1500" kern="1200" dirty="0" smtClean="0">
                        <a:solidFill>
                          <a:schemeClr val="dk1"/>
                        </a:solidFill>
                        <a:latin typeface="Bookman Old Style" pitchFamily="18" charset="0"/>
                        <a:ea typeface="+mn-ea"/>
                        <a:cs typeface="+mn-cs"/>
                      </a:endParaRPr>
                    </a:p>
                  </a:txBody>
                  <a:tcPr/>
                </a:tc>
                <a:tc>
                  <a:txBody>
                    <a:bodyPr/>
                    <a:lstStyle/>
                    <a:p>
                      <a:pPr algn="ctr"/>
                      <a:endParaRPr lang="ru-RU" sz="2800" b="1" dirty="0">
                        <a:latin typeface="Bookman Old Style" pitchFamily="18" charset="0"/>
                      </a:endParaRPr>
                    </a:p>
                  </a:txBody>
                  <a:tcPr/>
                </a:tc>
                <a:extLst>
                  <a:ext uri="{0D108BD9-81ED-4DB2-BD59-A6C34878D82A}">
                    <a16:rowId xmlns:a16="http://schemas.microsoft.com/office/drawing/2014/main" val="10006"/>
                  </a:ext>
                </a:extLst>
              </a:tr>
              <a:tr h="8561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500" i="1" kern="1200" dirty="0" smtClean="0">
                          <a:solidFill>
                            <a:schemeClr val="dk1"/>
                          </a:solidFill>
                          <a:latin typeface="Bookman Old Style" pitchFamily="18" charset="0"/>
                          <a:ea typeface="+mn-ea"/>
                          <a:cs typeface="+mn-cs"/>
                        </a:rPr>
                        <a:t>7. TV gives us opportunity to travel around the world without getting up from the sofa. We can learn about life of people in different countries, their customs and traditions and we don’t pay for it. </a:t>
                      </a:r>
                      <a:endParaRPr kumimoji="0" lang="ru-RU" sz="1500" kern="1200" dirty="0" smtClean="0">
                        <a:solidFill>
                          <a:schemeClr val="dk1"/>
                        </a:solidFill>
                        <a:latin typeface="Bookman Old Style" pitchFamily="18" charset="0"/>
                        <a:ea typeface="+mn-ea"/>
                        <a:cs typeface="+mn-cs"/>
                      </a:endParaRPr>
                    </a:p>
                  </a:txBody>
                  <a:tcPr/>
                </a:tc>
                <a:tc>
                  <a:txBody>
                    <a:bodyPr/>
                    <a:lstStyle/>
                    <a:p>
                      <a:pPr algn="ctr"/>
                      <a:endParaRPr lang="ru-RU" sz="2800" b="1" dirty="0">
                        <a:latin typeface="Bookman Old Style" pitchFamily="18" charset="0"/>
                      </a:endParaRPr>
                    </a:p>
                  </a:txBody>
                  <a:tcPr/>
                </a:tc>
                <a:extLst>
                  <a:ext uri="{0D108BD9-81ED-4DB2-BD59-A6C34878D82A}">
                    <a16:rowId xmlns:a16="http://schemas.microsoft.com/office/drawing/2014/main" val="10007"/>
                  </a:ext>
                </a:extLst>
              </a:tr>
            </a:tbl>
          </a:graphicData>
        </a:graphic>
      </p:graphicFrame>
      <p:sp>
        <p:nvSpPr>
          <p:cNvPr id="13" name="TextBox 12"/>
          <p:cNvSpPr txBox="1"/>
          <p:nvPr/>
        </p:nvSpPr>
        <p:spPr>
          <a:xfrm>
            <a:off x="7286644" y="1500174"/>
            <a:ext cx="928694" cy="523220"/>
          </a:xfrm>
          <a:prstGeom prst="rect">
            <a:avLst/>
          </a:prstGeom>
          <a:noFill/>
        </p:spPr>
        <p:txBody>
          <a:bodyPr wrap="square" rtlCol="0">
            <a:spAutoFit/>
          </a:bodyPr>
          <a:lstStyle/>
          <a:p>
            <a:pPr algn="ctr"/>
            <a:r>
              <a:rPr lang="en-US" sz="2800" b="1" dirty="0" smtClean="0">
                <a:latin typeface="Bookman Old Style" pitchFamily="18" charset="0"/>
              </a:rPr>
              <a:t>+</a:t>
            </a:r>
            <a:endParaRPr lang="ru-RU" sz="2800" b="1" dirty="0">
              <a:latin typeface="Bookman Old Style" pitchFamily="18" charset="0"/>
            </a:endParaRPr>
          </a:p>
        </p:txBody>
      </p:sp>
      <p:sp>
        <p:nvSpPr>
          <p:cNvPr id="14" name="TextBox 13"/>
          <p:cNvSpPr txBox="1"/>
          <p:nvPr/>
        </p:nvSpPr>
        <p:spPr>
          <a:xfrm>
            <a:off x="7215206" y="2143116"/>
            <a:ext cx="1113425" cy="523220"/>
          </a:xfrm>
          <a:prstGeom prst="rect">
            <a:avLst/>
          </a:prstGeom>
          <a:noFill/>
        </p:spPr>
        <p:txBody>
          <a:bodyPr wrap="square" rtlCol="0">
            <a:spAutoFit/>
          </a:bodyPr>
          <a:lstStyle/>
          <a:p>
            <a:pPr algn="ctr"/>
            <a:r>
              <a:rPr lang="en-US" sz="2800" b="1" dirty="0" smtClean="0">
                <a:latin typeface="Bookman Old Style" pitchFamily="18" charset="0"/>
              </a:rPr>
              <a:t>+</a:t>
            </a:r>
            <a:endParaRPr lang="ru-RU" sz="2800" b="1" dirty="0">
              <a:latin typeface="Bookman Old Style" pitchFamily="18" charset="0"/>
            </a:endParaRPr>
          </a:p>
        </p:txBody>
      </p:sp>
      <p:sp>
        <p:nvSpPr>
          <p:cNvPr id="15" name="TextBox 14"/>
          <p:cNvSpPr txBox="1"/>
          <p:nvPr/>
        </p:nvSpPr>
        <p:spPr>
          <a:xfrm>
            <a:off x="7358082" y="2857496"/>
            <a:ext cx="756235" cy="523220"/>
          </a:xfrm>
          <a:prstGeom prst="rect">
            <a:avLst/>
          </a:prstGeom>
          <a:noFill/>
        </p:spPr>
        <p:txBody>
          <a:bodyPr wrap="square" rtlCol="0">
            <a:spAutoFit/>
          </a:bodyPr>
          <a:lstStyle/>
          <a:p>
            <a:pPr algn="ctr"/>
            <a:r>
              <a:rPr lang="en-US" sz="2800" b="1" dirty="0" smtClean="0">
                <a:latin typeface="Bookman Old Style" pitchFamily="18" charset="0"/>
              </a:rPr>
              <a:t>-</a:t>
            </a:r>
            <a:endParaRPr lang="ru-RU" sz="2800" b="1" dirty="0">
              <a:latin typeface="Bookman Old Style" pitchFamily="18" charset="0"/>
            </a:endParaRPr>
          </a:p>
        </p:txBody>
      </p:sp>
      <p:sp>
        <p:nvSpPr>
          <p:cNvPr id="16" name="TextBox 15"/>
          <p:cNvSpPr txBox="1"/>
          <p:nvPr/>
        </p:nvSpPr>
        <p:spPr>
          <a:xfrm>
            <a:off x="7429520" y="3571876"/>
            <a:ext cx="642942" cy="523220"/>
          </a:xfrm>
          <a:prstGeom prst="rect">
            <a:avLst/>
          </a:prstGeom>
          <a:noFill/>
        </p:spPr>
        <p:txBody>
          <a:bodyPr wrap="square" rtlCol="0">
            <a:spAutoFit/>
          </a:bodyPr>
          <a:lstStyle/>
          <a:p>
            <a:pPr algn="ctr"/>
            <a:r>
              <a:rPr lang="en-US" sz="2800" b="1" dirty="0" smtClean="0">
                <a:latin typeface="Bookman Old Style" pitchFamily="18" charset="0"/>
              </a:rPr>
              <a:t>-</a:t>
            </a:r>
            <a:endParaRPr lang="ru-RU" sz="2800" b="1" dirty="0">
              <a:latin typeface="Bookman Old Style" pitchFamily="18" charset="0"/>
            </a:endParaRPr>
          </a:p>
        </p:txBody>
      </p:sp>
      <p:sp>
        <p:nvSpPr>
          <p:cNvPr id="17" name="TextBox 16"/>
          <p:cNvSpPr txBox="1"/>
          <p:nvPr/>
        </p:nvSpPr>
        <p:spPr>
          <a:xfrm>
            <a:off x="7358082" y="4214818"/>
            <a:ext cx="827673" cy="523220"/>
          </a:xfrm>
          <a:prstGeom prst="rect">
            <a:avLst/>
          </a:prstGeom>
          <a:noFill/>
        </p:spPr>
        <p:txBody>
          <a:bodyPr wrap="square" rtlCol="0">
            <a:spAutoFit/>
          </a:bodyPr>
          <a:lstStyle/>
          <a:p>
            <a:pPr algn="ctr"/>
            <a:r>
              <a:rPr lang="en-US" sz="2800" b="1" dirty="0" smtClean="0">
                <a:latin typeface="Bookman Old Style" pitchFamily="18" charset="0"/>
              </a:rPr>
              <a:t>+</a:t>
            </a:r>
            <a:endParaRPr lang="ru-RU" sz="2800" b="1" dirty="0">
              <a:latin typeface="Bookman Old Style" pitchFamily="18" charset="0"/>
            </a:endParaRPr>
          </a:p>
        </p:txBody>
      </p:sp>
      <p:sp>
        <p:nvSpPr>
          <p:cNvPr id="18" name="TextBox 17"/>
          <p:cNvSpPr txBox="1"/>
          <p:nvPr/>
        </p:nvSpPr>
        <p:spPr>
          <a:xfrm>
            <a:off x="7358082" y="5143512"/>
            <a:ext cx="899111" cy="523220"/>
          </a:xfrm>
          <a:prstGeom prst="rect">
            <a:avLst/>
          </a:prstGeom>
          <a:noFill/>
        </p:spPr>
        <p:txBody>
          <a:bodyPr wrap="square" rtlCol="0">
            <a:spAutoFit/>
          </a:bodyPr>
          <a:lstStyle/>
          <a:p>
            <a:pPr algn="ctr"/>
            <a:r>
              <a:rPr lang="en-US" sz="2800" b="1" dirty="0" smtClean="0">
                <a:latin typeface="Bookman Old Style" pitchFamily="18" charset="0"/>
              </a:rPr>
              <a:t>-</a:t>
            </a:r>
            <a:endParaRPr lang="ru-RU" sz="2800" b="1" dirty="0">
              <a:latin typeface="Bookman Old Style" pitchFamily="18" charset="0"/>
            </a:endParaRPr>
          </a:p>
        </p:txBody>
      </p:sp>
      <p:sp>
        <p:nvSpPr>
          <p:cNvPr id="19" name="TextBox 18"/>
          <p:cNvSpPr txBox="1"/>
          <p:nvPr/>
        </p:nvSpPr>
        <p:spPr>
          <a:xfrm>
            <a:off x="7358082" y="5929330"/>
            <a:ext cx="857256" cy="523220"/>
          </a:xfrm>
          <a:prstGeom prst="rect">
            <a:avLst/>
          </a:prstGeom>
          <a:noFill/>
        </p:spPr>
        <p:txBody>
          <a:bodyPr wrap="square" rtlCol="0">
            <a:spAutoFit/>
          </a:bodyPr>
          <a:lstStyle/>
          <a:p>
            <a:pPr algn="ctr"/>
            <a:r>
              <a:rPr lang="en-US" sz="2800" b="1" dirty="0" smtClean="0">
                <a:latin typeface="Bookman Old Style" pitchFamily="18" charset="0"/>
              </a:rPr>
              <a:t>+</a:t>
            </a:r>
            <a:endParaRPr lang="ru-RU" sz="2800" b="1" dirty="0">
              <a:latin typeface="Bookman Old Style" pitchFamily="18" charset="0"/>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p:cTn id="59" dur="500" fill="hold"/>
                                        <p:tgtEl>
                                          <p:spTgt spid="18"/>
                                        </p:tgtEl>
                                        <p:attrNameLst>
                                          <p:attrName>ppt_w</p:attrName>
                                        </p:attrNameLst>
                                      </p:cBhvr>
                                      <p:tavLst>
                                        <p:tav tm="0">
                                          <p:val>
                                            <p:fltVal val="0"/>
                                          </p:val>
                                        </p:tav>
                                        <p:tav tm="100000">
                                          <p:val>
                                            <p:strVal val="#ppt_w"/>
                                          </p:val>
                                        </p:tav>
                                      </p:tavLst>
                                    </p:anim>
                                    <p:anim calcmode="lin" valueType="num">
                                      <p:cBhvr>
                                        <p:cTn id="60" dur="500" fill="hold"/>
                                        <p:tgtEl>
                                          <p:spTgt spid="18"/>
                                        </p:tgtEl>
                                        <p:attrNameLst>
                                          <p:attrName>ppt_h</p:attrName>
                                        </p:attrNameLst>
                                      </p:cBhvr>
                                      <p:tavLst>
                                        <p:tav tm="0">
                                          <p:val>
                                            <p:fltVal val="0"/>
                                          </p:val>
                                        </p:tav>
                                        <p:tav tm="100000">
                                          <p:val>
                                            <p:strVal val="#ppt_h"/>
                                          </p:val>
                                        </p:tav>
                                      </p:tavLst>
                                    </p:anim>
                                    <p:animEffect transition="in" filter="fade">
                                      <p:cBhvr>
                                        <p:cTn id="61" dur="500"/>
                                        <p:tgtEl>
                                          <p:spTgt spid="18"/>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0" fill="hold" grpId="0" nodeType="click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p:cTn id="66" dur="500" fill="hold"/>
                                        <p:tgtEl>
                                          <p:spTgt spid="19"/>
                                        </p:tgtEl>
                                        <p:attrNameLst>
                                          <p:attrName>ppt_w</p:attrName>
                                        </p:attrNameLst>
                                      </p:cBhvr>
                                      <p:tavLst>
                                        <p:tav tm="0">
                                          <p:val>
                                            <p:fltVal val="0"/>
                                          </p:val>
                                        </p:tav>
                                        <p:tav tm="100000">
                                          <p:val>
                                            <p:strVal val="#ppt_w"/>
                                          </p:val>
                                        </p:tav>
                                      </p:tavLst>
                                    </p:anim>
                                    <p:anim calcmode="lin" valueType="num">
                                      <p:cBhvr>
                                        <p:cTn id="67" dur="500" fill="hold"/>
                                        <p:tgtEl>
                                          <p:spTgt spid="19"/>
                                        </p:tgtEl>
                                        <p:attrNameLst>
                                          <p:attrName>ppt_h</p:attrName>
                                        </p:attrNameLst>
                                      </p:cBhvr>
                                      <p:tavLst>
                                        <p:tav tm="0">
                                          <p:val>
                                            <p:fltVal val="0"/>
                                          </p:val>
                                        </p:tav>
                                        <p:tav tm="100000">
                                          <p:val>
                                            <p:strVal val="#ppt_h"/>
                                          </p:val>
                                        </p:tav>
                                      </p:tavLst>
                                    </p:anim>
                                    <p:animEffect transition="in" filter="fade">
                                      <p:cBhvr>
                                        <p:cTn id="6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4" grpId="0"/>
      <p:bldP spid="15" grpId="0"/>
      <p:bldP spid="16" grpId="0"/>
      <p:bldP spid="17" grpId="0"/>
      <p:bldP spid="1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785794"/>
            <a:ext cx="7772400" cy="1357322"/>
          </a:xfrm>
        </p:spPr>
        <p:txBody>
          <a:bodyPr>
            <a:normAutofit fontScale="90000"/>
          </a:bodyPr>
          <a:lstStyle/>
          <a:p>
            <a:pPr algn="ctr"/>
            <a:r>
              <a:rPr lang="en-US" sz="4800" dirty="0" smtClean="0">
                <a:solidFill>
                  <a:srgbClr val="00B050"/>
                </a:solidFill>
              </a:rPr>
              <a:t/>
            </a:r>
            <a:br>
              <a:rPr lang="en-US" sz="4800" dirty="0" smtClean="0">
                <a:solidFill>
                  <a:srgbClr val="00B050"/>
                </a:solidFill>
              </a:rPr>
            </a:br>
            <a:r>
              <a:rPr lang="en-US" sz="4800" dirty="0" smtClean="0">
                <a:solidFill>
                  <a:srgbClr val="00B050"/>
                </a:solidFill>
              </a:rPr>
              <a:t/>
            </a:r>
            <a:br>
              <a:rPr lang="en-US" sz="4800" dirty="0" smtClean="0">
                <a:solidFill>
                  <a:srgbClr val="00B050"/>
                </a:solidFill>
              </a:rPr>
            </a:br>
            <a:r>
              <a:rPr lang="ru-RU" sz="4800" dirty="0" smtClean="0"/>
              <a:t/>
            </a:r>
            <a:br>
              <a:rPr lang="ru-RU" sz="4800" dirty="0" smtClean="0"/>
            </a:br>
            <a:endParaRPr lang="ru-RU" sz="4000" dirty="0">
              <a:solidFill>
                <a:srgbClr val="FF0000"/>
              </a:solidFill>
            </a:endParaRPr>
          </a:p>
        </p:txBody>
      </p:sp>
      <p:sp>
        <p:nvSpPr>
          <p:cNvPr id="3" name="Содержимое 2"/>
          <p:cNvSpPr>
            <a:spLocks noGrp="1"/>
          </p:cNvSpPr>
          <p:nvPr>
            <p:ph idx="1"/>
          </p:nvPr>
        </p:nvSpPr>
        <p:spPr>
          <a:xfrm>
            <a:off x="571472" y="2285992"/>
            <a:ext cx="8329642" cy="3143272"/>
          </a:xfrm>
        </p:spPr>
        <p:txBody>
          <a:bodyPr>
            <a:normAutofit fontScale="92500" lnSpcReduction="20000"/>
          </a:bodyPr>
          <a:lstStyle/>
          <a:p>
            <a:pPr>
              <a:buNone/>
            </a:pPr>
            <a:r>
              <a:rPr lang="en-US" b="1" i="1" dirty="0" smtClean="0">
                <a:solidFill>
                  <a:srgbClr val="7030A0"/>
                </a:solidFill>
                <a:latin typeface="Bookman Old Style" pitchFamily="18" charset="0"/>
              </a:rPr>
              <a:t>Some people say that television is a reflection of modern world. It shows contemporary society. Others say that it affects customs and culture. Television is bad for culture because it keeps culture from growing, say still others.</a:t>
            </a:r>
            <a:endParaRPr lang="ru-RU" b="1" i="1" dirty="0" smtClean="0">
              <a:solidFill>
                <a:srgbClr val="7030A0"/>
              </a:solidFill>
              <a:latin typeface="Bookman Old Style" pitchFamily="18" charset="0"/>
            </a:endParaRPr>
          </a:p>
          <a:p>
            <a:pPr>
              <a:buNone/>
            </a:pPr>
            <a:r>
              <a:rPr lang="en-US" b="1" i="1" dirty="0" smtClean="0">
                <a:solidFill>
                  <a:srgbClr val="7030A0"/>
                </a:solidFill>
                <a:latin typeface="Bookman Old Style" pitchFamily="18" charset="0"/>
              </a:rPr>
              <a:t>Good or bad, television is difficult to avoid. Its pictures enter homes, stores, airports and factories. It is here to stay!</a:t>
            </a:r>
            <a:endParaRPr lang="ru-RU" b="1" i="1" dirty="0" smtClean="0">
              <a:solidFill>
                <a:srgbClr val="7030A0"/>
              </a:solidFill>
              <a:latin typeface="Bookman Old Style" pitchFamily="18" charset="0"/>
            </a:endParaRPr>
          </a:p>
          <a:p>
            <a:pPr algn="ctr">
              <a:buNone/>
            </a:pPr>
            <a:endParaRPr lang="ru-RU" sz="3200" dirty="0">
              <a:solidFill>
                <a:srgbClr val="FFC000"/>
              </a:solidFill>
            </a:endParaRPr>
          </a:p>
        </p:txBody>
      </p:sp>
      <p:pic>
        <p:nvPicPr>
          <p:cNvPr id="4" name="Рисунок 3" descr="images3jpeg.jpeg"/>
          <p:cNvPicPr>
            <a:picLocks noChangeAspect="1"/>
          </p:cNvPicPr>
          <p:nvPr/>
        </p:nvPicPr>
        <p:blipFill>
          <a:blip r:embed="rId2"/>
          <a:stretch>
            <a:fillRect/>
          </a:stretch>
        </p:blipFill>
        <p:spPr>
          <a:xfrm>
            <a:off x="857224" y="500042"/>
            <a:ext cx="1857388" cy="1857388"/>
          </a:xfrm>
          <a:prstGeom prst="rect">
            <a:avLst/>
          </a:prstGeom>
          <a:ln>
            <a:noFill/>
          </a:ln>
          <a:effectLst>
            <a:softEdge rad="112500"/>
          </a:effectLst>
        </p:spPr>
      </p:pic>
      <p:pic>
        <p:nvPicPr>
          <p:cNvPr id="5" name="Рисунок 4" descr="images.jpeg"/>
          <p:cNvPicPr>
            <a:picLocks noChangeAspect="1"/>
          </p:cNvPicPr>
          <p:nvPr/>
        </p:nvPicPr>
        <p:blipFill>
          <a:blip r:embed="rId3"/>
          <a:stretch>
            <a:fillRect/>
          </a:stretch>
        </p:blipFill>
        <p:spPr>
          <a:xfrm>
            <a:off x="6858016" y="428604"/>
            <a:ext cx="1857388" cy="2095063"/>
          </a:xfrm>
          <a:prstGeom prst="rect">
            <a:avLst/>
          </a:prstGeom>
          <a:ln>
            <a:noFill/>
          </a:ln>
          <a:effectLst>
            <a:softEdge rad="112500"/>
          </a:effectLst>
        </p:spPr>
      </p:pic>
      <p:pic>
        <p:nvPicPr>
          <p:cNvPr id="6" name="Рисунок 5" descr="images2.jpeg"/>
          <p:cNvPicPr>
            <a:picLocks noChangeAspect="1"/>
          </p:cNvPicPr>
          <p:nvPr/>
        </p:nvPicPr>
        <p:blipFill>
          <a:blip r:embed="rId4"/>
          <a:stretch>
            <a:fillRect/>
          </a:stretch>
        </p:blipFill>
        <p:spPr>
          <a:xfrm>
            <a:off x="7072330" y="5000636"/>
            <a:ext cx="1428760" cy="1521536"/>
          </a:xfrm>
          <a:prstGeom prst="rect">
            <a:avLst/>
          </a:prstGeom>
          <a:ln>
            <a:noFill/>
          </a:ln>
          <a:effectLst>
            <a:softEdge rad="112500"/>
          </a:effectLst>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9" fill="hold">
                            <p:stCondLst>
                              <p:cond delay="3000"/>
                            </p:stCondLst>
                            <p:childTnLst>
                              <p:par>
                                <p:cTn id="20" presetID="53"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2000" fill="hold"/>
                                        <p:tgtEl>
                                          <p:spTgt spid="4"/>
                                        </p:tgtEl>
                                        <p:attrNameLst>
                                          <p:attrName>ppt_w</p:attrName>
                                        </p:attrNameLst>
                                      </p:cBhvr>
                                      <p:tavLst>
                                        <p:tav tm="0">
                                          <p:val>
                                            <p:fltVal val="0"/>
                                          </p:val>
                                        </p:tav>
                                        <p:tav tm="100000">
                                          <p:val>
                                            <p:strVal val="#ppt_w"/>
                                          </p:val>
                                        </p:tav>
                                      </p:tavLst>
                                    </p:anim>
                                    <p:anim calcmode="lin" valueType="num">
                                      <p:cBhvr>
                                        <p:cTn id="23" dur="2000" fill="hold"/>
                                        <p:tgtEl>
                                          <p:spTgt spid="4"/>
                                        </p:tgtEl>
                                        <p:attrNameLst>
                                          <p:attrName>ppt_h</p:attrName>
                                        </p:attrNameLst>
                                      </p:cBhvr>
                                      <p:tavLst>
                                        <p:tav tm="0">
                                          <p:val>
                                            <p:fltVal val="0"/>
                                          </p:val>
                                        </p:tav>
                                        <p:tav tm="100000">
                                          <p:val>
                                            <p:strVal val="#ppt_h"/>
                                          </p:val>
                                        </p:tav>
                                      </p:tavLst>
                                    </p:anim>
                                    <p:animEffect transition="in" filter="fade">
                                      <p:cBhvr>
                                        <p:cTn id="24" dur="2000"/>
                                        <p:tgtEl>
                                          <p:spTgt spid="4"/>
                                        </p:tgtEl>
                                      </p:cBhvr>
                                    </p:animEffect>
                                  </p:childTnLst>
                                </p:cTn>
                              </p:par>
                            </p:childTnLst>
                          </p:cTn>
                        </p:par>
                        <p:par>
                          <p:cTn id="25" fill="hold">
                            <p:stCondLst>
                              <p:cond delay="5000"/>
                            </p:stCondLst>
                            <p:childTnLst>
                              <p:par>
                                <p:cTn id="26" presetID="53"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2000" fill="hold"/>
                                        <p:tgtEl>
                                          <p:spTgt spid="5"/>
                                        </p:tgtEl>
                                        <p:attrNameLst>
                                          <p:attrName>ppt_w</p:attrName>
                                        </p:attrNameLst>
                                      </p:cBhvr>
                                      <p:tavLst>
                                        <p:tav tm="0">
                                          <p:val>
                                            <p:fltVal val="0"/>
                                          </p:val>
                                        </p:tav>
                                        <p:tav tm="100000">
                                          <p:val>
                                            <p:strVal val="#ppt_w"/>
                                          </p:val>
                                        </p:tav>
                                      </p:tavLst>
                                    </p:anim>
                                    <p:anim calcmode="lin" valueType="num">
                                      <p:cBhvr>
                                        <p:cTn id="29" dur="2000" fill="hold"/>
                                        <p:tgtEl>
                                          <p:spTgt spid="5"/>
                                        </p:tgtEl>
                                        <p:attrNameLst>
                                          <p:attrName>ppt_h</p:attrName>
                                        </p:attrNameLst>
                                      </p:cBhvr>
                                      <p:tavLst>
                                        <p:tav tm="0">
                                          <p:val>
                                            <p:fltVal val="0"/>
                                          </p:val>
                                        </p:tav>
                                        <p:tav tm="100000">
                                          <p:val>
                                            <p:strVal val="#ppt_h"/>
                                          </p:val>
                                        </p:tav>
                                      </p:tavLst>
                                    </p:anim>
                                    <p:animEffect transition="in" filter="fade">
                                      <p:cBhvr>
                                        <p:cTn id="30" dur="2000"/>
                                        <p:tgtEl>
                                          <p:spTgt spid="5"/>
                                        </p:tgtEl>
                                      </p:cBhvr>
                                    </p:animEffect>
                                  </p:childTnLst>
                                </p:cTn>
                              </p:par>
                            </p:childTnLst>
                          </p:cTn>
                        </p:par>
                        <p:par>
                          <p:cTn id="31" fill="hold">
                            <p:stCondLst>
                              <p:cond delay="7000"/>
                            </p:stCondLst>
                            <p:childTnLst>
                              <p:par>
                                <p:cTn id="32" presetID="53" presetClass="entr" presetSubtype="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2000" fill="hold"/>
                                        <p:tgtEl>
                                          <p:spTgt spid="6"/>
                                        </p:tgtEl>
                                        <p:attrNameLst>
                                          <p:attrName>ppt_w</p:attrName>
                                        </p:attrNameLst>
                                      </p:cBhvr>
                                      <p:tavLst>
                                        <p:tav tm="0">
                                          <p:val>
                                            <p:fltVal val="0"/>
                                          </p:val>
                                        </p:tav>
                                        <p:tav tm="100000">
                                          <p:val>
                                            <p:strVal val="#ppt_w"/>
                                          </p:val>
                                        </p:tav>
                                      </p:tavLst>
                                    </p:anim>
                                    <p:anim calcmode="lin" valueType="num">
                                      <p:cBhvr>
                                        <p:cTn id="35" dur="2000" fill="hold"/>
                                        <p:tgtEl>
                                          <p:spTgt spid="6"/>
                                        </p:tgtEl>
                                        <p:attrNameLst>
                                          <p:attrName>ppt_h</p:attrName>
                                        </p:attrNameLst>
                                      </p:cBhvr>
                                      <p:tavLst>
                                        <p:tav tm="0">
                                          <p:val>
                                            <p:fltVal val="0"/>
                                          </p:val>
                                        </p:tav>
                                        <p:tav tm="100000">
                                          <p:val>
                                            <p:strVal val="#ppt_h"/>
                                          </p:val>
                                        </p:tav>
                                      </p:tavLst>
                                    </p:anim>
                                    <p:animEffect transition="in" filter="fade">
                                      <p:cBhvr>
                                        <p:cTn id="3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857232"/>
            <a:ext cx="8183880" cy="857256"/>
          </a:xfrm>
        </p:spPr>
        <p:txBody>
          <a:bodyPr>
            <a:normAutofit/>
          </a:bodyPr>
          <a:lstStyle/>
          <a:p>
            <a:pPr algn="ctr"/>
            <a:r>
              <a:rPr lang="en-US" dirty="0" smtClean="0">
                <a:solidFill>
                  <a:srgbClr val="9933FF"/>
                </a:solidFill>
                <a:effectLst/>
                <a:latin typeface="Bookman Old Style" pitchFamily="18" charset="0"/>
              </a:rPr>
              <a:t>Home task</a:t>
            </a:r>
            <a:endParaRPr lang="ru-RU" dirty="0">
              <a:solidFill>
                <a:srgbClr val="9933FF"/>
              </a:solidFill>
              <a:effectLst/>
              <a:latin typeface="Bookman Old Style" pitchFamily="18" charset="0"/>
            </a:endParaRPr>
          </a:p>
        </p:txBody>
      </p:sp>
      <p:sp>
        <p:nvSpPr>
          <p:cNvPr id="3" name="Содержимое 2"/>
          <p:cNvSpPr>
            <a:spLocks noGrp="1"/>
          </p:cNvSpPr>
          <p:nvPr>
            <p:ph idx="1"/>
          </p:nvPr>
        </p:nvSpPr>
        <p:spPr>
          <a:xfrm>
            <a:off x="3143240" y="2643182"/>
            <a:ext cx="5543560" cy="3429024"/>
          </a:xfrm>
        </p:spPr>
        <p:txBody>
          <a:bodyPr/>
          <a:lstStyle/>
          <a:p>
            <a:pPr>
              <a:buNone/>
            </a:pPr>
            <a:r>
              <a:rPr lang="en-US" b="1" dirty="0" smtClean="0">
                <a:latin typeface="Bookman Old Style" pitchFamily="18" charset="0"/>
              </a:rPr>
              <a:t>Make a report about one of the inventors and his invention</a:t>
            </a:r>
          </a:p>
          <a:p>
            <a:endParaRPr lang="ru-RU" dirty="0"/>
          </a:p>
        </p:txBody>
      </p:sp>
      <p:pic>
        <p:nvPicPr>
          <p:cNvPr id="6" name="Рисунок 5" descr="32750.jpg"/>
          <p:cNvPicPr>
            <a:picLocks noChangeAspect="1"/>
          </p:cNvPicPr>
          <p:nvPr/>
        </p:nvPicPr>
        <p:blipFill>
          <a:blip r:embed="rId2"/>
          <a:stretch>
            <a:fillRect/>
          </a:stretch>
        </p:blipFill>
        <p:spPr>
          <a:xfrm>
            <a:off x="642910" y="785794"/>
            <a:ext cx="2295863" cy="20050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Рисунок 6" descr="213a98bd337a1875c1a0ed1e2ab7f413.jpg"/>
          <p:cNvPicPr>
            <a:picLocks noChangeAspect="1"/>
          </p:cNvPicPr>
          <p:nvPr/>
        </p:nvPicPr>
        <p:blipFill>
          <a:blip r:embed="rId3"/>
          <a:stretch>
            <a:fillRect/>
          </a:stretch>
        </p:blipFill>
        <p:spPr>
          <a:xfrm>
            <a:off x="5715008" y="3929066"/>
            <a:ext cx="1469570" cy="171449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20"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edge">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8"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3">
                                            <p:txEl>
                                              <p:pRg st="0" end="0"/>
                                            </p:txEl>
                                          </p:spTgt>
                                        </p:tgtEl>
                                        <p:attrNameLst>
                                          <p:attrName>fill.type</p:attrName>
                                        </p:attrNameLst>
                                      </p:cBhvr>
                                      <p:to>
                                        <p:strVal val="solid"/>
                                      </p:to>
                                    </p:set>
                                  </p:childTnLst>
                                </p:cTn>
                              </p:par>
                            </p:childTnLst>
                          </p:cTn>
                        </p:par>
                        <p:par>
                          <p:cTn id="21" fill="hold">
                            <p:stCondLst>
                              <p:cond delay="1960"/>
                            </p:stCondLst>
                            <p:childTnLst>
                              <p:par>
                                <p:cTn id="22" presetID="20" presetClass="entr" presetSubtype="0"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edge">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pPr algn="ctr">
              <a:buNone/>
            </a:pPr>
            <a:r>
              <a:rPr lang="en-US" sz="8000" b="1" i="1" dirty="0" smtClean="0">
                <a:solidFill>
                  <a:srgbClr val="9933FF"/>
                </a:solidFill>
                <a:latin typeface="Bookman Old Style" pitchFamily="18" charset="0"/>
              </a:rPr>
              <a:t>Thank you for the lesson</a:t>
            </a:r>
            <a:endParaRPr lang="ru-RU" sz="8000" b="1" i="1" dirty="0">
              <a:solidFill>
                <a:srgbClr val="9933FF"/>
              </a:solidFill>
              <a:latin typeface="Bookman Old Style" pitchFamily="18" charset="0"/>
            </a:endParaRPr>
          </a:p>
        </p:txBody>
      </p:sp>
      <p:pic>
        <p:nvPicPr>
          <p:cNvPr id="4" name="Рисунок 3" descr="images4.jpeg"/>
          <p:cNvPicPr>
            <a:picLocks noChangeAspect="1"/>
          </p:cNvPicPr>
          <p:nvPr/>
        </p:nvPicPr>
        <p:blipFill>
          <a:blip r:embed="rId2"/>
          <a:stretch>
            <a:fillRect/>
          </a:stretch>
        </p:blipFill>
        <p:spPr>
          <a:xfrm>
            <a:off x="2571736" y="2071678"/>
            <a:ext cx="3786214" cy="3337589"/>
          </a:xfrm>
          <a:prstGeom prst="rect">
            <a:avLst/>
          </a:prstGeom>
          <a:ln>
            <a:noFill/>
          </a:ln>
          <a:effectLst>
            <a:softEdge rad="112500"/>
          </a:effectLst>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Effect transition="in" filter="fade">
                                      <p:cBhvr>
                                        <p:cTn id="9" dur="3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8"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5000" fill="hold"/>
                                        <p:tgtEl>
                                          <p:spTgt spid="3">
                                            <p:txEl>
                                              <p:pRg st="0" end="0"/>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214422"/>
            <a:ext cx="8183880" cy="4572032"/>
          </a:xfrm>
          <a:ln>
            <a:noFill/>
          </a:ln>
        </p:spPr>
        <p:txBody>
          <a:bodyPr>
            <a:normAutofit/>
          </a:bodyPr>
          <a:lstStyle/>
          <a:p>
            <a:pPr marL="514350" indent="-514350">
              <a:buClr>
                <a:srgbClr val="9933FF"/>
              </a:buClr>
              <a:buFont typeface="+mj-lt"/>
              <a:buAutoNum type="arabicPeriod"/>
            </a:pPr>
            <a:r>
              <a:rPr lang="en-US" sz="2400" b="1" dirty="0" smtClean="0">
                <a:latin typeface="Bookman Old Style" pitchFamily="18" charset="0"/>
              </a:rPr>
              <a:t>What is the invention?</a:t>
            </a:r>
          </a:p>
          <a:p>
            <a:pPr marL="514350" indent="-514350">
              <a:buClr>
                <a:srgbClr val="9933FF"/>
              </a:buClr>
              <a:buFont typeface="+mj-lt"/>
              <a:buAutoNum type="arabicPeriod"/>
            </a:pPr>
            <a:r>
              <a:rPr lang="en-US" sz="2400" b="1" dirty="0" smtClean="0">
                <a:latin typeface="Bookman Old Style" pitchFamily="18" charset="0"/>
              </a:rPr>
              <a:t>Match the words and definitions</a:t>
            </a:r>
            <a:endParaRPr lang="ru-RU" sz="2400" b="1" dirty="0" smtClean="0">
              <a:latin typeface="Bookman Old Style" pitchFamily="18" charset="0"/>
            </a:endParaRPr>
          </a:p>
          <a:p>
            <a:pPr marL="514350" indent="-514350">
              <a:buClr>
                <a:srgbClr val="9933FF"/>
              </a:buClr>
              <a:buFont typeface="+mj-lt"/>
              <a:buAutoNum type="arabicPeriod"/>
            </a:pPr>
            <a:r>
              <a:rPr lang="en-US" sz="2400" b="1" dirty="0" smtClean="0">
                <a:latin typeface="Bookman Old Style" pitchFamily="18" charset="0"/>
              </a:rPr>
              <a:t>Which things are the most or least useful in the house from your point of view?</a:t>
            </a:r>
            <a:endParaRPr lang="ru-RU" sz="2400" b="1" dirty="0" smtClean="0">
              <a:latin typeface="Bookman Old Style" pitchFamily="18" charset="0"/>
            </a:endParaRPr>
          </a:p>
          <a:p>
            <a:pPr marL="514350" indent="-514350">
              <a:buClr>
                <a:srgbClr val="9933FF"/>
              </a:buClr>
              <a:buFont typeface="+mj-lt"/>
              <a:buAutoNum type="arabicPeriod"/>
            </a:pPr>
            <a:r>
              <a:rPr lang="en-US" sz="2400" b="1" dirty="0" smtClean="0">
                <a:latin typeface="Bookman Old Style" pitchFamily="18" charset="0"/>
              </a:rPr>
              <a:t>Match inventors and their inventions</a:t>
            </a:r>
            <a:endParaRPr lang="ru-RU" sz="2400" b="1" dirty="0" smtClean="0">
              <a:latin typeface="Bookman Old Style" pitchFamily="18" charset="0"/>
            </a:endParaRPr>
          </a:p>
          <a:p>
            <a:pPr marL="514350" indent="-514350">
              <a:buClr>
                <a:srgbClr val="9933FF"/>
              </a:buClr>
              <a:buFont typeface="+mj-lt"/>
              <a:buAutoNum type="arabicPeriod"/>
            </a:pPr>
            <a:r>
              <a:rPr lang="en-US" sz="2400" b="1" dirty="0" smtClean="0">
                <a:latin typeface="Bookman Old Style" pitchFamily="18" charset="0"/>
              </a:rPr>
              <a:t>Inventions Date</a:t>
            </a:r>
          </a:p>
          <a:p>
            <a:pPr marL="514350" indent="-514350">
              <a:buClr>
                <a:srgbClr val="9933FF"/>
              </a:buClr>
              <a:buFont typeface="+mj-lt"/>
              <a:buAutoNum type="arabicPeriod"/>
            </a:pPr>
            <a:r>
              <a:rPr lang="en-US" sz="2400" b="1" dirty="0" smtClean="0">
                <a:latin typeface="Bookman Old Style" pitchFamily="18" charset="0"/>
              </a:rPr>
              <a:t>Inventions in our life</a:t>
            </a:r>
          </a:p>
          <a:p>
            <a:pPr marL="514350" indent="-514350">
              <a:buClr>
                <a:srgbClr val="9933FF"/>
              </a:buClr>
              <a:buFont typeface="+mj-lt"/>
              <a:buAutoNum type="arabicPeriod"/>
            </a:pPr>
            <a:r>
              <a:rPr lang="en-US" sz="2400" b="1" dirty="0" smtClean="0">
                <a:latin typeface="Bookman Old Style" pitchFamily="18" charset="0"/>
              </a:rPr>
              <a:t>Modern invention</a:t>
            </a:r>
          </a:p>
          <a:p>
            <a:pPr marL="514350" indent="-514350">
              <a:buClr>
                <a:srgbClr val="9933FF"/>
              </a:buClr>
              <a:buFont typeface="+mj-lt"/>
              <a:buAutoNum type="arabicPeriod"/>
            </a:pPr>
            <a:r>
              <a:rPr lang="en-US" sz="2400" b="1" dirty="0" smtClean="0">
                <a:latin typeface="Bookman Old Style" pitchFamily="18" charset="0"/>
              </a:rPr>
              <a:t>TRUE or FALSE</a:t>
            </a:r>
          </a:p>
          <a:p>
            <a:pPr marL="514350" indent="-514350">
              <a:buClr>
                <a:srgbClr val="9933FF"/>
              </a:buClr>
              <a:buFont typeface="+mj-lt"/>
              <a:buAutoNum type="arabicPeriod"/>
            </a:pPr>
            <a:r>
              <a:rPr lang="en-US" sz="2400" b="1" dirty="0" smtClean="0">
                <a:latin typeface="Bookman Old Style" pitchFamily="18" charset="0"/>
              </a:rPr>
              <a:t>Advantages and Disadvantages of Modern Invention</a:t>
            </a:r>
            <a:endParaRPr lang="ru-RU" sz="2400" b="1" dirty="0">
              <a:latin typeface="Bookman Old Style" pitchFamily="18" charset="0"/>
            </a:endParaRPr>
          </a:p>
        </p:txBody>
      </p:sp>
      <p:sp>
        <p:nvSpPr>
          <p:cNvPr id="2" name="Заголовок 1"/>
          <p:cNvSpPr>
            <a:spLocks noGrp="1"/>
          </p:cNvSpPr>
          <p:nvPr>
            <p:ph type="title"/>
          </p:nvPr>
        </p:nvSpPr>
        <p:spPr>
          <a:xfrm>
            <a:off x="571472" y="500042"/>
            <a:ext cx="8183880" cy="642942"/>
          </a:xfrm>
        </p:spPr>
        <p:txBody>
          <a:bodyPr>
            <a:noAutofit/>
          </a:bodyPr>
          <a:lstStyle/>
          <a:p>
            <a:pPr algn="ctr"/>
            <a:r>
              <a:rPr lang="en-US" sz="4800" i="1" u="sng" dirty="0" smtClean="0">
                <a:solidFill>
                  <a:srgbClr val="9933FF"/>
                </a:solidFill>
                <a:latin typeface="Bookman Old Style" pitchFamily="18" charset="0"/>
              </a:rPr>
              <a:t>The Plan</a:t>
            </a:r>
            <a:endParaRPr lang="ru-RU" sz="4800" i="1" u="sng" dirty="0">
              <a:solidFill>
                <a:srgbClr val="9933FF"/>
              </a:solidFill>
              <a:latin typeface="Bookman Old Style" pitchFamily="18"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4000"/>
                            </p:stCondLst>
                            <p:childTnLst>
                              <p:par>
                                <p:cTn id="20" presetID="23" presetClass="entr" presetSubtype="16"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6000"/>
                            </p:stCondLst>
                            <p:childTnLst>
                              <p:par>
                                <p:cTn id="25" presetID="23" presetClass="entr" presetSubtype="16"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9" fill="hold">
                            <p:stCondLst>
                              <p:cond delay="8000"/>
                            </p:stCondLst>
                            <p:childTnLst>
                              <p:par>
                                <p:cTn id="30" presetID="23" presetClass="entr" presetSubtype="16"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20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4" fill="hold">
                            <p:stCondLst>
                              <p:cond delay="10000"/>
                            </p:stCondLst>
                            <p:childTnLst>
                              <p:par>
                                <p:cTn id="35" presetID="2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9" fill="hold">
                            <p:stCondLst>
                              <p:cond delay="12000"/>
                            </p:stCondLst>
                            <p:childTnLst>
                              <p:par>
                                <p:cTn id="40" presetID="23" presetClass="entr" presetSubtype="16"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44" fill="hold">
                            <p:stCondLst>
                              <p:cond delay="14000"/>
                            </p:stCondLst>
                            <p:childTnLst>
                              <p:par>
                                <p:cTn id="45" presetID="23" presetClass="entr" presetSubtype="16"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2000" fill="hold"/>
                                        <p:tgtEl>
                                          <p:spTgt spid="3">
                                            <p:txEl>
                                              <p:pRg st="7" end="7"/>
                                            </p:txEl>
                                          </p:spTgt>
                                        </p:tgtEl>
                                        <p:attrNameLst>
                                          <p:attrName>ppt_h</p:attrName>
                                        </p:attrNameLst>
                                      </p:cBhvr>
                                      <p:tavLst>
                                        <p:tav tm="0">
                                          <p:val>
                                            <p:fltVal val="0"/>
                                          </p:val>
                                        </p:tav>
                                        <p:tav tm="100000">
                                          <p:val>
                                            <p:strVal val="#ppt_h"/>
                                          </p:val>
                                        </p:tav>
                                      </p:tavLst>
                                    </p:anim>
                                  </p:childTnLst>
                                </p:cTn>
                              </p:par>
                            </p:childTnLst>
                          </p:cTn>
                        </p:par>
                        <p:par>
                          <p:cTn id="49" fill="hold">
                            <p:stCondLst>
                              <p:cond delay="16000"/>
                            </p:stCondLst>
                            <p:childTnLst>
                              <p:par>
                                <p:cTn id="50" presetID="23" presetClass="entr" presetSubtype="16" fill="hold" grpId="0" nodeType="after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p:cTn id="52"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3" dur="20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58204" cy="5483245"/>
          </a:xfrm>
        </p:spPr>
        <p:txBody>
          <a:bodyPr/>
          <a:lstStyle/>
          <a:p>
            <a:pPr algn="ctr">
              <a:buNone/>
            </a:pPr>
            <a:r>
              <a:rPr lang="en-US" sz="2800" i="1" dirty="0" smtClean="0">
                <a:solidFill>
                  <a:schemeClr val="accent6">
                    <a:lumMod val="75000"/>
                  </a:schemeClr>
                </a:solidFill>
                <a:latin typeface="Bookman Old Style" pitchFamily="18" charset="0"/>
              </a:rPr>
              <a:t>"To raise new questions, new possibilities, to regard old questions from a new angle, requires creative imagination and marks real advance".</a:t>
            </a:r>
          </a:p>
          <a:p>
            <a:pPr algn="ctr">
              <a:buNone/>
            </a:pPr>
            <a:endParaRPr lang="ru-RU" sz="2800" i="1" dirty="0" smtClean="0">
              <a:solidFill>
                <a:srgbClr val="00B0F0"/>
              </a:solidFill>
              <a:latin typeface="Bookman Old Style" pitchFamily="18" charset="0"/>
            </a:endParaRPr>
          </a:p>
          <a:p>
            <a:pPr algn="ctr">
              <a:buNone/>
            </a:pPr>
            <a:r>
              <a:rPr lang="en-US" sz="2800" i="1" dirty="0" smtClean="0">
                <a:solidFill>
                  <a:schemeClr val="accent6">
                    <a:lumMod val="75000"/>
                  </a:schemeClr>
                </a:solidFill>
                <a:latin typeface="Bookman Old Style" pitchFamily="18" charset="0"/>
              </a:rPr>
              <a:t>"Imagination is more important than knowledge". </a:t>
            </a:r>
            <a:endParaRPr lang="ru-RU" sz="2800" i="1" dirty="0" smtClean="0">
              <a:solidFill>
                <a:schemeClr val="accent6">
                  <a:lumMod val="75000"/>
                </a:schemeClr>
              </a:solidFill>
              <a:latin typeface="Bookman Old Style" pitchFamily="18" charset="0"/>
            </a:endParaRPr>
          </a:p>
          <a:p>
            <a:pPr algn="ctr">
              <a:buNone/>
            </a:pPr>
            <a:endParaRPr lang="ru-RU" sz="2800" dirty="0" smtClean="0">
              <a:solidFill>
                <a:srgbClr val="FFC000"/>
              </a:solidFill>
            </a:endParaRPr>
          </a:p>
          <a:p>
            <a:pPr algn="ctr">
              <a:buNone/>
            </a:pPr>
            <a:endParaRPr lang="ru-RU" sz="2800" dirty="0" smtClean="0">
              <a:solidFill>
                <a:srgbClr val="FFC000"/>
              </a:solidFill>
            </a:endParaRPr>
          </a:p>
          <a:p>
            <a:pPr algn="ctr">
              <a:buNone/>
            </a:pPr>
            <a:r>
              <a:rPr lang="ru-RU" sz="2800" dirty="0" smtClean="0">
                <a:solidFill>
                  <a:srgbClr val="FFC000"/>
                </a:solidFill>
              </a:rPr>
              <a:t>				</a:t>
            </a:r>
            <a:r>
              <a:rPr lang="ru-RU" sz="2800" dirty="0" smtClean="0">
                <a:solidFill>
                  <a:srgbClr val="FFC000"/>
                </a:solidFill>
                <a:latin typeface="Bookman Old Style" pitchFamily="18" charset="0"/>
              </a:rPr>
              <a:t>	</a:t>
            </a:r>
            <a:r>
              <a:rPr lang="en-US" dirty="0" smtClean="0">
                <a:latin typeface="Bookman Old Style" pitchFamily="18" charset="0"/>
              </a:rPr>
              <a:t>Albert Einstein</a:t>
            </a:r>
            <a:endParaRPr lang="ru-RU" dirty="0" smtClean="0">
              <a:latin typeface="Bookman Old Style" pitchFamily="18" charset="0"/>
            </a:endParaRPr>
          </a:p>
          <a:p>
            <a:endParaRPr lang="ru-RU" dirty="0"/>
          </a:p>
        </p:txBody>
      </p:sp>
      <p:pic>
        <p:nvPicPr>
          <p:cNvPr id="2051" name="Picture 3" descr="C:\Documents and Settings\user\Рабочий стол\1.jpeg"/>
          <p:cNvPicPr>
            <a:picLocks noChangeAspect="1" noChangeArrowheads="1"/>
          </p:cNvPicPr>
          <p:nvPr/>
        </p:nvPicPr>
        <p:blipFill>
          <a:blip r:embed="rId2"/>
          <a:srcRect l="3937" r="3937" b="5920"/>
          <a:stretch>
            <a:fillRect/>
          </a:stretch>
        </p:blipFill>
        <p:spPr bwMode="auto">
          <a:xfrm>
            <a:off x="1500166" y="3786190"/>
            <a:ext cx="1579512" cy="2145071"/>
          </a:xfrm>
          <a:prstGeom prst="rect">
            <a:avLst/>
          </a:prstGeom>
          <a:ln>
            <a:noFill/>
          </a:ln>
          <a:effectLst>
            <a:softEdge rad="112500"/>
          </a:effectLst>
        </p:spPr>
      </p:pic>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fade">
                                      <p:cBhvr>
                                        <p:cTn id="17" dur="2000"/>
                                        <p:tgtEl>
                                          <p:spTgt spid="205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357166"/>
            <a:ext cx="7143800" cy="1143000"/>
          </a:xfrm>
        </p:spPr>
        <p:txBody>
          <a:bodyPr>
            <a:normAutofit/>
          </a:bodyPr>
          <a:lstStyle/>
          <a:p>
            <a:pPr algn="ctr"/>
            <a:r>
              <a:rPr lang="en-US" sz="4000" u="sng" dirty="0" smtClean="0">
                <a:solidFill>
                  <a:srgbClr val="9933FF"/>
                </a:solidFill>
                <a:effectLst>
                  <a:outerShdw blurRad="38100" dist="38100" dir="2700000" algn="tl">
                    <a:srgbClr val="000000">
                      <a:alpha val="43137"/>
                    </a:srgbClr>
                  </a:outerShdw>
                </a:effectLst>
                <a:latin typeface="Bookman Old Style" pitchFamily="18" charset="0"/>
              </a:rPr>
              <a:t>To invent is to see a</a:t>
            </a:r>
            <a:r>
              <a:rPr lang="ru-RU" sz="4000" u="sng" dirty="0" smtClean="0">
                <a:solidFill>
                  <a:srgbClr val="9933FF"/>
                </a:solidFill>
                <a:effectLst>
                  <a:outerShdw blurRad="38100" dist="38100" dir="2700000" algn="tl">
                    <a:srgbClr val="000000">
                      <a:alpha val="43137"/>
                    </a:srgbClr>
                  </a:outerShdw>
                </a:effectLst>
                <a:latin typeface="Bookman Old Style" pitchFamily="18" charset="0"/>
              </a:rPr>
              <a:t> </a:t>
            </a:r>
            <a:r>
              <a:rPr lang="en-US" sz="4000" u="sng" dirty="0" smtClean="0">
                <a:solidFill>
                  <a:srgbClr val="9933FF"/>
                </a:solidFill>
                <a:effectLst>
                  <a:outerShdw blurRad="38100" dist="38100" dir="2700000" algn="tl">
                    <a:srgbClr val="000000">
                      <a:alpha val="43137"/>
                    </a:srgbClr>
                  </a:outerShdw>
                </a:effectLst>
                <a:latin typeface="Bookman Old Style" pitchFamily="18" charset="0"/>
              </a:rPr>
              <a:t>new. </a:t>
            </a:r>
            <a:endParaRPr lang="ru-RU" sz="4000" u="sng" dirty="0">
              <a:solidFill>
                <a:srgbClr val="9933FF"/>
              </a:solidFill>
              <a:effectLst>
                <a:outerShdw blurRad="38100" dist="38100" dir="2700000" algn="tl">
                  <a:srgbClr val="000000">
                    <a:alpha val="43137"/>
                  </a:srgbClr>
                </a:outerShdw>
              </a:effectLst>
              <a:latin typeface="Bookman Old Style" pitchFamily="18" charset="0"/>
            </a:endParaRPr>
          </a:p>
        </p:txBody>
      </p:sp>
      <p:sp>
        <p:nvSpPr>
          <p:cNvPr id="3" name="Содержимое 2"/>
          <p:cNvSpPr>
            <a:spLocks noGrp="1"/>
          </p:cNvSpPr>
          <p:nvPr>
            <p:ph idx="1"/>
          </p:nvPr>
        </p:nvSpPr>
        <p:spPr>
          <a:xfrm>
            <a:off x="457200" y="1928803"/>
            <a:ext cx="8186766" cy="3214710"/>
          </a:xfrm>
        </p:spPr>
        <p:txBody>
          <a:bodyPr>
            <a:normAutofit/>
          </a:bodyPr>
          <a:lstStyle/>
          <a:p>
            <a:pPr algn="ctr">
              <a:buNone/>
            </a:pPr>
            <a:r>
              <a:rPr lang="en-US" i="1" dirty="0" smtClean="0">
                <a:solidFill>
                  <a:srgbClr val="9933FF"/>
                </a:solidFill>
                <a:latin typeface="Bookman Old Style" pitchFamily="18" charset="0"/>
              </a:rPr>
              <a:t>		</a:t>
            </a:r>
            <a:r>
              <a:rPr lang="en-US" b="1" i="1" dirty="0" smtClean="0">
                <a:solidFill>
                  <a:srgbClr val="9933FF"/>
                </a:solidFill>
                <a:latin typeface="Bookman Old Style" pitchFamily="18" charset="0"/>
              </a:rPr>
              <a:t>An invention is a new composition, device, or process. Some inventions are based on pre-existing models or ideas and others are radical breakthroughs. Inventions can extend the boundaries of human knowledge or experience.</a:t>
            </a:r>
            <a:endParaRPr lang="ru-RU" b="1" i="1" dirty="0" smtClean="0">
              <a:solidFill>
                <a:srgbClr val="9933FF"/>
              </a:solidFill>
              <a:latin typeface="Bookman Old Style" pitchFamily="18" charset="0"/>
            </a:endParaRPr>
          </a:p>
          <a:p>
            <a:pPr>
              <a:buNone/>
            </a:pPr>
            <a:endParaRPr lang="ru-RU" i="1" dirty="0" smtClean="0">
              <a:solidFill>
                <a:srgbClr val="9933FF"/>
              </a:solidFill>
              <a:latin typeface="Bookman Old Style" pitchFamily="18" charset="0"/>
            </a:endParaRPr>
          </a:p>
        </p:txBody>
      </p:sp>
      <p:pic>
        <p:nvPicPr>
          <p:cNvPr id="4" name="Picture 7" descr="C:\Documents and Settings\user\Рабочий стол\Flieger0.gif"/>
          <p:cNvPicPr>
            <a:picLocks noChangeAspect="1" noChangeArrowheads="1" noCrop="1"/>
          </p:cNvPicPr>
          <p:nvPr/>
        </p:nvPicPr>
        <p:blipFill>
          <a:blip r:embed="rId2"/>
          <a:srcRect/>
          <a:stretch>
            <a:fillRect/>
          </a:stretch>
        </p:blipFill>
        <p:spPr bwMode="auto">
          <a:xfrm>
            <a:off x="428596" y="1142984"/>
            <a:ext cx="996559" cy="789354"/>
          </a:xfrm>
          <a:prstGeom prst="rect">
            <a:avLst/>
          </a:prstGeom>
          <a:noFill/>
        </p:spPr>
      </p:pic>
      <p:pic>
        <p:nvPicPr>
          <p:cNvPr id="5" name="Рисунок 4" descr="159989_m.jpg"/>
          <p:cNvPicPr>
            <a:picLocks noChangeAspect="1"/>
          </p:cNvPicPr>
          <p:nvPr/>
        </p:nvPicPr>
        <p:blipFill>
          <a:blip r:embed="rId3" cstate="print"/>
          <a:srcRect l="5202" t="4430" r="15606" b="6646"/>
          <a:stretch>
            <a:fillRect/>
          </a:stretch>
        </p:blipFill>
        <p:spPr>
          <a:xfrm>
            <a:off x="8049568" y="214290"/>
            <a:ext cx="1094432" cy="1444945"/>
          </a:xfrm>
          <a:prstGeom prst="rect">
            <a:avLst/>
          </a:prstGeom>
          <a:ln>
            <a:noFill/>
          </a:ln>
          <a:effectLst>
            <a:softEdge rad="112500"/>
          </a:effectLst>
        </p:spPr>
      </p:pic>
      <p:pic>
        <p:nvPicPr>
          <p:cNvPr id="6" name="Рисунок 5" descr="20d.jpg"/>
          <p:cNvPicPr>
            <a:picLocks noChangeAspect="1"/>
          </p:cNvPicPr>
          <p:nvPr/>
        </p:nvPicPr>
        <p:blipFill>
          <a:blip r:embed="rId4" cstate="print"/>
          <a:stretch>
            <a:fillRect/>
          </a:stretch>
        </p:blipFill>
        <p:spPr>
          <a:xfrm>
            <a:off x="5572132" y="5929330"/>
            <a:ext cx="664049" cy="714380"/>
          </a:xfrm>
          <a:prstGeom prst="rect">
            <a:avLst/>
          </a:prstGeom>
          <a:ln>
            <a:noFill/>
          </a:ln>
          <a:effectLst>
            <a:softEdge rad="112500"/>
          </a:effectLst>
        </p:spPr>
      </p:pic>
      <p:pic>
        <p:nvPicPr>
          <p:cNvPr id="7" name="Picture 2" descr="C:\Documents and Settings\user\Рабочий стол\2.jpeg"/>
          <p:cNvPicPr>
            <a:picLocks noChangeAspect="1" noChangeArrowheads="1"/>
          </p:cNvPicPr>
          <p:nvPr/>
        </p:nvPicPr>
        <p:blipFill>
          <a:blip r:embed="rId5"/>
          <a:srcRect/>
          <a:stretch>
            <a:fillRect/>
          </a:stretch>
        </p:blipFill>
        <p:spPr bwMode="auto">
          <a:xfrm>
            <a:off x="6500826" y="5072074"/>
            <a:ext cx="1020774" cy="753050"/>
          </a:xfrm>
          <a:prstGeom prst="rect">
            <a:avLst/>
          </a:prstGeom>
          <a:ln>
            <a:noFill/>
          </a:ln>
          <a:effectLst>
            <a:softEdge rad="112500"/>
          </a:effectLst>
        </p:spPr>
      </p:pic>
      <p:pic>
        <p:nvPicPr>
          <p:cNvPr id="8" name="Рисунок 7" descr="bbk3209s.jpg"/>
          <p:cNvPicPr>
            <a:picLocks noChangeAspect="1"/>
          </p:cNvPicPr>
          <p:nvPr/>
        </p:nvPicPr>
        <p:blipFill>
          <a:blip r:embed="rId6" cstate="print"/>
          <a:stretch>
            <a:fillRect/>
          </a:stretch>
        </p:blipFill>
        <p:spPr>
          <a:xfrm>
            <a:off x="4214810" y="5000636"/>
            <a:ext cx="922156" cy="844841"/>
          </a:xfrm>
          <a:prstGeom prst="rect">
            <a:avLst/>
          </a:prstGeom>
          <a:ln>
            <a:noFill/>
          </a:ln>
          <a:effectLst>
            <a:softEdge rad="112500"/>
          </a:effectLst>
        </p:spPr>
      </p:pic>
      <p:pic>
        <p:nvPicPr>
          <p:cNvPr id="9" name="Picture 5" descr="C:\Documents and Settings\user\Рабочий стол\Открытый урок\УРОК\МЕБЕЛЬ\плита.jpg"/>
          <p:cNvPicPr>
            <a:picLocks noChangeAspect="1" noChangeArrowheads="1"/>
          </p:cNvPicPr>
          <p:nvPr/>
        </p:nvPicPr>
        <p:blipFill>
          <a:blip r:embed="rId7"/>
          <a:srcRect/>
          <a:stretch>
            <a:fillRect/>
          </a:stretch>
        </p:blipFill>
        <p:spPr bwMode="auto">
          <a:xfrm>
            <a:off x="3000364" y="5857892"/>
            <a:ext cx="785813" cy="785813"/>
          </a:xfrm>
          <a:prstGeom prst="rect">
            <a:avLst/>
          </a:prstGeom>
          <a:ln>
            <a:noFill/>
          </a:ln>
          <a:effectLst>
            <a:softEdge rad="112500"/>
          </a:effectLst>
        </p:spPr>
      </p:pic>
      <p:pic>
        <p:nvPicPr>
          <p:cNvPr id="10" name="Рисунок 9" descr="mp3_pleer_sansa_e260_4_gb_with_am_fm.jpg"/>
          <p:cNvPicPr>
            <a:picLocks noChangeAspect="1"/>
          </p:cNvPicPr>
          <p:nvPr/>
        </p:nvPicPr>
        <p:blipFill>
          <a:blip r:embed="rId8" cstate="print"/>
          <a:stretch>
            <a:fillRect/>
          </a:stretch>
        </p:blipFill>
        <p:spPr>
          <a:xfrm>
            <a:off x="2143108" y="5072074"/>
            <a:ext cx="642942" cy="642942"/>
          </a:xfrm>
          <a:prstGeom prst="rect">
            <a:avLst/>
          </a:prstGeom>
          <a:ln>
            <a:noFill/>
          </a:ln>
          <a:effectLst>
            <a:softEdge rad="112500"/>
          </a:effectLst>
        </p:spPr>
      </p:pic>
      <p:pic>
        <p:nvPicPr>
          <p:cNvPr id="11" name="Рисунок 10" descr="FC9164.jpg"/>
          <p:cNvPicPr>
            <a:picLocks noChangeAspect="1"/>
          </p:cNvPicPr>
          <p:nvPr/>
        </p:nvPicPr>
        <p:blipFill>
          <a:blip r:embed="rId9" cstate="print"/>
          <a:stretch>
            <a:fillRect/>
          </a:stretch>
        </p:blipFill>
        <p:spPr>
          <a:xfrm>
            <a:off x="357158" y="5214950"/>
            <a:ext cx="1044420" cy="1143008"/>
          </a:xfrm>
          <a:prstGeom prst="rect">
            <a:avLst/>
          </a:prstGeom>
          <a:ln>
            <a:noFill/>
          </a:ln>
          <a:effectLst>
            <a:softEdge rad="112500"/>
          </a:effectLst>
        </p:spPr>
      </p:pic>
      <p:pic>
        <p:nvPicPr>
          <p:cNvPr id="12" name="Picture 4" descr="C:\Documents and Settings\user\Рабочий стол\Открытый урок\УРОК\МЕБЕЛЬ\холод.jpg"/>
          <p:cNvPicPr>
            <a:picLocks noChangeAspect="1" noChangeArrowheads="1"/>
          </p:cNvPicPr>
          <p:nvPr/>
        </p:nvPicPr>
        <p:blipFill>
          <a:blip r:embed="rId10"/>
          <a:srcRect/>
          <a:stretch>
            <a:fillRect/>
          </a:stretch>
        </p:blipFill>
        <p:spPr bwMode="auto">
          <a:xfrm>
            <a:off x="7929586" y="4357694"/>
            <a:ext cx="1001141" cy="2352682"/>
          </a:xfrm>
          <a:prstGeom prst="rect">
            <a:avLst/>
          </a:prstGeom>
          <a:ln>
            <a:noFill/>
          </a:ln>
          <a:effectLst>
            <a:softEdge rad="112500"/>
          </a:effectLst>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4"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1000"/>
                                        <p:tgtEl>
                                          <p:spTgt spid="3">
                                            <p:txEl>
                                              <p:pRg st="0" end="0"/>
                                            </p:txEl>
                                          </p:spTgt>
                                        </p:tgtEl>
                                      </p:cBhvr>
                                    </p:animEffect>
                                  </p:childTnLst>
                                </p:cTn>
                              </p:par>
                            </p:childTnLst>
                          </p:cTn>
                        </p:par>
                        <p:par>
                          <p:cTn id="12" fill="hold">
                            <p:stCondLst>
                              <p:cond delay="3000"/>
                            </p:stCondLst>
                            <p:childTnLst>
                              <p:par>
                                <p:cTn id="13" presetID="2" presetClass="entr" presetSubtype="4"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ppt_x"/>
                                          </p:val>
                                        </p:tav>
                                        <p:tav tm="100000">
                                          <p:val>
                                            <p:strVal val="#ppt_x"/>
                                          </p:val>
                                        </p:tav>
                                      </p:tavLst>
                                    </p:anim>
                                    <p:anim calcmode="lin" valueType="num">
                                      <p:cBhvr additive="base">
                                        <p:cTn id="16" dur="100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4000"/>
                            </p:stCondLst>
                            <p:childTnLst>
                              <p:par>
                                <p:cTn id="18" presetID="4" presetClass="entr" presetSubtype="16"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ox(in)">
                                      <p:cBhvr>
                                        <p:cTn id="20" dur="1000"/>
                                        <p:tgtEl>
                                          <p:spTgt spid="12"/>
                                        </p:tgtEl>
                                      </p:cBhvr>
                                    </p:animEffect>
                                  </p:childTnLst>
                                </p:cTn>
                              </p:par>
                            </p:childTnLst>
                          </p:cTn>
                        </p:par>
                        <p:par>
                          <p:cTn id="21" fill="hold">
                            <p:stCondLst>
                              <p:cond delay="5000"/>
                            </p:stCondLst>
                            <p:childTnLst>
                              <p:par>
                                <p:cTn id="22" presetID="3" presetClass="entr" presetSubtype="1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linds(horizontal)">
                                      <p:cBhvr>
                                        <p:cTn id="24" dur="1000"/>
                                        <p:tgtEl>
                                          <p:spTgt spid="11"/>
                                        </p:tgtEl>
                                      </p:cBhvr>
                                    </p:animEffect>
                                  </p:childTnLst>
                                </p:cTn>
                              </p:par>
                            </p:childTnLst>
                          </p:cTn>
                        </p:par>
                        <p:par>
                          <p:cTn id="25" fill="hold">
                            <p:stCondLst>
                              <p:cond delay="6000"/>
                            </p:stCondLst>
                            <p:childTnLst>
                              <p:par>
                                <p:cTn id="26" presetID="2" presetClass="entr" presetSubtype="4"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1000" fill="hold"/>
                                        <p:tgtEl>
                                          <p:spTgt spid="6"/>
                                        </p:tgtEl>
                                        <p:attrNameLst>
                                          <p:attrName>ppt_x</p:attrName>
                                        </p:attrNameLst>
                                      </p:cBhvr>
                                      <p:tavLst>
                                        <p:tav tm="0">
                                          <p:val>
                                            <p:strVal val="#ppt_x"/>
                                          </p:val>
                                        </p:tav>
                                        <p:tav tm="100000">
                                          <p:val>
                                            <p:strVal val="#ppt_x"/>
                                          </p:val>
                                        </p:tav>
                                      </p:tavLst>
                                    </p:anim>
                                    <p:anim calcmode="lin" valueType="num">
                                      <p:cBhvr additive="base">
                                        <p:cTn id="29" dur="1000" fill="hold"/>
                                        <p:tgtEl>
                                          <p:spTgt spid="6"/>
                                        </p:tgtEl>
                                        <p:attrNameLst>
                                          <p:attrName>ppt_y</p:attrName>
                                        </p:attrNameLst>
                                      </p:cBhvr>
                                      <p:tavLst>
                                        <p:tav tm="0">
                                          <p:val>
                                            <p:strVal val="1+#ppt_h/2"/>
                                          </p:val>
                                        </p:tav>
                                        <p:tav tm="100000">
                                          <p:val>
                                            <p:strVal val="#ppt_y"/>
                                          </p:val>
                                        </p:tav>
                                      </p:tavLst>
                                    </p:anim>
                                  </p:childTnLst>
                                </p:cTn>
                              </p:par>
                            </p:childTnLst>
                          </p:cTn>
                        </p:par>
                        <p:par>
                          <p:cTn id="30" fill="hold">
                            <p:stCondLst>
                              <p:cond delay="7000"/>
                            </p:stCondLst>
                            <p:childTnLst>
                              <p:par>
                                <p:cTn id="31" presetID="43" presetClass="entr" presetSubtype="0"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
                                        <p:tgtEl>
                                          <p:spTgt spid="9"/>
                                        </p:tgtEl>
                                      </p:cBhvr>
                                    </p:animEffect>
                                    <p:anim calcmode="lin" valueType="num">
                                      <p:cBhvr>
                                        <p:cTn id="34" dur="400" fill="hold"/>
                                        <p:tgtEl>
                                          <p:spTgt spid="9"/>
                                        </p:tgtEl>
                                        <p:attrNameLst>
                                          <p:attrName>ppt_x</p:attrName>
                                        </p:attrNameLst>
                                      </p:cBhvr>
                                      <p:tavLst>
                                        <p:tav tm="0">
                                          <p:val>
                                            <p:strVal val="#ppt_x"/>
                                          </p:val>
                                        </p:tav>
                                        <p:tav tm="100000">
                                          <p:val>
                                            <p:strVal val="#ppt_x"/>
                                          </p:val>
                                        </p:tav>
                                      </p:tavLst>
                                    </p:anim>
                                    <p:anim calcmode="lin" valueType="num">
                                      <p:cBhvr>
                                        <p:cTn id="35" dur="400" fill="hold"/>
                                        <p:tgtEl>
                                          <p:spTgt spid="9"/>
                                        </p:tgtEl>
                                        <p:attrNameLst>
                                          <p:attrName>ppt_y</p:attrName>
                                        </p:attrNameLst>
                                      </p:cBhvr>
                                      <p:tavLst>
                                        <p:tav tm="0">
                                          <p:val>
                                            <p:strVal val="#ppt_y+0.31"/>
                                          </p:val>
                                        </p:tav>
                                        <p:tav tm="100000">
                                          <p:val>
                                            <p:strVal val="#ppt_y+0.31"/>
                                          </p:val>
                                        </p:tav>
                                      </p:tavLst>
                                    </p:anim>
                                    <p:anim calcmode="lin" valueType="num">
                                      <p:cBhvr>
                                        <p:cTn id="36"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7"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8" fill="hold">
                            <p:stCondLst>
                              <p:cond delay="8000"/>
                            </p:stCondLst>
                            <p:childTnLst>
                              <p:par>
                                <p:cTn id="39" presetID="4" presetClass="entr" presetSubtype="16"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box(in)">
                                      <p:cBhvr>
                                        <p:cTn id="41" dur="1000"/>
                                        <p:tgtEl>
                                          <p:spTgt spid="8"/>
                                        </p:tgtEl>
                                      </p:cBhvr>
                                    </p:animEffect>
                                  </p:childTnLst>
                                </p:cTn>
                              </p:par>
                            </p:childTnLst>
                          </p:cTn>
                        </p:par>
                        <p:par>
                          <p:cTn id="42" fill="hold">
                            <p:stCondLst>
                              <p:cond delay="9000"/>
                            </p:stCondLst>
                            <p:childTnLst>
                              <p:par>
                                <p:cTn id="43" presetID="4" presetClass="entr" presetSubtype="16" fill="hold"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ox(in)">
                                      <p:cBhvr>
                                        <p:cTn id="45" dur="1000"/>
                                        <p:tgtEl>
                                          <p:spTgt spid="10"/>
                                        </p:tgtEl>
                                      </p:cBhvr>
                                    </p:animEffect>
                                  </p:childTnLst>
                                </p:cTn>
                              </p:par>
                            </p:childTnLst>
                          </p:cTn>
                        </p:par>
                        <p:par>
                          <p:cTn id="46" fill="hold">
                            <p:stCondLst>
                              <p:cond delay="10000"/>
                            </p:stCondLst>
                            <p:childTnLst>
                              <p:par>
                                <p:cTn id="47" presetID="24" presetClass="entr" presetSubtype="0" fill="hold" nodeType="afterEffect">
                                  <p:stCondLst>
                                    <p:cond delay="0"/>
                                  </p:stCondLst>
                                  <p:childTnLst>
                                    <p:set>
                                      <p:cBhvr>
                                        <p:cTn id="48" dur="1" fill="hold">
                                          <p:stCondLst>
                                            <p:cond delay="0"/>
                                          </p:stCondLst>
                                        </p:cTn>
                                        <p:tgtEl>
                                          <p:spTgt spid="7"/>
                                        </p:tgtEl>
                                        <p:attrNameLst>
                                          <p:attrName>style.visibility</p:attrName>
                                        </p:attrNameLst>
                                      </p:cBhvr>
                                      <p:to>
                                        <p:strVal val="visible"/>
                                      </p:to>
                                    </p:set>
                                    <p:anim to="" calcmode="lin" valueType="num">
                                      <p:cBhvr>
                                        <p:cTn id="49"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57158" y="285728"/>
            <a:ext cx="6686568" cy="714380"/>
          </a:xfrm>
        </p:spPr>
        <p:txBody>
          <a:bodyPr>
            <a:normAutofit/>
          </a:bodyPr>
          <a:lstStyle/>
          <a:p>
            <a:pPr algn="ctr"/>
            <a:r>
              <a:rPr lang="en-US" sz="2800" i="1" dirty="0" smtClean="0">
                <a:solidFill>
                  <a:srgbClr val="9933FF"/>
                </a:solidFill>
                <a:latin typeface="Bookman Old Style" pitchFamily="18" charset="0"/>
              </a:rPr>
              <a:t>Match the words and definitions</a:t>
            </a:r>
            <a:endParaRPr lang="ru-RU" sz="2800" i="1" dirty="0">
              <a:solidFill>
                <a:srgbClr val="9933FF"/>
              </a:solidFill>
              <a:latin typeface="Bookman Old Style" pitchFamily="18" charset="0"/>
            </a:endParaRPr>
          </a:p>
        </p:txBody>
      </p:sp>
      <p:pic>
        <p:nvPicPr>
          <p:cNvPr id="6" name="Picture 5" descr="C:\Program Files\Microsoft Office\MEDIA\CAGCAT10\j0285750.wmf"/>
          <p:cNvPicPr>
            <a:picLocks noChangeAspect="1" noChangeArrowheads="1"/>
          </p:cNvPicPr>
          <p:nvPr/>
        </p:nvPicPr>
        <p:blipFill>
          <a:blip r:embed="rId3"/>
          <a:srcRect/>
          <a:stretch>
            <a:fillRect/>
          </a:stretch>
        </p:blipFill>
        <p:spPr bwMode="auto">
          <a:xfrm>
            <a:off x="7215206" y="285728"/>
            <a:ext cx="1824037" cy="1120775"/>
          </a:xfrm>
          <a:prstGeom prst="rect">
            <a:avLst/>
          </a:prstGeom>
          <a:ln>
            <a:noFill/>
          </a:ln>
          <a:effectLst>
            <a:softEdge rad="112500"/>
          </a:effectLst>
        </p:spPr>
      </p:pic>
      <p:graphicFrame>
        <p:nvGraphicFramePr>
          <p:cNvPr id="54" name="Таблица 53"/>
          <p:cNvGraphicFramePr>
            <a:graphicFrameLocks noGrp="1"/>
          </p:cNvGraphicFramePr>
          <p:nvPr/>
        </p:nvGraphicFramePr>
        <p:xfrm>
          <a:off x="428596" y="1000108"/>
          <a:ext cx="8215370" cy="5623352"/>
        </p:xfrm>
        <a:graphic>
          <a:graphicData uri="http://schemas.openxmlformats.org/drawingml/2006/table">
            <a:tbl>
              <a:tblPr firstRow="1" bandRow="1">
                <a:tableStyleId>{0505E3EF-67EA-436B-97B2-0124C06EBD24}</a:tableStyleId>
              </a:tblPr>
              <a:tblGrid>
                <a:gridCol w="4107685">
                  <a:extLst>
                    <a:ext uri="{9D8B030D-6E8A-4147-A177-3AD203B41FA5}">
                      <a16:colId xmlns:a16="http://schemas.microsoft.com/office/drawing/2014/main" val="20000"/>
                    </a:ext>
                  </a:extLst>
                </a:gridCol>
                <a:gridCol w="4107685">
                  <a:extLst>
                    <a:ext uri="{9D8B030D-6E8A-4147-A177-3AD203B41FA5}">
                      <a16:colId xmlns:a16="http://schemas.microsoft.com/office/drawing/2014/main" val="20001"/>
                    </a:ext>
                  </a:extLst>
                </a:gridCol>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1. a TV set</a:t>
                      </a:r>
                      <a:endParaRPr kumimoji="0" lang="ru-RU" sz="1400" b="1" kern="1200" dirty="0" smtClean="0"/>
                    </a:p>
                    <a:p>
                      <a:endParaRPr lang="ru-RU" sz="1400" b="1" dirty="0">
                        <a:latin typeface="Bookman Old Styl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a. to take photographs </a:t>
                      </a:r>
                      <a:endParaRPr kumimoji="0" lang="ru-RU" sz="1400" b="1" kern="1200" dirty="0" smtClean="0"/>
                    </a:p>
                    <a:p>
                      <a:endParaRPr lang="ru-RU" sz="1400" b="1" dirty="0">
                        <a:latin typeface="Bookman Old Style" pitchFamily="18" charset="0"/>
                      </a:endParaRPr>
                    </a:p>
                  </a:txBody>
                  <a:tcPr/>
                </a:tc>
                <a:extLst>
                  <a:ext uri="{0D108BD9-81ED-4DB2-BD59-A6C34878D82A}">
                    <a16:rowId xmlns:a16="http://schemas.microsoft.com/office/drawing/2014/main" val="10000"/>
                  </a:ext>
                </a:extLst>
              </a:tr>
              <a:tr h="5092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2. a  car</a:t>
                      </a:r>
                      <a:endParaRPr kumimoji="0" lang="ru-RU" sz="1400" b="1" kern="1200" dirty="0" smtClean="0"/>
                    </a:p>
                    <a:p>
                      <a:endParaRPr lang="ru-RU" sz="1400" b="1" dirty="0">
                        <a:latin typeface="Bookman Old Styl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b. to receive or make calls around the home </a:t>
                      </a:r>
                      <a:endParaRPr kumimoji="0" lang="ru-RU" sz="1400" b="1" kern="1200" dirty="0" smtClean="0"/>
                    </a:p>
                  </a:txBody>
                  <a:tcPr/>
                </a:tc>
                <a:extLst>
                  <a:ext uri="{0D108BD9-81ED-4DB2-BD59-A6C34878D82A}">
                    <a16:rowId xmlns:a16="http://schemas.microsoft.com/office/drawing/2014/main" val="10001"/>
                  </a:ext>
                </a:extLst>
              </a:tr>
              <a:tr h="372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3. a computer</a:t>
                      </a:r>
                      <a:endParaRPr kumimoji="0" lang="ru-RU" sz="1400" b="1" kern="1200" dirty="0" smtClean="0"/>
                    </a:p>
                    <a:p>
                      <a:endParaRPr lang="ru-RU" sz="1400" b="1" dirty="0">
                        <a:latin typeface="Bookman Old Styl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c. to perform everyday cleaning tasks </a:t>
                      </a:r>
                      <a:endParaRPr kumimoji="0" lang="ru-RU" sz="1400" b="1" kern="1200" dirty="0" smtClean="0"/>
                    </a:p>
                    <a:p>
                      <a:endParaRPr lang="ru-RU" sz="1400" b="1" dirty="0">
                        <a:latin typeface="Bookman Old Style" pitchFamily="18" charset="0"/>
                      </a:endParaRPr>
                    </a:p>
                  </a:txBody>
                  <a:tcPr/>
                </a:tc>
                <a:extLst>
                  <a:ext uri="{0D108BD9-81ED-4DB2-BD59-A6C34878D82A}">
                    <a16:rowId xmlns:a16="http://schemas.microsoft.com/office/drawing/2014/main" val="10002"/>
                  </a:ext>
                </a:extLst>
              </a:tr>
              <a:tr h="5256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4. a video player</a:t>
                      </a:r>
                      <a:endParaRPr kumimoji="0" lang="ru-RU" sz="1400" b="1" kern="1200" dirty="0" smtClean="0"/>
                    </a:p>
                    <a:p>
                      <a:endParaRPr lang="ru-RU" sz="1400" b="1" dirty="0">
                        <a:latin typeface="Bookman Old Styl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d. to move  fast and quick around the world </a:t>
                      </a:r>
                      <a:endParaRPr kumimoji="0" lang="ru-RU" sz="1400" b="1" kern="1200" dirty="0" smtClean="0"/>
                    </a:p>
                  </a:txBody>
                  <a:tcPr/>
                </a:tc>
                <a:extLst>
                  <a:ext uri="{0D108BD9-81ED-4DB2-BD59-A6C34878D82A}">
                    <a16:rowId xmlns:a16="http://schemas.microsoft.com/office/drawing/2014/main" val="10003"/>
                  </a:ext>
                </a:extLst>
              </a:tr>
              <a:tr h="372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5. a camera</a:t>
                      </a:r>
                      <a:endParaRPr kumimoji="0" lang="ru-RU" sz="1400" b="1" kern="1200" dirty="0" smtClean="0"/>
                    </a:p>
                    <a:p>
                      <a:endParaRPr lang="ru-RU" sz="1400" b="1" dirty="0">
                        <a:latin typeface="Bookman Old Styl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e. to watch pre-recorded videos</a:t>
                      </a:r>
                      <a:endParaRPr kumimoji="0" lang="ru-RU" sz="1400" b="1" kern="1200" dirty="0" smtClean="0"/>
                    </a:p>
                  </a:txBody>
                  <a:tcPr/>
                </a:tc>
                <a:extLst>
                  <a:ext uri="{0D108BD9-81ED-4DB2-BD59-A6C34878D82A}">
                    <a16:rowId xmlns:a16="http://schemas.microsoft.com/office/drawing/2014/main" val="10004"/>
                  </a:ext>
                </a:extLst>
              </a:tr>
              <a:tr h="372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6. a vacuum cleaner</a:t>
                      </a:r>
                      <a:endParaRPr kumimoji="0" lang="ru-RU" sz="1400" b="1" kern="1200" dirty="0" smtClean="0"/>
                    </a:p>
                    <a:p>
                      <a:endParaRPr lang="ru-RU" sz="1400" b="1" dirty="0">
                        <a:latin typeface="Bookman Old Styl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f. to keep food fresh for a long time</a:t>
                      </a:r>
                      <a:endParaRPr kumimoji="0" lang="ru-RU" sz="1400" b="1" kern="1200" dirty="0" smtClean="0"/>
                    </a:p>
                  </a:txBody>
                  <a:tcPr/>
                </a:tc>
                <a:extLst>
                  <a:ext uri="{0D108BD9-81ED-4DB2-BD59-A6C34878D82A}">
                    <a16:rowId xmlns:a16="http://schemas.microsoft.com/office/drawing/2014/main" val="10005"/>
                  </a:ext>
                </a:extLst>
              </a:tr>
              <a:tr h="5256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7. a fridge</a:t>
                      </a:r>
                      <a:endParaRPr kumimoji="0" lang="ru-RU" sz="1400" b="1" kern="1200" dirty="0" smtClean="0"/>
                    </a:p>
                    <a:p>
                      <a:endParaRPr lang="ru-RU" sz="1400" b="1" dirty="0">
                        <a:latin typeface="Bookman Old Styl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g. to have fun and to entertain,</a:t>
                      </a:r>
                      <a:r>
                        <a:rPr kumimoji="0" lang="en-US" sz="1400" b="1" kern="1200" baseline="0" dirty="0" smtClean="0"/>
                        <a:t> watching films, cartoons and others</a:t>
                      </a:r>
                      <a:endParaRPr kumimoji="0" lang="ru-RU" sz="1400" b="1" kern="1200" dirty="0" smtClean="0"/>
                    </a:p>
                  </a:txBody>
                  <a:tcPr/>
                </a:tc>
                <a:extLst>
                  <a:ext uri="{0D108BD9-81ED-4DB2-BD59-A6C34878D82A}">
                    <a16:rowId xmlns:a16="http://schemas.microsoft.com/office/drawing/2014/main" val="10006"/>
                  </a:ext>
                </a:extLst>
              </a:tr>
              <a:tr h="6789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8. a mobile telephone</a:t>
                      </a:r>
                      <a:endParaRPr kumimoji="0" lang="ru-RU" sz="1400" b="1" kern="1200" dirty="0" smtClean="0"/>
                    </a:p>
                    <a:p>
                      <a:endParaRPr lang="ru-RU" sz="1400" b="1" dirty="0">
                        <a:latin typeface="Bookman Old Style" pitchFamily="18" charset="0"/>
                      </a:endParaRPr>
                    </a:p>
                  </a:txBody>
                  <a:tcPr/>
                </a:tc>
                <a:tc>
                  <a:txBody>
                    <a:bodyPr/>
                    <a:lstStyle/>
                    <a:p>
                      <a:r>
                        <a:rPr kumimoji="0" lang="en-US" sz="1400" b="1" kern="1200" dirty="0" smtClean="0"/>
                        <a:t>h. a system for sending or receiving speech</a:t>
                      </a:r>
                      <a:endParaRPr kumimoji="0" lang="ru-RU" sz="1400" b="1" kern="1200" dirty="0" smtClean="0"/>
                    </a:p>
                    <a:p>
                      <a:r>
                        <a:rPr kumimoji="0" lang="en-US" sz="1400" b="1" kern="1200" dirty="0" smtClean="0"/>
                        <a:t>over long distance</a:t>
                      </a:r>
                      <a:endParaRPr kumimoji="0" lang="ru-RU" sz="1400" b="1" kern="1200" dirty="0" smtClean="0"/>
                    </a:p>
                  </a:txBody>
                  <a:tcPr/>
                </a:tc>
                <a:extLst>
                  <a:ext uri="{0D108BD9-81ED-4DB2-BD59-A6C34878D82A}">
                    <a16:rowId xmlns:a16="http://schemas.microsoft.com/office/drawing/2014/main" val="10007"/>
                  </a:ext>
                </a:extLst>
              </a:tr>
              <a:tr h="5256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9. a plane</a:t>
                      </a:r>
                      <a:endParaRPr kumimoji="0" lang="ru-RU" sz="1400" b="1" kern="1200" dirty="0" smtClean="0"/>
                    </a:p>
                    <a:p>
                      <a:endParaRPr lang="ru-RU" sz="1400" b="1" dirty="0">
                        <a:latin typeface="Bookman Old Style" pitchFamily="18" charset="0"/>
                      </a:endParaRPr>
                    </a:p>
                  </a:txBody>
                  <a:tcPr/>
                </a:tc>
                <a:tc>
                  <a:txBody>
                    <a:bodyPr/>
                    <a:lstStyle/>
                    <a:p>
                      <a:r>
                        <a:rPr kumimoji="0" lang="en-US" sz="1400" b="1" kern="1200" dirty="0" err="1" smtClean="0"/>
                        <a:t>i</a:t>
                      </a:r>
                      <a:r>
                        <a:rPr kumimoji="0" lang="en-US" sz="1400" b="1" kern="1200" dirty="0" smtClean="0"/>
                        <a:t>. to write programs, play games, find and</a:t>
                      </a:r>
                      <a:endParaRPr kumimoji="0" lang="ru-RU" sz="1400" b="1" kern="1200" dirty="0" smtClean="0"/>
                    </a:p>
                    <a:p>
                      <a:r>
                        <a:rPr kumimoji="0" lang="en-US" sz="1400" b="1" kern="1200" dirty="0" smtClean="0"/>
                        <a:t>use information </a:t>
                      </a:r>
                      <a:endParaRPr kumimoji="0" lang="ru-RU" sz="1400" b="1" kern="1200" dirty="0" smtClean="0"/>
                    </a:p>
                  </a:txBody>
                  <a:tcPr/>
                </a:tc>
                <a:extLst>
                  <a:ext uri="{0D108BD9-81ED-4DB2-BD59-A6C34878D82A}">
                    <a16:rowId xmlns:a16="http://schemas.microsoft.com/office/drawing/2014/main" val="10008"/>
                  </a:ext>
                </a:extLst>
              </a:tr>
              <a:tr h="372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10. a telephone </a:t>
                      </a:r>
                      <a:endParaRPr kumimoji="0" lang="ru-RU" sz="1400" b="1" kern="1200" dirty="0" smtClean="0"/>
                    </a:p>
                    <a:p>
                      <a:endParaRPr lang="ru-RU" sz="1400" b="1" dirty="0">
                        <a:latin typeface="Bookman Old Styl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t>j. to move wherever you want by yourself</a:t>
                      </a:r>
                      <a:endParaRPr kumimoji="0" lang="ru-RU" sz="1400" b="1" kern="1200" dirty="0" smtClean="0"/>
                    </a:p>
                  </a:txBody>
                  <a:tcPr/>
                </a:tc>
                <a:extLst>
                  <a:ext uri="{0D108BD9-81ED-4DB2-BD59-A6C34878D82A}">
                    <a16:rowId xmlns:a16="http://schemas.microsoft.com/office/drawing/2014/main" val="10009"/>
                  </a:ext>
                </a:extLst>
              </a:tr>
            </a:tbl>
          </a:graphicData>
        </a:graphic>
      </p:graphicFrame>
      <p:cxnSp>
        <p:nvCxnSpPr>
          <p:cNvPr id="72" name="Прямая со стрелкой 71"/>
          <p:cNvCxnSpPr/>
          <p:nvPr/>
        </p:nvCxnSpPr>
        <p:spPr>
          <a:xfrm rot="16200000" flipH="1">
            <a:off x="2250265" y="1964521"/>
            <a:ext cx="3000396" cy="16430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Прямая со стрелкой 73"/>
          <p:cNvCxnSpPr/>
          <p:nvPr/>
        </p:nvCxnSpPr>
        <p:spPr>
          <a:xfrm rot="16200000" flipH="1">
            <a:off x="1393009" y="3178967"/>
            <a:ext cx="4429156" cy="17859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Прямая со стрелкой 75"/>
          <p:cNvCxnSpPr/>
          <p:nvPr/>
        </p:nvCxnSpPr>
        <p:spPr>
          <a:xfrm rot="16200000" flipH="1">
            <a:off x="2321703" y="3321843"/>
            <a:ext cx="3214710" cy="12858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Прямая со стрелкой 77"/>
          <p:cNvCxnSpPr/>
          <p:nvPr/>
        </p:nvCxnSpPr>
        <p:spPr>
          <a:xfrm>
            <a:off x="2714612" y="2928934"/>
            <a:ext cx="1857388" cy="5000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Прямая со стрелкой 82"/>
          <p:cNvCxnSpPr/>
          <p:nvPr/>
        </p:nvCxnSpPr>
        <p:spPr>
          <a:xfrm rot="5400000" flipH="1" flipV="1">
            <a:off x="2571736" y="1357298"/>
            <a:ext cx="2071702" cy="19288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Прямая со стрелкой 84"/>
          <p:cNvCxnSpPr/>
          <p:nvPr/>
        </p:nvCxnSpPr>
        <p:spPr>
          <a:xfrm flipV="1">
            <a:off x="2857488" y="2357430"/>
            <a:ext cx="1714512" cy="15716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Прямая со стрелкой 86"/>
          <p:cNvCxnSpPr/>
          <p:nvPr/>
        </p:nvCxnSpPr>
        <p:spPr>
          <a:xfrm flipV="1">
            <a:off x="2714612" y="3786190"/>
            <a:ext cx="1857388" cy="6429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Прямая со стрелкой 88"/>
          <p:cNvCxnSpPr/>
          <p:nvPr/>
        </p:nvCxnSpPr>
        <p:spPr>
          <a:xfrm flipV="1">
            <a:off x="3000364" y="5000636"/>
            <a:ext cx="1571636" cy="1428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Прямая со стрелкой 90"/>
          <p:cNvCxnSpPr/>
          <p:nvPr/>
        </p:nvCxnSpPr>
        <p:spPr>
          <a:xfrm rot="5400000" flipH="1" flipV="1">
            <a:off x="2357422" y="3571876"/>
            <a:ext cx="2857520" cy="15716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Прямая со стрелкой 92"/>
          <p:cNvCxnSpPr/>
          <p:nvPr/>
        </p:nvCxnSpPr>
        <p:spPr>
          <a:xfrm rot="5400000" flipH="1" flipV="1">
            <a:off x="1571604" y="3429000"/>
            <a:ext cx="4643470" cy="13573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4"/>
                                        </p:tgtEl>
                                        <p:attrNameLst>
                                          <p:attrName>style.visibility</p:attrName>
                                        </p:attrNameLst>
                                      </p:cBhvr>
                                      <p:to>
                                        <p:strVal val="visible"/>
                                      </p:to>
                                    </p:set>
                                    <p:animEffect transition="in" filter="fade">
                                      <p:cBhvr>
                                        <p:cTn id="14" dur="2000"/>
                                        <p:tgtEl>
                                          <p:spTgt spid="54"/>
                                        </p:tgtEl>
                                      </p:cBhvr>
                                    </p:animEffect>
                                    <p:anim calcmode="lin" valueType="num">
                                      <p:cBhvr>
                                        <p:cTn id="15" dur="2000" fill="hold"/>
                                        <p:tgtEl>
                                          <p:spTgt spid="54"/>
                                        </p:tgtEl>
                                        <p:attrNameLst>
                                          <p:attrName>ppt_x</p:attrName>
                                        </p:attrNameLst>
                                      </p:cBhvr>
                                      <p:tavLst>
                                        <p:tav tm="0">
                                          <p:val>
                                            <p:strVal val="#ppt_x"/>
                                          </p:val>
                                        </p:tav>
                                        <p:tav tm="100000">
                                          <p:val>
                                            <p:strVal val="#ppt_x"/>
                                          </p:val>
                                        </p:tav>
                                      </p:tavLst>
                                    </p:anim>
                                    <p:anim calcmode="lin" valueType="num">
                                      <p:cBhvr>
                                        <p:cTn id="16" dur="2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p:cTn id="21" dur="1000" fill="hold"/>
                                        <p:tgtEl>
                                          <p:spTgt spid="72"/>
                                        </p:tgtEl>
                                        <p:attrNameLst>
                                          <p:attrName>ppt_w</p:attrName>
                                        </p:attrNameLst>
                                      </p:cBhvr>
                                      <p:tavLst>
                                        <p:tav tm="0">
                                          <p:val>
                                            <p:fltVal val="0"/>
                                          </p:val>
                                        </p:tav>
                                        <p:tav tm="100000">
                                          <p:val>
                                            <p:strVal val="#ppt_w"/>
                                          </p:val>
                                        </p:tav>
                                      </p:tavLst>
                                    </p:anim>
                                    <p:anim calcmode="lin" valueType="num">
                                      <p:cBhvr>
                                        <p:cTn id="22" dur="1000" fill="hold"/>
                                        <p:tgtEl>
                                          <p:spTgt spid="72"/>
                                        </p:tgtEl>
                                        <p:attrNameLst>
                                          <p:attrName>ppt_h</p:attrName>
                                        </p:attrNameLst>
                                      </p:cBhvr>
                                      <p:tavLst>
                                        <p:tav tm="0">
                                          <p:val>
                                            <p:fltVal val="0"/>
                                          </p:val>
                                        </p:tav>
                                        <p:tav tm="100000">
                                          <p:val>
                                            <p:strVal val="#ppt_h"/>
                                          </p:val>
                                        </p:tav>
                                      </p:tavLst>
                                    </p:anim>
                                    <p:animEffect transition="in" filter="fade">
                                      <p:cBhvr>
                                        <p:cTn id="23" dur="1000"/>
                                        <p:tgtEl>
                                          <p:spTgt spid="7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74"/>
                                        </p:tgtEl>
                                        <p:attrNameLst>
                                          <p:attrName>style.visibility</p:attrName>
                                        </p:attrNameLst>
                                      </p:cBhvr>
                                      <p:to>
                                        <p:strVal val="visible"/>
                                      </p:to>
                                    </p:set>
                                    <p:anim calcmode="lin" valueType="num">
                                      <p:cBhvr>
                                        <p:cTn id="28" dur="1000" fill="hold"/>
                                        <p:tgtEl>
                                          <p:spTgt spid="74"/>
                                        </p:tgtEl>
                                        <p:attrNameLst>
                                          <p:attrName>ppt_w</p:attrName>
                                        </p:attrNameLst>
                                      </p:cBhvr>
                                      <p:tavLst>
                                        <p:tav tm="0">
                                          <p:val>
                                            <p:fltVal val="0"/>
                                          </p:val>
                                        </p:tav>
                                        <p:tav tm="100000">
                                          <p:val>
                                            <p:strVal val="#ppt_w"/>
                                          </p:val>
                                        </p:tav>
                                      </p:tavLst>
                                    </p:anim>
                                    <p:anim calcmode="lin" valueType="num">
                                      <p:cBhvr>
                                        <p:cTn id="29" dur="1000" fill="hold"/>
                                        <p:tgtEl>
                                          <p:spTgt spid="74"/>
                                        </p:tgtEl>
                                        <p:attrNameLst>
                                          <p:attrName>ppt_h</p:attrName>
                                        </p:attrNameLst>
                                      </p:cBhvr>
                                      <p:tavLst>
                                        <p:tav tm="0">
                                          <p:val>
                                            <p:fltVal val="0"/>
                                          </p:val>
                                        </p:tav>
                                        <p:tav tm="100000">
                                          <p:val>
                                            <p:strVal val="#ppt_h"/>
                                          </p:val>
                                        </p:tav>
                                      </p:tavLst>
                                    </p:anim>
                                    <p:animEffect transition="in" filter="fade">
                                      <p:cBhvr>
                                        <p:cTn id="30" dur="1000"/>
                                        <p:tgtEl>
                                          <p:spTgt spid="7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76"/>
                                        </p:tgtEl>
                                        <p:attrNameLst>
                                          <p:attrName>style.visibility</p:attrName>
                                        </p:attrNameLst>
                                      </p:cBhvr>
                                      <p:to>
                                        <p:strVal val="visible"/>
                                      </p:to>
                                    </p:set>
                                    <p:anim calcmode="lin" valueType="num">
                                      <p:cBhvr>
                                        <p:cTn id="35" dur="1000" fill="hold"/>
                                        <p:tgtEl>
                                          <p:spTgt spid="76"/>
                                        </p:tgtEl>
                                        <p:attrNameLst>
                                          <p:attrName>ppt_w</p:attrName>
                                        </p:attrNameLst>
                                      </p:cBhvr>
                                      <p:tavLst>
                                        <p:tav tm="0">
                                          <p:val>
                                            <p:fltVal val="0"/>
                                          </p:val>
                                        </p:tav>
                                        <p:tav tm="100000">
                                          <p:val>
                                            <p:strVal val="#ppt_w"/>
                                          </p:val>
                                        </p:tav>
                                      </p:tavLst>
                                    </p:anim>
                                    <p:anim calcmode="lin" valueType="num">
                                      <p:cBhvr>
                                        <p:cTn id="36" dur="1000" fill="hold"/>
                                        <p:tgtEl>
                                          <p:spTgt spid="76"/>
                                        </p:tgtEl>
                                        <p:attrNameLst>
                                          <p:attrName>ppt_h</p:attrName>
                                        </p:attrNameLst>
                                      </p:cBhvr>
                                      <p:tavLst>
                                        <p:tav tm="0">
                                          <p:val>
                                            <p:fltVal val="0"/>
                                          </p:val>
                                        </p:tav>
                                        <p:tav tm="100000">
                                          <p:val>
                                            <p:strVal val="#ppt_h"/>
                                          </p:val>
                                        </p:tav>
                                      </p:tavLst>
                                    </p:anim>
                                    <p:animEffect transition="in" filter="fade">
                                      <p:cBhvr>
                                        <p:cTn id="37" dur="1000"/>
                                        <p:tgtEl>
                                          <p:spTgt spid="7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78"/>
                                        </p:tgtEl>
                                        <p:attrNameLst>
                                          <p:attrName>style.visibility</p:attrName>
                                        </p:attrNameLst>
                                      </p:cBhvr>
                                      <p:to>
                                        <p:strVal val="visible"/>
                                      </p:to>
                                    </p:set>
                                    <p:anim calcmode="lin" valueType="num">
                                      <p:cBhvr>
                                        <p:cTn id="42" dur="1000" fill="hold"/>
                                        <p:tgtEl>
                                          <p:spTgt spid="78"/>
                                        </p:tgtEl>
                                        <p:attrNameLst>
                                          <p:attrName>ppt_w</p:attrName>
                                        </p:attrNameLst>
                                      </p:cBhvr>
                                      <p:tavLst>
                                        <p:tav tm="0">
                                          <p:val>
                                            <p:fltVal val="0"/>
                                          </p:val>
                                        </p:tav>
                                        <p:tav tm="100000">
                                          <p:val>
                                            <p:strVal val="#ppt_w"/>
                                          </p:val>
                                        </p:tav>
                                      </p:tavLst>
                                    </p:anim>
                                    <p:anim calcmode="lin" valueType="num">
                                      <p:cBhvr>
                                        <p:cTn id="43" dur="1000" fill="hold"/>
                                        <p:tgtEl>
                                          <p:spTgt spid="78"/>
                                        </p:tgtEl>
                                        <p:attrNameLst>
                                          <p:attrName>ppt_h</p:attrName>
                                        </p:attrNameLst>
                                      </p:cBhvr>
                                      <p:tavLst>
                                        <p:tav tm="0">
                                          <p:val>
                                            <p:fltVal val="0"/>
                                          </p:val>
                                        </p:tav>
                                        <p:tav tm="100000">
                                          <p:val>
                                            <p:strVal val="#ppt_h"/>
                                          </p:val>
                                        </p:tav>
                                      </p:tavLst>
                                    </p:anim>
                                    <p:animEffect transition="in" filter="fade">
                                      <p:cBhvr>
                                        <p:cTn id="44" dur="1000"/>
                                        <p:tgtEl>
                                          <p:spTgt spid="7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83"/>
                                        </p:tgtEl>
                                        <p:attrNameLst>
                                          <p:attrName>style.visibility</p:attrName>
                                        </p:attrNameLst>
                                      </p:cBhvr>
                                      <p:to>
                                        <p:strVal val="visible"/>
                                      </p:to>
                                    </p:set>
                                    <p:anim calcmode="lin" valueType="num">
                                      <p:cBhvr>
                                        <p:cTn id="49" dur="1000" fill="hold"/>
                                        <p:tgtEl>
                                          <p:spTgt spid="83"/>
                                        </p:tgtEl>
                                        <p:attrNameLst>
                                          <p:attrName>ppt_w</p:attrName>
                                        </p:attrNameLst>
                                      </p:cBhvr>
                                      <p:tavLst>
                                        <p:tav tm="0">
                                          <p:val>
                                            <p:fltVal val="0"/>
                                          </p:val>
                                        </p:tav>
                                        <p:tav tm="100000">
                                          <p:val>
                                            <p:strVal val="#ppt_w"/>
                                          </p:val>
                                        </p:tav>
                                      </p:tavLst>
                                    </p:anim>
                                    <p:anim calcmode="lin" valueType="num">
                                      <p:cBhvr>
                                        <p:cTn id="50" dur="1000" fill="hold"/>
                                        <p:tgtEl>
                                          <p:spTgt spid="83"/>
                                        </p:tgtEl>
                                        <p:attrNameLst>
                                          <p:attrName>ppt_h</p:attrName>
                                        </p:attrNameLst>
                                      </p:cBhvr>
                                      <p:tavLst>
                                        <p:tav tm="0">
                                          <p:val>
                                            <p:fltVal val="0"/>
                                          </p:val>
                                        </p:tav>
                                        <p:tav tm="100000">
                                          <p:val>
                                            <p:strVal val="#ppt_h"/>
                                          </p:val>
                                        </p:tav>
                                      </p:tavLst>
                                    </p:anim>
                                    <p:animEffect transition="in" filter="fade">
                                      <p:cBhvr>
                                        <p:cTn id="51" dur="1000"/>
                                        <p:tgtEl>
                                          <p:spTgt spid="8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85"/>
                                        </p:tgtEl>
                                        <p:attrNameLst>
                                          <p:attrName>style.visibility</p:attrName>
                                        </p:attrNameLst>
                                      </p:cBhvr>
                                      <p:to>
                                        <p:strVal val="visible"/>
                                      </p:to>
                                    </p:set>
                                    <p:anim calcmode="lin" valueType="num">
                                      <p:cBhvr>
                                        <p:cTn id="56" dur="1000" fill="hold"/>
                                        <p:tgtEl>
                                          <p:spTgt spid="85"/>
                                        </p:tgtEl>
                                        <p:attrNameLst>
                                          <p:attrName>ppt_w</p:attrName>
                                        </p:attrNameLst>
                                      </p:cBhvr>
                                      <p:tavLst>
                                        <p:tav tm="0">
                                          <p:val>
                                            <p:fltVal val="0"/>
                                          </p:val>
                                        </p:tav>
                                        <p:tav tm="100000">
                                          <p:val>
                                            <p:strVal val="#ppt_w"/>
                                          </p:val>
                                        </p:tav>
                                      </p:tavLst>
                                    </p:anim>
                                    <p:anim calcmode="lin" valueType="num">
                                      <p:cBhvr>
                                        <p:cTn id="57" dur="1000" fill="hold"/>
                                        <p:tgtEl>
                                          <p:spTgt spid="85"/>
                                        </p:tgtEl>
                                        <p:attrNameLst>
                                          <p:attrName>ppt_h</p:attrName>
                                        </p:attrNameLst>
                                      </p:cBhvr>
                                      <p:tavLst>
                                        <p:tav tm="0">
                                          <p:val>
                                            <p:fltVal val="0"/>
                                          </p:val>
                                        </p:tav>
                                        <p:tav tm="100000">
                                          <p:val>
                                            <p:strVal val="#ppt_h"/>
                                          </p:val>
                                        </p:tav>
                                      </p:tavLst>
                                    </p:anim>
                                    <p:animEffect transition="in" filter="fade">
                                      <p:cBhvr>
                                        <p:cTn id="58" dur="1000"/>
                                        <p:tgtEl>
                                          <p:spTgt spid="85"/>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87"/>
                                        </p:tgtEl>
                                        <p:attrNameLst>
                                          <p:attrName>style.visibility</p:attrName>
                                        </p:attrNameLst>
                                      </p:cBhvr>
                                      <p:to>
                                        <p:strVal val="visible"/>
                                      </p:to>
                                    </p:set>
                                    <p:anim calcmode="lin" valueType="num">
                                      <p:cBhvr>
                                        <p:cTn id="63" dur="1000" fill="hold"/>
                                        <p:tgtEl>
                                          <p:spTgt spid="87"/>
                                        </p:tgtEl>
                                        <p:attrNameLst>
                                          <p:attrName>ppt_w</p:attrName>
                                        </p:attrNameLst>
                                      </p:cBhvr>
                                      <p:tavLst>
                                        <p:tav tm="0">
                                          <p:val>
                                            <p:fltVal val="0"/>
                                          </p:val>
                                        </p:tav>
                                        <p:tav tm="100000">
                                          <p:val>
                                            <p:strVal val="#ppt_w"/>
                                          </p:val>
                                        </p:tav>
                                      </p:tavLst>
                                    </p:anim>
                                    <p:anim calcmode="lin" valueType="num">
                                      <p:cBhvr>
                                        <p:cTn id="64" dur="1000" fill="hold"/>
                                        <p:tgtEl>
                                          <p:spTgt spid="87"/>
                                        </p:tgtEl>
                                        <p:attrNameLst>
                                          <p:attrName>ppt_h</p:attrName>
                                        </p:attrNameLst>
                                      </p:cBhvr>
                                      <p:tavLst>
                                        <p:tav tm="0">
                                          <p:val>
                                            <p:fltVal val="0"/>
                                          </p:val>
                                        </p:tav>
                                        <p:tav tm="100000">
                                          <p:val>
                                            <p:strVal val="#ppt_h"/>
                                          </p:val>
                                        </p:tav>
                                      </p:tavLst>
                                    </p:anim>
                                    <p:animEffect transition="in" filter="fade">
                                      <p:cBhvr>
                                        <p:cTn id="65" dur="1000"/>
                                        <p:tgtEl>
                                          <p:spTgt spid="87"/>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nodeType="clickEffect">
                                  <p:stCondLst>
                                    <p:cond delay="0"/>
                                  </p:stCondLst>
                                  <p:childTnLst>
                                    <p:set>
                                      <p:cBhvr>
                                        <p:cTn id="69" dur="1" fill="hold">
                                          <p:stCondLst>
                                            <p:cond delay="0"/>
                                          </p:stCondLst>
                                        </p:cTn>
                                        <p:tgtEl>
                                          <p:spTgt spid="89"/>
                                        </p:tgtEl>
                                        <p:attrNameLst>
                                          <p:attrName>style.visibility</p:attrName>
                                        </p:attrNameLst>
                                      </p:cBhvr>
                                      <p:to>
                                        <p:strVal val="visible"/>
                                      </p:to>
                                    </p:set>
                                    <p:anim calcmode="lin" valueType="num">
                                      <p:cBhvr>
                                        <p:cTn id="70" dur="1000" fill="hold"/>
                                        <p:tgtEl>
                                          <p:spTgt spid="89"/>
                                        </p:tgtEl>
                                        <p:attrNameLst>
                                          <p:attrName>ppt_w</p:attrName>
                                        </p:attrNameLst>
                                      </p:cBhvr>
                                      <p:tavLst>
                                        <p:tav tm="0">
                                          <p:val>
                                            <p:fltVal val="0"/>
                                          </p:val>
                                        </p:tav>
                                        <p:tav tm="100000">
                                          <p:val>
                                            <p:strVal val="#ppt_w"/>
                                          </p:val>
                                        </p:tav>
                                      </p:tavLst>
                                    </p:anim>
                                    <p:anim calcmode="lin" valueType="num">
                                      <p:cBhvr>
                                        <p:cTn id="71" dur="1000" fill="hold"/>
                                        <p:tgtEl>
                                          <p:spTgt spid="89"/>
                                        </p:tgtEl>
                                        <p:attrNameLst>
                                          <p:attrName>ppt_h</p:attrName>
                                        </p:attrNameLst>
                                      </p:cBhvr>
                                      <p:tavLst>
                                        <p:tav tm="0">
                                          <p:val>
                                            <p:fltVal val="0"/>
                                          </p:val>
                                        </p:tav>
                                        <p:tav tm="100000">
                                          <p:val>
                                            <p:strVal val="#ppt_h"/>
                                          </p:val>
                                        </p:tav>
                                      </p:tavLst>
                                    </p:anim>
                                    <p:animEffect transition="in" filter="fade">
                                      <p:cBhvr>
                                        <p:cTn id="72" dur="1000"/>
                                        <p:tgtEl>
                                          <p:spTgt spid="89"/>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nodeType="clickEffect">
                                  <p:stCondLst>
                                    <p:cond delay="0"/>
                                  </p:stCondLst>
                                  <p:childTnLst>
                                    <p:set>
                                      <p:cBhvr>
                                        <p:cTn id="76" dur="1" fill="hold">
                                          <p:stCondLst>
                                            <p:cond delay="0"/>
                                          </p:stCondLst>
                                        </p:cTn>
                                        <p:tgtEl>
                                          <p:spTgt spid="91"/>
                                        </p:tgtEl>
                                        <p:attrNameLst>
                                          <p:attrName>style.visibility</p:attrName>
                                        </p:attrNameLst>
                                      </p:cBhvr>
                                      <p:to>
                                        <p:strVal val="visible"/>
                                      </p:to>
                                    </p:set>
                                    <p:anim calcmode="lin" valueType="num">
                                      <p:cBhvr>
                                        <p:cTn id="77" dur="1000" fill="hold"/>
                                        <p:tgtEl>
                                          <p:spTgt spid="91"/>
                                        </p:tgtEl>
                                        <p:attrNameLst>
                                          <p:attrName>ppt_w</p:attrName>
                                        </p:attrNameLst>
                                      </p:cBhvr>
                                      <p:tavLst>
                                        <p:tav tm="0">
                                          <p:val>
                                            <p:fltVal val="0"/>
                                          </p:val>
                                        </p:tav>
                                        <p:tav tm="100000">
                                          <p:val>
                                            <p:strVal val="#ppt_w"/>
                                          </p:val>
                                        </p:tav>
                                      </p:tavLst>
                                    </p:anim>
                                    <p:anim calcmode="lin" valueType="num">
                                      <p:cBhvr>
                                        <p:cTn id="78" dur="1000" fill="hold"/>
                                        <p:tgtEl>
                                          <p:spTgt spid="91"/>
                                        </p:tgtEl>
                                        <p:attrNameLst>
                                          <p:attrName>ppt_h</p:attrName>
                                        </p:attrNameLst>
                                      </p:cBhvr>
                                      <p:tavLst>
                                        <p:tav tm="0">
                                          <p:val>
                                            <p:fltVal val="0"/>
                                          </p:val>
                                        </p:tav>
                                        <p:tav tm="100000">
                                          <p:val>
                                            <p:strVal val="#ppt_h"/>
                                          </p:val>
                                        </p:tav>
                                      </p:tavLst>
                                    </p:anim>
                                    <p:animEffect transition="in" filter="fade">
                                      <p:cBhvr>
                                        <p:cTn id="79" dur="1000"/>
                                        <p:tgtEl>
                                          <p:spTgt spid="91"/>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nodeType="clickEffect">
                                  <p:stCondLst>
                                    <p:cond delay="0"/>
                                  </p:stCondLst>
                                  <p:childTnLst>
                                    <p:set>
                                      <p:cBhvr>
                                        <p:cTn id="83" dur="1" fill="hold">
                                          <p:stCondLst>
                                            <p:cond delay="0"/>
                                          </p:stCondLst>
                                        </p:cTn>
                                        <p:tgtEl>
                                          <p:spTgt spid="93"/>
                                        </p:tgtEl>
                                        <p:attrNameLst>
                                          <p:attrName>style.visibility</p:attrName>
                                        </p:attrNameLst>
                                      </p:cBhvr>
                                      <p:to>
                                        <p:strVal val="visible"/>
                                      </p:to>
                                    </p:set>
                                    <p:anim calcmode="lin" valueType="num">
                                      <p:cBhvr>
                                        <p:cTn id="84" dur="1000" fill="hold"/>
                                        <p:tgtEl>
                                          <p:spTgt spid="93"/>
                                        </p:tgtEl>
                                        <p:attrNameLst>
                                          <p:attrName>ppt_w</p:attrName>
                                        </p:attrNameLst>
                                      </p:cBhvr>
                                      <p:tavLst>
                                        <p:tav tm="0">
                                          <p:val>
                                            <p:fltVal val="0"/>
                                          </p:val>
                                        </p:tav>
                                        <p:tav tm="100000">
                                          <p:val>
                                            <p:strVal val="#ppt_w"/>
                                          </p:val>
                                        </p:tav>
                                      </p:tavLst>
                                    </p:anim>
                                    <p:anim calcmode="lin" valueType="num">
                                      <p:cBhvr>
                                        <p:cTn id="85" dur="1000" fill="hold"/>
                                        <p:tgtEl>
                                          <p:spTgt spid="93"/>
                                        </p:tgtEl>
                                        <p:attrNameLst>
                                          <p:attrName>ppt_h</p:attrName>
                                        </p:attrNameLst>
                                      </p:cBhvr>
                                      <p:tavLst>
                                        <p:tav tm="0">
                                          <p:val>
                                            <p:fltVal val="0"/>
                                          </p:val>
                                        </p:tav>
                                        <p:tav tm="100000">
                                          <p:val>
                                            <p:strVal val="#ppt_h"/>
                                          </p:val>
                                        </p:tav>
                                      </p:tavLst>
                                    </p:anim>
                                    <p:animEffect transition="in" filter="fade">
                                      <p:cBhvr>
                                        <p:cTn id="86" dur="1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512064"/>
            <a:ext cx="8401080" cy="1416738"/>
          </a:xfrm>
        </p:spPr>
        <p:txBody>
          <a:bodyPr>
            <a:noAutofit/>
          </a:bodyPr>
          <a:lstStyle/>
          <a:p>
            <a:pPr algn="ctr"/>
            <a:r>
              <a:rPr lang="en-US" sz="3200" i="1" dirty="0" smtClean="0">
                <a:solidFill>
                  <a:srgbClr val="9933FF"/>
                </a:solidFill>
                <a:latin typeface="Bookman Old Style" pitchFamily="18" charset="0"/>
              </a:rPr>
              <a:t>Which things are the most or least useful in the house from your point of view?</a:t>
            </a:r>
            <a:endParaRPr lang="ru-RU" sz="3200" i="1" dirty="0">
              <a:solidFill>
                <a:srgbClr val="9933FF"/>
              </a:solidFill>
              <a:latin typeface="Bookman Old Style" pitchFamily="18" charset="0"/>
            </a:endParaRPr>
          </a:p>
        </p:txBody>
      </p:sp>
      <p:sp>
        <p:nvSpPr>
          <p:cNvPr id="3" name="Содержимое 2"/>
          <p:cNvSpPr>
            <a:spLocks noGrp="1"/>
          </p:cNvSpPr>
          <p:nvPr>
            <p:ph idx="1"/>
          </p:nvPr>
        </p:nvSpPr>
        <p:spPr>
          <a:xfrm>
            <a:off x="285720" y="2285992"/>
            <a:ext cx="8401080" cy="3286148"/>
          </a:xfrm>
        </p:spPr>
        <p:txBody>
          <a:bodyPr>
            <a:normAutofit/>
          </a:bodyPr>
          <a:lstStyle/>
          <a:p>
            <a:pPr>
              <a:buNone/>
            </a:pPr>
            <a:r>
              <a:rPr lang="en-US" i="1" dirty="0" smtClean="0">
                <a:solidFill>
                  <a:srgbClr val="003300"/>
                </a:solidFill>
                <a:latin typeface="Bookman Old Style" pitchFamily="18" charset="0"/>
              </a:rPr>
              <a:t>1. I think that ….. is the most important thing</a:t>
            </a:r>
            <a:r>
              <a:rPr lang="ru-RU" i="1" dirty="0" smtClean="0">
                <a:solidFill>
                  <a:srgbClr val="003300"/>
                </a:solidFill>
                <a:latin typeface="Bookman Old Style" pitchFamily="18" charset="0"/>
              </a:rPr>
              <a:t>.</a:t>
            </a:r>
            <a:r>
              <a:rPr lang="en-US" i="1" dirty="0" smtClean="0">
                <a:solidFill>
                  <a:srgbClr val="003300"/>
                </a:solidFill>
                <a:latin typeface="Bookman Old Style" pitchFamily="18" charset="0"/>
              </a:rPr>
              <a:t> </a:t>
            </a:r>
          </a:p>
          <a:p>
            <a:pPr>
              <a:buNone/>
            </a:pPr>
            <a:r>
              <a:rPr lang="en-US" i="1" dirty="0" smtClean="0">
                <a:solidFill>
                  <a:srgbClr val="003300"/>
                </a:solidFill>
                <a:latin typeface="Bookman Old Style" pitchFamily="18" charset="0"/>
              </a:rPr>
              <a:t>2. We can …..</a:t>
            </a:r>
          </a:p>
          <a:p>
            <a:pPr>
              <a:buNone/>
            </a:pPr>
            <a:r>
              <a:rPr lang="en-US" i="1" dirty="0" smtClean="0">
                <a:solidFill>
                  <a:srgbClr val="003300"/>
                </a:solidFill>
                <a:latin typeface="Bookman Old Style" pitchFamily="18" charset="0"/>
              </a:rPr>
              <a:t>3. Some of the inventions, for example …. is less important.</a:t>
            </a:r>
          </a:p>
          <a:p>
            <a:pPr>
              <a:buNone/>
            </a:pPr>
            <a:r>
              <a:rPr lang="en-US" i="1" dirty="0" smtClean="0">
                <a:solidFill>
                  <a:srgbClr val="003300"/>
                </a:solidFill>
                <a:latin typeface="Bookman Old Style" pitchFamily="18" charset="0"/>
              </a:rPr>
              <a:t>4. We do not often …..</a:t>
            </a:r>
          </a:p>
          <a:p>
            <a:pPr>
              <a:buNone/>
            </a:pPr>
            <a:r>
              <a:rPr lang="en-US" i="1" dirty="0" smtClean="0">
                <a:solidFill>
                  <a:srgbClr val="003300"/>
                </a:solidFill>
                <a:latin typeface="Bookman Old Style" pitchFamily="18" charset="0"/>
              </a:rPr>
              <a:t>5. And I’m sure we can do without …..</a:t>
            </a:r>
            <a:endParaRPr lang="ru-RU" i="1" dirty="0">
              <a:solidFill>
                <a:srgbClr val="003300"/>
              </a:solidFill>
              <a:latin typeface="Bookman Old Style" pitchFamily="18" charset="0"/>
            </a:endParaRPr>
          </a:p>
        </p:txBody>
      </p:sp>
      <p:pic>
        <p:nvPicPr>
          <p:cNvPr id="4" name="Рисунок 3" descr="bbk3209s.jpg"/>
          <p:cNvPicPr>
            <a:picLocks noChangeAspect="1"/>
          </p:cNvPicPr>
          <p:nvPr/>
        </p:nvPicPr>
        <p:blipFill>
          <a:blip r:embed="rId2" cstate="print"/>
          <a:stretch>
            <a:fillRect/>
          </a:stretch>
        </p:blipFill>
        <p:spPr>
          <a:xfrm>
            <a:off x="6500826" y="5715016"/>
            <a:ext cx="1000132" cy="916280"/>
          </a:xfrm>
          <a:prstGeom prst="rect">
            <a:avLst/>
          </a:prstGeom>
          <a:ln>
            <a:noFill/>
          </a:ln>
          <a:effectLst>
            <a:softEdge rad="112500"/>
          </a:effectLst>
        </p:spPr>
      </p:pic>
      <p:pic>
        <p:nvPicPr>
          <p:cNvPr id="5" name="Рисунок 4" descr="FC9164.jpg"/>
          <p:cNvPicPr>
            <a:picLocks noChangeAspect="1"/>
          </p:cNvPicPr>
          <p:nvPr/>
        </p:nvPicPr>
        <p:blipFill>
          <a:blip r:embed="rId3" cstate="print"/>
          <a:stretch>
            <a:fillRect/>
          </a:stretch>
        </p:blipFill>
        <p:spPr>
          <a:xfrm>
            <a:off x="2071670" y="5715016"/>
            <a:ext cx="848591" cy="928694"/>
          </a:xfrm>
          <a:prstGeom prst="rect">
            <a:avLst/>
          </a:prstGeom>
          <a:ln>
            <a:noFill/>
          </a:ln>
          <a:effectLst>
            <a:softEdge rad="112500"/>
          </a:effectLst>
        </p:spPr>
      </p:pic>
      <p:pic>
        <p:nvPicPr>
          <p:cNvPr id="3075" name="Picture 3" descr="C:\Documents and Settings\user\Рабочий стол\Открытый урок\УРОК\МЕБЕЛЬ\комп.jpg"/>
          <p:cNvPicPr>
            <a:picLocks noChangeAspect="1" noChangeArrowheads="1"/>
          </p:cNvPicPr>
          <p:nvPr/>
        </p:nvPicPr>
        <p:blipFill>
          <a:blip r:embed="rId4"/>
          <a:srcRect/>
          <a:stretch>
            <a:fillRect/>
          </a:stretch>
        </p:blipFill>
        <p:spPr bwMode="auto">
          <a:xfrm>
            <a:off x="3643306" y="5715016"/>
            <a:ext cx="904875" cy="904875"/>
          </a:xfrm>
          <a:prstGeom prst="rect">
            <a:avLst/>
          </a:prstGeom>
          <a:ln>
            <a:noFill/>
          </a:ln>
          <a:effectLst>
            <a:softEdge rad="112500"/>
          </a:effectLst>
        </p:spPr>
      </p:pic>
      <p:pic>
        <p:nvPicPr>
          <p:cNvPr id="3076" name="Picture 4" descr="C:\Documents and Settings\user\Рабочий стол\Открытый урок\УРОК\МЕБЕЛЬ\холод.jpg"/>
          <p:cNvPicPr>
            <a:picLocks noChangeAspect="1" noChangeArrowheads="1"/>
          </p:cNvPicPr>
          <p:nvPr/>
        </p:nvPicPr>
        <p:blipFill>
          <a:blip r:embed="rId5"/>
          <a:srcRect/>
          <a:stretch>
            <a:fillRect/>
          </a:stretch>
        </p:blipFill>
        <p:spPr bwMode="auto">
          <a:xfrm>
            <a:off x="7929586" y="4357694"/>
            <a:ext cx="1001141" cy="2352682"/>
          </a:xfrm>
          <a:prstGeom prst="rect">
            <a:avLst/>
          </a:prstGeom>
          <a:ln>
            <a:noFill/>
          </a:ln>
          <a:effectLst>
            <a:softEdge rad="112500"/>
          </a:effectLst>
        </p:spPr>
      </p:pic>
      <p:pic>
        <p:nvPicPr>
          <p:cNvPr id="3077" name="Picture 5" descr="C:\Documents and Settings\user\Рабочий стол\Открытый урок\УРОК\МЕБЕЛЬ\плита.jpg"/>
          <p:cNvPicPr>
            <a:picLocks noChangeAspect="1" noChangeArrowheads="1"/>
          </p:cNvPicPr>
          <p:nvPr/>
        </p:nvPicPr>
        <p:blipFill>
          <a:blip r:embed="rId6"/>
          <a:srcRect/>
          <a:stretch>
            <a:fillRect/>
          </a:stretch>
        </p:blipFill>
        <p:spPr bwMode="auto">
          <a:xfrm>
            <a:off x="500034" y="5715016"/>
            <a:ext cx="928689" cy="928689"/>
          </a:xfrm>
          <a:prstGeom prst="rect">
            <a:avLst/>
          </a:prstGeom>
          <a:ln>
            <a:noFill/>
          </a:ln>
          <a:effectLst>
            <a:softEdge rad="112500"/>
          </a:effectLst>
        </p:spPr>
      </p:pic>
      <p:pic>
        <p:nvPicPr>
          <p:cNvPr id="12" name="Рисунок 3" descr="1211988458.jpg"/>
          <p:cNvPicPr>
            <a:picLocks noChangeAspect="1"/>
          </p:cNvPicPr>
          <p:nvPr/>
        </p:nvPicPr>
        <p:blipFill>
          <a:blip r:embed="rId7" cstate="print"/>
          <a:srcRect/>
          <a:stretch>
            <a:fillRect/>
          </a:stretch>
        </p:blipFill>
        <p:spPr bwMode="auto">
          <a:xfrm>
            <a:off x="5000628" y="5715016"/>
            <a:ext cx="1143008" cy="910835"/>
          </a:xfrm>
          <a:prstGeom prst="rect">
            <a:avLst/>
          </a:prstGeom>
          <a:ln>
            <a:noFill/>
          </a:ln>
          <a:effectLst>
            <a:softEdge rad="112500"/>
          </a:effectLst>
        </p:spPr>
      </p:pic>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076"/>
                                        </p:tgtEl>
                                        <p:attrNameLst>
                                          <p:attrName>style.visibility</p:attrName>
                                        </p:attrNameLst>
                                      </p:cBhvr>
                                      <p:to>
                                        <p:strVal val="visible"/>
                                      </p:to>
                                    </p:set>
                                    <p:animEffect transition="in" filter="fade">
                                      <p:cBhvr>
                                        <p:cTn id="11" dur="2000"/>
                                        <p:tgtEl>
                                          <p:spTgt spid="3076"/>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3077"/>
                                        </p:tgtEl>
                                        <p:attrNameLst>
                                          <p:attrName>style.visibility</p:attrName>
                                        </p:attrNameLst>
                                      </p:cBhvr>
                                      <p:to>
                                        <p:strVal val="visible"/>
                                      </p:to>
                                    </p:set>
                                    <p:animEffect transition="in" filter="fade">
                                      <p:cBhvr>
                                        <p:cTn id="15" dur="2000"/>
                                        <p:tgtEl>
                                          <p:spTgt spid="3077"/>
                                        </p:tgtEl>
                                      </p:cBhvr>
                                    </p:animEffect>
                                  </p:childTnLst>
                                </p:cTn>
                              </p:par>
                            </p:childTnLst>
                          </p:cTn>
                        </p:par>
                        <p:par>
                          <p:cTn id="16" fill="hold">
                            <p:stCondLst>
                              <p:cond delay="500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par>
                          <p:cTn id="20" fill="hold">
                            <p:stCondLst>
                              <p:cond delay="7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000"/>
                                        <p:tgtEl>
                                          <p:spTgt spid="5"/>
                                        </p:tgtEl>
                                      </p:cBhvr>
                                    </p:animEffect>
                                  </p:childTnLst>
                                </p:cTn>
                              </p:par>
                            </p:childTnLst>
                          </p:cTn>
                        </p:par>
                        <p:par>
                          <p:cTn id="24" fill="hold">
                            <p:stCondLst>
                              <p:cond delay="90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2000"/>
                                        <p:tgtEl>
                                          <p:spTgt spid="12"/>
                                        </p:tgtEl>
                                      </p:cBhvr>
                                    </p:animEffect>
                                  </p:childTnLst>
                                </p:cTn>
                              </p:par>
                            </p:childTnLst>
                          </p:cTn>
                        </p:par>
                        <p:par>
                          <p:cTn id="28" fill="hold">
                            <p:stCondLst>
                              <p:cond delay="11000"/>
                            </p:stCondLst>
                            <p:childTnLst>
                              <p:par>
                                <p:cTn id="29" presetID="10" presetClass="entr" presetSubtype="0" fill="hold" nodeType="afterEffect">
                                  <p:stCondLst>
                                    <p:cond delay="0"/>
                                  </p:stCondLst>
                                  <p:childTnLst>
                                    <p:set>
                                      <p:cBhvr>
                                        <p:cTn id="30" dur="1" fill="hold">
                                          <p:stCondLst>
                                            <p:cond delay="0"/>
                                          </p:stCondLst>
                                        </p:cTn>
                                        <p:tgtEl>
                                          <p:spTgt spid="3075"/>
                                        </p:tgtEl>
                                        <p:attrNameLst>
                                          <p:attrName>style.visibility</p:attrName>
                                        </p:attrNameLst>
                                      </p:cBhvr>
                                      <p:to>
                                        <p:strVal val="visible"/>
                                      </p:to>
                                    </p:set>
                                    <p:animEffect transition="in" filter="fade">
                                      <p:cBhvr>
                                        <p:cTn id="31" dur="2000"/>
                                        <p:tgtEl>
                                          <p:spTgt spid="3075"/>
                                        </p:tgtEl>
                                      </p:cBhvr>
                                    </p:animEffect>
                                  </p:childTnLst>
                                </p:cTn>
                              </p:par>
                            </p:childTnLst>
                          </p:cTn>
                        </p:par>
                        <p:par>
                          <p:cTn id="32" fill="hold">
                            <p:stCondLst>
                              <p:cond delay="13000"/>
                            </p:stCondLst>
                            <p:childTnLst>
                              <p:par>
                                <p:cTn id="33" presetID="24" presetClass="entr" presetSubtype="0" fill="hold" grpId="0" nodeType="after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to="" calcmode="lin" valueType="num">
                                      <p:cBhvr>
                                        <p:cTn id="35" dur="1" fill="hold"/>
                                        <p:tgtEl>
                                          <p:spTgt spid="3">
                                            <p:txEl>
                                              <p:pRg st="0" end="0"/>
                                            </p:txEl>
                                          </p:spTgt>
                                        </p:tgtEl>
                                        <p:attrNameLst>
                                          <p:attrName/>
                                        </p:attrNameLst>
                                      </p:cBhvr>
                                    </p:anim>
                                  </p:childTnLst>
                                </p:cTn>
                              </p:par>
                            </p:childTnLst>
                          </p:cTn>
                        </p:par>
                        <p:par>
                          <p:cTn id="36" fill="hold">
                            <p:stCondLst>
                              <p:cond delay="13000"/>
                            </p:stCondLst>
                            <p:childTnLst>
                              <p:par>
                                <p:cTn id="37" presetID="24" presetClass="entr" presetSubtype="0" fill="hold" grpId="0" nodeType="after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 to="" calcmode="lin" valueType="num">
                                      <p:cBhvr>
                                        <p:cTn id="39" dur="1" fill="hold"/>
                                        <p:tgtEl>
                                          <p:spTgt spid="3">
                                            <p:txEl>
                                              <p:pRg st="1" end="1"/>
                                            </p:txEl>
                                          </p:spTgt>
                                        </p:tgtEl>
                                        <p:attrNameLst>
                                          <p:attrName/>
                                        </p:attrNameLst>
                                      </p:cBhvr>
                                    </p:anim>
                                  </p:childTnLst>
                                </p:cTn>
                              </p:par>
                            </p:childTnLst>
                          </p:cTn>
                        </p:par>
                        <p:par>
                          <p:cTn id="40" fill="hold">
                            <p:stCondLst>
                              <p:cond delay="13000"/>
                            </p:stCondLst>
                            <p:childTnLst>
                              <p:par>
                                <p:cTn id="41" presetID="24" presetClass="entr" presetSubtype="0" fill="hold" grpId="0" nodeType="after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to="" calcmode="lin" valueType="num">
                                      <p:cBhvr>
                                        <p:cTn id="43" dur="1" fill="hold"/>
                                        <p:tgtEl>
                                          <p:spTgt spid="3">
                                            <p:txEl>
                                              <p:pRg st="2" end="2"/>
                                            </p:txEl>
                                          </p:spTgt>
                                        </p:tgtEl>
                                        <p:attrNameLst>
                                          <p:attrName/>
                                        </p:attrNameLst>
                                      </p:cBhvr>
                                    </p:anim>
                                  </p:childTnLst>
                                </p:cTn>
                              </p:par>
                            </p:childTnLst>
                          </p:cTn>
                        </p:par>
                        <p:par>
                          <p:cTn id="44" fill="hold">
                            <p:stCondLst>
                              <p:cond delay="13000"/>
                            </p:stCondLst>
                            <p:childTnLst>
                              <p:par>
                                <p:cTn id="45" presetID="24" presetClass="entr" presetSubtype="0" fill="hold" grpId="0" nodeType="after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to="" calcmode="lin" valueType="num">
                                      <p:cBhvr>
                                        <p:cTn id="47" dur="1" fill="hold"/>
                                        <p:tgtEl>
                                          <p:spTgt spid="3">
                                            <p:txEl>
                                              <p:pRg st="3" end="3"/>
                                            </p:txEl>
                                          </p:spTgt>
                                        </p:tgtEl>
                                        <p:attrNameLst>
                                          <p:attrName/>
                                        </p:attrNameLst>
                                      </p:cBhvr>
                                    </p:anim>
                                  </p:childTnLst>
                                </p:cTn>
                              </p:par>
                            </p:childTnLst>
                          </p:cTn>
                        </p:par>
                        <p:par>
                          <p:cTn id="48" fill="hold">
                            <p:stCondLst>
                              <p:cond delay="13000"/>
                            </p:stCondLst>
                            <p:childTnLst>
                              <p:par>
                                <p:cTn id="49" presetID="24" presetClass="entr" presetSubtype="0" fill="hold" grpId="0" nodeType="after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to="" calcmode="lin" valueType="num">
                                      <p:cBhvr>
                                        <p:cTn id="51"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643966" cy="1051560"/>
          </a:xfrm>
        </p:spPr>
        <p:txBody>
          <a:bodyPr>
            <a:normAutofit fontScale="90000"/>
          </a:bodyPr>
          <a:lstStyle/>
          <a:p>
            <a:r>
              <a:rPr lang="en-US" i="1" dirty="0" smtClean="0">
                <a:solidFill>
                  <a:srgbClr val="9933FF"/>
                </a:solidFill>
                <a:latin typeface="Bookman Old Style" pitchFamily="18" charset="0"/>
              </a:rPr>
              <a:t>Match inventors and their inventions</a:t>
            </a:r>
            <a:endParaRPr lang="ru-RU" dirty="0"/>
          </a:p>
        </p:txBody>
      </p:sp>
      <p:graphicFrame>
        <p:nvGraphicFramePr>
          <p:cNvPr id="5" name="Содержимое 4"/>
          <p:cNvGraphicFramePr>
            <a:graphicFrameLocks noGrp="1"/>
          </p:cNvGraphicFramePr>
          <p:nvPr>
            <p:ph idx="1"/>
          </p:nvPr>
        </p:nvGraphicFramePr>
        <p:xfrm>
          <a:off x="500034" y="1071548"/>
          <a:ext cx="8186766" cy="5746273"/>
        </p:xfrm>
        <a:graphic>
          <a:graphicData uri="http://schemas.openxmlformats.org/drawingml/2006/table">
            <a:tbl>
              <a:tblPr firstRow="1" bandRow="1">
                <a:tableStyleId>{7DF18680-E054-41AD-8BC1-D1AEF772440D}</a:tableStyleId>
              </a:tblPr>
              <a:tblGrid>
                <a:gridCol w="4200540">
                  <a:extLst>
                    <a:ext uri="{9D8B030D-6E8A-4147-A177-3AD203B41FA5}">
                      <a16:colId xmlns:a16="http://schemas.microsoft.com/office/drawing/2014/main" val="20000"/>
                    </a:ext>
                  </a:extLst>
                </a:gridCol>
                <a:gridCol w="3986226">
                  <a:extLst>
                    <a:ext uri="{9D8B030D-6E8A-4147-A177-3AD203B41FA5}">
                      <a16:colId xmlns:a16="http://schemas.microsoft.com/office/drawing/2014/main" val="20001"/>
                    </a:ext>
                  </a:extLst>
                </a:gridCol>
              </a:tblGrid>
              <a:tr h="519792">
                <a:tc>
                  <a:txBody>
                    <a:bodyPr/>
                    <a:lstStyle/>
                    <a:p>
                      <a:pPr algn="ctr"/>
                      <a:r>
                        <a:rPr lang="en-US" sz="1800" dirty="0" smtClean="0">
                          <a:latin typeface="Bookman Old Style" pitchFamily="18" charset="0"/>
                        </a:rPr>
                        <a:t>Inventors</a:t>
                      </a:r>
                      <a:r>
                        <a:rPr lang="en-US" sz="1800" baseline="0" dirty="0" smtClean="0">
                          <a:latin typeface="Bookman Old Style" pitchFamily="18" charset="0"/>
                        </a:rPr>
                        <a:t> </a:t>
                      </a:r>
                      <a:endParaRPr lang="ru-RU" sz="1800" i="1" dirty="0">
                        <a:solidFill>
                          <a:srgbClr val="9933FF"/>
                        </a:solidFill>
                        <a:latin typeface="Bookman Old Style" pitchFamily="18" charset="0"/>
                      </a:endParaRPr>
                    </a:p>
                  </a:txBody>
                  <a:tcPr/>
                </a:tc>
                <a:tc>
                  <a:txBody>
                    <a:bodyPr/>
                    <a:lstStyle/>
                    <a:p>
                      <a:pPr algn="ctr"/>
                      <a:r>
                        <a:rPr lang="en-US" sz="1800" dirty="0" smtClean="0">
                          <a:latin typeface="Bookman Old Style" pitchFamily="18" charset="0"/>
                        </a:rPr>
                        <a:t>Inventions</a:t>
                      </a:r>
                      <a:endParaRPr lang="ru-RU" sz="1800" i="1" dirty="0">
                        <a:solidFill>
                          <a:srgbClr val="9933FF"/>
                        </a:solidFill>
                        <a:latin typeface="Bookman Old Style" pitchFamily="18" charset="0"/>
                      </a:endParaRPr>
                    </a:p>
                  </a:txBody>
                  <a:tcPr/>
                </a:tc>
                <a:extLst>
                  <a:ext uri="{0D108BD9-81ED-4DB2-BD59-A6C34878D82A}">
                    <a16:rowId xmlns:a16="http://schemas.microsoft.com/office/drawing/2014/main" val="10000"/>
                  </a:ext>
                </a:extLst>
              </a:tr>
              <a:tr h="366912">
                <a:tc>
                  <a:txBody>
                    <a:bodyPr/>
                    <a:lstStyle/>
                    <a:p>
                      <a:pPr marL="342900" indent="-342900">
                        <a:buFont typeface="+mj-lt"/>
                        <a:buNone/>
                      </a:pPr>
                      <a:r>
                        <a:rPr lang="en-US" sz="1800" dirty="0" smtClean="0">
                          <a:latin typeface="Bookman Old Style" pitchFamily="18" charset="0"/>
                        </a:rPr>
                        <a:t>1. Joseph </a:t>
                      </a:r>
                      <a:r>
                        <a:rPr lang="en-US" sz="1800" dirty="0" err="1" smtClean="0">
                          <a:latin typeface="Bookman Old Style" pitchFamily="18" charset="0"/>
                        </a:rPr>
                        <a:t>Nicephore</a:t>
                      </a:r>
                      <a:r>
                        <a:rPr lang="en-US" sz="1800" dirty="0" smtClean="0">
                          <a:latin typeface="Bookman Old Style" pitchFamily="18" charset="0"/>
                        </a:rPr>
                        <a:t> </a:t>
                      </a:r>
                      <a:r>
                        <a:rPr lang="en-US" sz="1800" dirty="0" err="1" smtClean="0">
                          <a:latin typeface="Bookman Old Style" pitchFamily="18" charset="0"/>
                        </a:rPr>
                        <a:t>Niepce</a:t>
                      </a:r>
                      <a:r>
                        <a:rPr lang="en-US" sz="1800" dirty="0" smtClean="0">
                          <a:latin typeface="Bookman Old Style" pitchFamily="18" charset="0"/>
                        </a:rPr>
                        <a:t> </a:t>
                      </a:r>
                      <a:endParaRPr lang="ru-RU" sz="1800" dirty="0">
                        <a:solidFill>
                          <a:schemeClr val="tx1"/>
                        </a:solidFill>
                        <a:latin typeface="Bookman Old Style" pitchFamily="18" charset="0"/>
                      </a:endParaRPr>
                    </a:p>
                  </a:txBody>
                  <a:tcPr/>
                </a:tc>
                <a:tc>
                  <a:txBody>
                    <a:bodyPr/>
                    <a:lstStyle/>
                    <a:p>
                      <a:r>
                        <a:rPr lang="en-US" sz="1800" dirty="0" smtClean="0">
                          <a:latin typeface="Bookman Old Style" pitchFamily="18" charset="0"/>
                        </a:rPr>
                        <a:t>a. television</a:t>
                      </a:r>
                      <a:endParaRPr lang="ru-RU" sz="1800" dirty="0">
                        <a:solidFill>
                          <a:schemeClr val="tx1"/>
                        </a:solidFill>
                        <a:latin typeface="Bookman Old Style" pitchFamily="18" charset="0"/>
                      </a:endParaRPr>
                    </a:p>
                  </a:txBody>
                  <a:tcPr/>
                </a:tc>
                <a:extLst>
                  <a:ext uri="{0D108BD9-81ED-4DB2-BD59-A6C34878D82A}">
                    <a16:rowId xmlns:a16="http://schemas.microsoft.com/office/drawing/2014/main" val="10001"/>
                  </a:ext>
                </a:extLst>
              </a:tr>
              <a:tr h="366912">
                <a:tc>
                  <a:txBody>
                    <a:bodyPr/>
                    <a:lstStyle/>
                    <a:p>
                      <a:pPr marL="342900" indent="-342900">
                        <a:buFont typeface="+mj-lt"/>
                        <a:buNone/>
                      </a:pPr>
                      <a:r>
                        <a:rPr lang="en-US" sz="1800" dirty="0" smtClean="0">
                          <a:latin typeface="Bookman Old Style" pitchFamily="18" charset="0"/>
                        </a:rPr>
                        <a:t>2. Alexander Graham Bell</a:t>
                      </a:r>
                      <a:endParaRPr lang="ru-RU" sz="1800" dirty="0">
                        <a:solidFill>
                          <a:schemeClr val="tx1"/>
                        </a:solidFill>
                        <a:latin typeface="Bookman Old Style" pitchFamily="18" charset="0"/>
                      </a:endParaRPr>
                    </a:p>
                  </a:txBody>
                  <a:tcPr/>
                </a:tc>
                <a:tc>
                  <a:txBody>
                    <a:bodyPr/>
                    <a:lstStyle/>
                    <a:p>
                      <a:r>
                        <a:rPr lang="en-US" sz="1800" dirty="0" smtClean="0">
                          <a:latin typeface="Bookman Old Style" pitchFamily="18" charset="0"/>
                        </a:rPr>
                        <a:t>b. cinematography</a:t>
                      </a:r>
                      <a:endParaRPr lang="ru-RU" sz="1800" dirty="0">
                        <a:solidFill>
                          <a:schemeClr val="tx1"/>
                        </a:solidFill>
                        <a:latin typeface="Bookman Old Style" pitchFamily="18" charset="0"/>
                      </a:endParaRPr>
                    </a:p>
                  </a:txBody>
                  <a:tcPr/>
                </a:tc>
                <a:extLst>
                  <a:ext uri="{0D108BD9-81ED-4DB2-BD59-A6C34878D82A}">
                    <a16:rowId xmlns:a16="http://schemas.microsoft.com/office/drawing/2014/main" val="10002"/>
                  </a:ext>
                </a:extLst>
              </a:tr>
              <a:tr h="366912">
                <a:tc>
                  <a:txBody>
                    <a:bodyPr/>
                    <a:lstStyle/>
                    <a:p>
                      <a:pPr marL="342900" indent="-342900">
                        <a:buFont typeface="+mj-lt"/>
                        <a:buNone/>
                      </a:pPr>
                      <a:r>
                        <a:rPr lang="en-US" sz="1800" dirty="0" smtClean="0">
                          <a:latin typeface="Bookman Old Style" pitchFamily="18" charset="0"/>
                        </a:rPr>
                        <a:t>3. Karl Benz </a:t>
                      </a:r>
                      <a:endParaRPr lang="ru-RU" sz="1800" dirty="0">
                        <a:solidFill>
                          <a:schemeClr val="tx1"/>
                        </a:solidFill>
                        <a:latin typeface="Bookman Old Style" pitchFamily="18" charset="0"/>
                      </a:endParaRPr>
                    </a:p>
                  </a:txBody>
                  <a:tcPr/>
                </a:tc>
                <a:tc>
                  <a:txBody>
                    <a:bodyPr/>
                    <a:lstStyle/>
                    <a:p>
                      <a:r>
                        <a:rPr lang="en-US" sz="1800" dirty="0" smtClean="0">
                          <a:latin typeface="Bookman Old Style" pitchFamily="18" charset="0"/>
                        </a:rPr>
                        <a:t>c. the Scotch tape</a:t>
                      </a:r>
                      <a:endParaRPr lang="ru-RU" sz="1800" dirty="0">
                        <a:solidFill>
                          <a:schemeClr val="tx1"/>
                        </a:solidFill>
                        <a:latin typeface="Bookman Old Style" pitchFamily="18" charset="0"/>
                      </a:endParaRPr>
                    </a:p>
                  </a:txBody>
                  <a:tcPr/>
                </a:tc>
                <a:extLst>
                  <a:ext uri="{0D108BD9-81ED-4DB2-BD59-A6C34878D82A}">
                    <a16:rowId xmlns:a16="http://schemas.microsoft.com/office/drawing/2014/main" val="10003"/>
                  </a:ext>
                </a:extLst>
              </a:tr>
              <a:tr h="366912">
                <a:tc>
                  <a:txBody>
                    <a:bodyPr/>
                    <a:lstStyle/>
                    <a:p>
                      <a:pPr marL="342900" indent="-342900">
                        <a:buFont typeface="+mj-lt"/>
                        <a:buNone/>
                      </a:pPr>
                      <a:r>
                        <a:rPr lang="en-US" sz="1800" dirty="0" smtClean="0">
                          <a:latin typeface="Bookman Old Style" pitchFamily="18" charset="0"/>
                        </a:rPr>
                        <a:t>4. the </a:t>
                      </a:r>
                      <a:r>
                        <a:rPr lang="en-US" sz="1800" dirty="0" err="1" smtClean="0">
                          <a:latin typeface="Bookman Old Style" pitchFamily="18" charset="0"/>
                        </a:rPr>
                        <a:t>Lumiere</a:t>
                      </a:r>
                      <a:r>
                        <a:rPr lang="en-US" sz="1800" dirty="0" smtClean="0">
                          <a:latin typeface="Bookman Old Style" pitchFamily="18" charset="0"/>
                        </a:rPr>
                        <a:t> brothers </a:t>
                      </a:r>
                      <a:endParaRPr lang="ru-RU" sz="1800" dirty="0">
                        <a:solidFill>
                          <a:schemeClr val="tx1"/>
                        </a:solidFill>
                        <a:latin typeface="Bookman Old Style" pitchFamily="18" charset="0"/>
                      </a:endParaRPr>
                    </a:p>
                  </a:txBody>
                  <a:tcPr/>
                </a:tc>
                <a:tc>
                  <a:txBody>
                    <a:bodyPr/>
                    <a:lstStyle/>
                    <a:p>
                      <a:r>
                        <a:rPr lang="en-US" sz="1800" dirty="0" smtClean="0">
                          <a:latin typeface="Bookman Old Style" pitchFamily="18" charset="0"/>
                        </a:rPr>
                        <a:t>d. ballpoint pen </a:t>
                      </a:r>
                      <a:endParaRPr lang="ru-RU" sz="1800" dirty="0">
                        <a:solidFill>
                          <a:schemeClr val="tx1"/>
                        </a:solidFill>
                        <a:latin typeface="Bookman Old Style" pitchFamily="18" charset="0"/>
                      </a:endParaRPr>
                    </a:p>
                  </a:txBody>
                  <a:tcPr/>
                </a:tc>
                <a:extLst>
                  <a:ext uri="{0D108BD9-81ED-4DB2-BD59-A6C34878D82A}">
                    <a16:rowId xmlns:a16="http://schemas.microsoft.com/office/drawing/2014/main" val="10004"/>
                  </a:ext>
                </a:extLst>
              </a:tr>
              <a:tr h="917281">
                <a:tc>
                  <a:txBody>
                    <a:bodyPr/>
                    <a:lstStyle/>
                    <a:p>
                      <a:pPr marL="342900" indent="-342900">
                        <a:buFont typeface="+mj-lt"/>
                        <a:buNone/>
                      </a:pPr>
                      <a:r>
                        <a:rPr lang="en-US" sz="1800" dirty="0" smtClean="0">
                          <a:latin typeface="Bookman Old Style" pitchFamily="18" charset="0"/>
                        </a:rPr>
                        <a:t>5. Wilbur and Orville Wright </a:t>
                      </a:r>
                      <a:endParaRPr lang="ru-RU" sz="1800" dirty="0">
                        <a:solidFill>
                          <a:schemeClr val="tx1"/>
                        </a:solidFill>
                        <a:latin typeface="Bookman Old Styl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Bookman Old Style" pitchFamily="18" charset="0"/>
                        </a:rPr>
                        <a:t>e. Microsoft-DOS (Disk Operating System).</a:t>
                      </a:r>
                      <a:endParaRPr lang="ru-RU" sz="1800" dirty="0" smtClean="0">
                        <a:latin typeface="Bookman Old Style" pitchFamily="18" charset="0"/>
                      </a:endParaRPr>
                    </a:p>
                    <a:p>
                      <a:endParaRPr lang="ru-RU" sz="1800" dirty="0">
                        <a:solidFill>
                          <a:schemeClr val="tx1"/>
                        </a:solidFill>
                        <a:latin typeface="Bookman Old Style" pitchFamily="18" charset="0"/>
                      </a:endParaRPr>
                    </a:p>
                  </a:txBody>
                  <a:tcPr/>
                </a:tc>
                <a:extLst>
                  <a:ext uri="{0D108BD9-81ED-4DB2-BD59-A6C34878D82A}">
                    <a16:rowId xmlns:a16="http://schemas.microsoft.com/office/drawing/2014/main" val="10005"/>
                  </a:ext>
                </a:extLst>
              </a:tr>
              <a:tr h="366912">
                <a:tc>
                  <a:txBody>
                    <a:bodyPr/>
                    <a:lstStyle/>
                    <a:p>
                      <a:pPr marL="342900" indent="-342900">
                        <a:buFont typeface="+mj-lt"/>
                        <a:buNone/>
                      </a:pPr>
                      <a:r>
                        <a:rPr lang="en-US" sz="1800" dirty="0" smtClean="0">
                          <a:latin typeface="Bookman Old Style" pitchFamily="18" charset="0"/>
                        </a:rPr>
                        <a:t>6. L. Biro</a:t>
                      </a:r>
                      <a:endParaRPr lang="ru-RU" sz="1800" dirty="0">
                        <a:solidFill>
                          <a:schemeClr val="tx1"/>
                        </a:solidFill>
                        <a:latin typeface="Bookman Old Style" pitchFamily="18" charset="0"/>
                      </a:endParaRPr>
                    </a:p>
                  </a:txBody>
                  <a:tcPr/>
                </a:tc>
                <a:tc>
                  <a:txBody>
                    <a:bodyPr/>
                    <a:lstStyle/>
                    <a:p>
                      <a:r>
                        <a:rPr lang="en-US" sz="1800" dirty="0" smtClean="0">
                          <a:latin typeface="Bookman Old Style" pitchFamily="18" charset="0"/>
                        </a:rPr>
                        <a:t>f. airplane </a:t>
                      </a:r>
                      <a:endParaRPr lang="ru-RU" sz="1800" dirty="0">
                        <a:solidFill>
                          <a:schemeClr val="tx1"/>
                        </a:solidFill>
                        <a:latin typeface="Bookman Old Style" pitchFamily="18" charset="0"/>
                      </a:endParaRPr>
                    </a:p>
                  </a:txBody>
                  <a:tcPr/>
                </a:tc>
                <a:extLst>
                  <a:ext uri="{0D108BD9-81ED-4DB2-BD59-A6C34878D82A}">
                    <a16:rowId xmlns:a16="http://schemas.microsoft.com/office/drawing/2014/main" val="10006"/>
                  </a:ext>
                </a:extLst>
              </a:tr>
              <a:tr h="366912">
                <a:tc>
                  <a:txBody>
                    <a:bodyPr/>
                    <a:lstStyle/>
                    <a:p>
                      <a:pPr marL="342900" indent="-342900">
                        <a:buFont typeface="+mj-lt"/>
                        <a:buNone/>
                      </a:pPr>
                      <a:r>
                        <a:rPr lang="en-US" sz="1800" dirty="0" smtClean="0">
                          <a:latin typeface="Bookman Old Style" pitchFamily="18" charset="0"/>
                        </a:rPr>
                        <a:t>7. James M. Spangler </a:t>
                      </a:r>
                      <a:endParaRPr lang="ru-RU" sz="1800" dirty="0">
                        <a:solidFill>
                          <a:schemeClr val="tx1"/>
                        </a:solidFill>
                        <a:latin typeface="Bookman Old Style" pitchFamily="18" charset="0"/>
                      </a:endParaRPr>
                    </a:p>
                  </a:txBody>
                  <a:tcPr/>
                </a:tc>
                <a:tc>
                  <a:txBody>
                    <a:bodyPr/>
                    <a:lstStyle/>
                    <a:p>
                      <a:r>
                        <a:rPr lang="en-US" sz="1800" dirty="0" smtClean="0">
                          <a:latin typeface="Bookman Old Style" pitchFamily="18" charset="0"/>
                        </a:rPr>
                        <a:t>g. petrol-driven car </a:t>
                      </a:r>
                      <a:endParaRPr lang="ru-RU" sz="1800" dirty="0">
                        <a:solidFill>
                          <a:schemeClr val="tx1"/>
                        </a:solidFill>
                        <a:latin typeface="Bookman Old Style" pitchFamily="18" charset="0"/>
                      </a:endParaRPr>
                    </a:p>
                  </a:txBody>
                  <a:tcPr/>
                </a:tc>
                <a:extLst>
                  <a:ext uri="{0D108BD9-81ED-4DB2-BD59-A6C34878D82A}">
                    <a16:rowId xmlns:a16="http://schemas.microsoft.com/office/drawing/2014/main" val="10007"/>
                  </a:ext>
                </a:extLst>
              </a:tr>
              <a:tr h="366912">
                <a:tc>
                  <a:txBody>
                    <a:bodyPr/>
                    <a:lstStyle/>
                    <a:p>
                      <a:pPr marL="342900" indent="-342900">
                        <a:buFont typeface="+mj-lt"/>
                        <a:buNone/>
                      </a:pPr>
                      <a:r>
                        <a:rPr lang="en-US" sz="1800" dirty="0" smtClean="0">
                          <a:latin typeface="Bookman Old Style" pitchFamily="18" charset="0"/>
                        </a:rPr>
                        <a:t>8. John </a:t>
                      </a:r>
                      <a:r>
                        <a:rPr lang="en-US" sz="1800" dirty="0" err="1" smtClean="0">
                          <a:latin typeface="Bookman Old Style" pitchFamily="18" charset="0"/>
                        </a:rPr>
                        <a:t>Logie</a:t>
                      </a:r>
                      <a:r>
                        <a:rPr lang="en-US" sz="1800" dirty="0" smtClean="0">
                          <a:latin typeface="Bookman Old Style" pitchFamily="18" charset="0"/>
                        </a:rPr>
                        <a:t> Baird </a:t>
                      </a:r>
                      <a:endParaRPr lang="ru-RU" sz="1800" dirty="0">
                        <a:solidFill>
                          <a:schemeClr val="tx1"/>
                        </a:solidFill>
                        <a:latin typeface="Bookman Old Style" pitchFamily="18" charset="0"/>
                      </a:endParaRPr>
                    </a:p>
                  </a:txBody>
                  <a:tcPr/>
                </a:tc>
                <a:tc>
                  <a:txBody>
                    <a:bodyPr/>
                    <a:lstStyle/>
                    <a:p>
                      <a:r>
                        <a:rPr lang="en-US" sz="1800" dirty="0" smtClean="0">
                          <a:latin typeface="Bookman Old Style" pitchFamily="18" charset="0"/>
                        </a:rPr>
                        <a:t>h. vacuum cleaner</a:t>
                      </a:r>
                      <a:endParaRPr lang="ru-RU" sz="1800" dirty="0">
                        <a:solidFill>
                          <a:schemeClr val="tx1"/>
                        </a:solidFill>
                        <a:latin typeface="Bookman Old Style" pitchFamily="18" charset="0"/>
                      </a:endParaRPr>
                    </a:p>
                  </a:txBody>
                  <a:tcPr/>
                </a:tc>
                <a:extLst>
                  <a:ext uri="{0D108BD9-81ED-4DB2-BD59-A6C34878D82A}">
                    <a16:rowId xmlns:a16="http://schemas.microsoft.com/office/drawing/2014/main" val="10008"/>
                  </a:ext>
                </a:extLst>
              </a:tr>
              <a:tr h="366912">
                <a:tc>
                  <a:txBody>
                    <a:bodyPr/>
                    <a:lstStyle/>
                    <a:p>
                      <a:pPr marL="342900" indent="-342900">
                        <a:buFont typeface="+mj-lt"/>
                        <a:buNone/>
                      </a:pPr>
                      <a:r>
                        <a:rPr lang="en-US" sz="1800" dirty="0" smtClean="0">
                          <a:latin typeface="Bookman Old Style" pitchFamily="18" charset="0"/>
                        </a:rPr>
                        <a:t>9. Jim </a:t>
                      </a:r>
                      <a:r>
                        <a:rPr lang="en-US" sz="1800" dirty="0" err="1" smtClean="0">
                          <a:latin typeface="Bookman Old Style" pitchFamily="18" charset="0"/>
                        </a:rPr>
                        <a:t>Kirst</a:t>
                      </a:r>
                      <a:r>
                        <a:rPr lang="en-US" sz="1800" dirty="0" smtClean="0">
                          <a:latin typeface="Bookman Old Style" pitchFamily="18" charset="0"/>
                        </a:rPr>
                        <a:t> </a:t>
                      </a:r>
                      <a:endParaRPr lang="ru-RU" sz="1800" dirty="0">
                        <a:solidFill>
                          <a:schemeClr val="tx1"/>
                        </a:solidFill>
                        <a:latin typeface="Bookman Old Style" pitchFamily="18" charset="0"/>
                      </a:endParaRPr>
                    </a:p>
                  </a:txBody>
                  <a:tcPr/>
                </a:tc>
                <a:tc>
                  <a:txBody>
                    <a:bodyPr/>
                    <a:lstStyle/>
                    <a:p>
                      <a:r>
                        <a:rPr lang="en-US" sz="1800" dirty="0" err="1" smtClean="0">
                          <a:latin typeface="Bookman Old Style" pitchFamily="18" charset="0"/>
                        </a:rPr>
                        <a:t>i</a:t>
                      </a:r>
                      <a:r>
                        <a:rPr lang="en-US" sz="1800" dirty="0" smtClean="0">
                          <a:latin typeface="Bookman Old Style" pitchFamily="18" charset="0"/>
                        </a:rPr>
                        <a:t>. telephone</a:t>
                      </a:r>
                      <a:endParaRPr lang="ru-RU" sz="1800" dirty="0">
                        <a:solidFill>
                          <a:schemeClr val="tx1"/>
                        </a:solidFill>
                        <a:latin typeface="Bookman Old Style" pitchFamily="18" charset="0"/>
                      </a:endParaRPr>
                    </a:p>
                  </a:txBody>
                  <a:tcPr/>
                </a:tc>
                <a:extLst>
                  <a:ext uri="{0D108BD9-81ED-4DB2-BD59-A6C34878D82A}">
                    <a16:rowId xmlns:a16="http://schemas.microsoft.com/office/drawing/2014/main" val="10009"/>
                  </a:ext>
                </a:extLst>
              </a:tr>
              <a:tr h="366912">
                <a:tc>
                  <a:txBody>
                    <a:bodyPr/>
                    <a:lstStyle/>
                    <a:p>
                      <a:pPr marL="342900" indent="-342900">
                        <a:buFont typeface="+mj-lt"/>
                        <a:buNone/>
                      </a:pPr>
                      <a:r>
                        <a:rPr lang="en-US" sz="1800" dirty="0" smtClean="0">
                          <a:latin typeface="Bookman Old Style" pitchFamily="18" charset="0"/>
                        </a:rPr>
                        <a:t>10. Alexander Fleming </a:t>
                      </a:r>
                      <a:endParaRPr lang="ru-RU" sz="1800" dirty="0">
                        <a:solidFill>
                          <a:schemeClr val="tx1"/>
                        </a:solidFill>
                        <a:latin typeface="Bookman Old Style" pitchFamily="18" charset="0"/>
                      </a:endParaRPr>
                    </a:p>
                  </a:txBody>
                  <a:tcPr/>
                </a:tc>
                <a:tc>
                  <a:txBody>
                    <a:bodyPr/>
                    <a:lstStyle/>
                    <a:p>
                      <a:r>
                        <a:rPr lang="en-US" sz="1800" dirty="0" smtClean="0">
                          <a:latin typeface="Bookman Old Style" pitchFamily="18" charset="0"/>
                        </a:rPr>
                        <a:t>j. photography</a:t>
                      </a:r>
                      <a:endParaRPr lang="ru-RU" sz="1800" dirty="0">
                        <a:solidFill>
                          <a:schemeClr val="tx1"/>
                        </a:solidFill>
                        <a:latin typeface="Bookman Old Style" pitchFamily="18" charset="0"/>
                      </a:endParaRPr>
                    </a:p>
                  </a:txBody>
                  <a:tcPr/>
                </a:tc>
                <a:extLst>
                  <a:ext uri="{0D108BD9-81ED-4DB2-BD59-A6C34878D82A}">
                    <a16:rowId xmlns:a16="http://schemas.microsoft.com/office/drawing/2014/main" val="10010"/>
                  </a:ext>
                </a:extLst>
              </a:tr>
              <a:tr h="366912">
                <a:tc>
                  <a:txBody>
                    <a:bodyPr/>
                    <a:lstStyle/>
                    <a:p>
                      <a:pPr marL="342900" indent="-342900">
                        <a:buFont typeface="+mj-lt"/>
                        <a:buNone/>
                      </a:pPr>
                      <a:r>
                        <a:rPr lang="en-US" sz="1800" dirty="0" smtClean="0">
                          <a:latin typeface="Bookman Old Style" pitchFamily="18" charset="0"/>
                        </a:rPr>
                        <a:t>11. Sergey </a:t>
                      </a:r>
                      <a:r>
                        <a:rPr lang="en-US" sz="1800" dirty="0" err="1" smtClean="0">
                          <a:latin typeface="Bookman Old Style" pitchFamily="18" charset="0"/>
                        </a:rPr>
                        <a:t>Korolyev</a:t>
                      </a:r>
                      <a:r>
                        <a:rPr lang="en-US" sz="1800" dirty="0" smtClean="0">
                          <a:latin typeface="Bookman Old Style" pitchFamily="18" charset="0"/>
                        </a:rPr>
                        <a:t> </a:t>
                      </a:r>
                      <a:endParaRPr lang="ru-RU" sz="1800" dirty="0">
                        <a:solidFill>
                          <a:schemeClr val="tx1"/>
                        </a:solidFill>
                        <a:latin typeface="Bookman Old Style" pitchFamily="18" charset="0"/>
                      </a:endParaRPr>
                    </a:p>
                  </a:txBody>
                  <a:tcPr/>
                </a:tc>
                <a:tc>
                  <a:txBody>
                    <a:bodyPr/>
                    <a:lstStyle/>
                    <a:p>
                      <a:r>
                        <a:rPr lang="en-US" sz="1800" dirty="0" smtClean="0">
                          <a:latin typeface="Bookman Old Style" pitchFamily="18" charset="0"/>
                        </a:rPr>
                        <a:t>k. penicillin </a:t>
                      </a:r>
                      <a:endParaRPr lang="ru-RU" sz="1800" dirty="0">
                        <a:solidFill>
                          <a:schemeClr val="tx1"/>
                        </a:solidFill>
                        <a:latin typeface="Bookman Old Style" pitchFamily="18" charset="0"/>
                      </a:endParaRPr>
                    </a:p>
                  </a:txBody>
                  <a:tcPr/>
                </a:tc>
                <a:extLst>
                  <a:ext uri="{0D108BD9-81ED-4DB2-BD59-A6C34878D82A}">
                    <a16:rowId xmlns:a16="http://schemas.microsoft.com/office/drawing/2014/main" val="10011"/>
                  </a:ext>
                </a:extLst>
              </a:tr>
              <a:tr h="366912">
                <a:tc>
                  <a:txBody>
                    <a:bodyPr/>
                    <a:lstStyle/>
                    <a:p>
                      <a:pPr marL="342900" indent="-342900">
                        <a:buFont typeface="+mj-lt"/>
                        <a:buNone/>
                      </a:pPr>
                      <a:r>
                        <a:rPr lang="en-US" sz="1800" dirty="0" smtClean="0">
                          <a:latin typeface="Bookman Old Style" pitchFamily="18" charset="0"/>
                        </a:rPr>
                        <a:t>12. Bill Gates </a:t>
                      </a:r>
                      <a:endParaRPr lang="ru-RU" sz="1800" dirty="0">
                        <a:solidFill>
                          <a:schemeClr val="tx1"/>
                        </a:solidFill>
                        <a:latin typeface="Bookman Old Style" pitchFamily="18" charset="0"/>
                      </a:endParaRPr>
                    </a:p>
                  </a:txBody>
                  <a:tcPr/>
                </a:tc>
                <a:tc>
                  <a:txBody>
                    <a:bodyPr/>
                    <a:lstStyle/>
                    <a:p>
                      <a:r>
                        <a:rPr lang="en-US" sz="1800" dirty="0" smtClean="0">
                          <a:latin typeface="Bookman Old Style" pitchFamily="18" charset="0"/>
                        </a:rPr>
                        <a:t>l. artificial satellite </a:t>
                      </a:r>
                      <a:r>
                        <a:rPr kumimoji="0" lang="ru-RU" b="0" i="0" kern="1200" dirty="0" smtClean="0">
                          <a:solidFill>
                            <a:schemeClr val="dk1"/>
                          </a:solidFill>
                          <a:latin typeface="Times New Roman" pitchFamily="18" charset="0"/>
                          <a:ea typeface="+mn-ea"/>
                          <a:cs typeface="Times New Roman" pitchFamily="18" charset="0"/>
                        </a:rPr>
                        <a:t>искусственный спутник</a:t>
                      </a:r>
                      <a:endParaRPr lang="ru-RU" sz="18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12"/>
                  </a:ext>
                </a:extLst>
              </a:tr>
            </a:tbl>
          </a:graphicData>
        </a:graphic>
      </p:graphicFrame>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800" decel="100000"/>
                                        <p:tgtEl>
                                          <p:spTgt spid="5"/>
                                        </p:tgtEl>
                                      </p:cBhvr>
                                    </p:animEffect>
                                    <p:anim calcmode="lin" valueType="num">
                                      <p:cBhvr>
                                        <p:cTn id="13" dur="800" decel="100000" fill="hold"/>
                                        <p:tgtEl>
                                          <p:spTgt spid="5"/>
                                        </p:tgtEl>
                                        <p:attrNameLst>
                                          <p:attrName>style.rotation</p:attrName>
                                        </p:attrNameLst>
                                      </p:cBhvr>
                                      <p:tavLst>
                                        <p:tav tm="0">
                                          <p:val>
                                            <p:fltVal val="-90"/>
                                          </p:val>
                                        </p:tav>
                                        <p:tav tm="100000">
                                          <p:val>
                                            <p:fltVal val="0"/>
                                          </p:val>
                                        </p:tav>
                                      </p:tavLst>
                                    </p:anim>
                                    <p:anim calcmode="lin" valueType="num">
                                      <p:cBhvr>
                                        <p:cTn id="14" dur="800" decel="100000" fill="hold"/>
                                        <p:tgtEl>
                                          <p:spTgt spid="5"/>
                                        </p:tgtEl>
                                        <p:attrNameLst>
                                          <p:attrName>ppt_x</p:attrName>
                                        </p:attrNameLst>
                                      </p:cBhvr>
                                      <p:tavLst>
                                        <p:tav tm="0">
                                          <p:val>
                                            <p:strVal val="#ppt_x+0.4"/>
                                          </p:val>
                                        </p:tav>
                                        <p:tav tm="100000">
                                          <p:val>
                                            <p:strVal val="#ppt_x-0.05"/>
                                          </p:val>
                                        </p:tav>
                                      </p:tavLst>
                                    </p:anim>
                                    <p:anim calcmode="lin" valueType="num">
                                      <p:cBhvr>
                                        <p:cTn id="15" dur="800" decel="100000" fill="hold"/>
                                        <p:tgtEl>
                                          <p:spTgt spid="5"/>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183880" cy="1051560"/>
          </a:xfrm>
        </p:spPr>
        <p:txBody>
          <a:bodyPr>
            <a:normAutofit/>
          </a:bodyPr>
          <a:lstStyle/>
          <a:p>
            <a:pPr algn="ctr"/>
            <a:r>
              <a:rPr lang="en-US" sz="3200" i="1" u="sng" dirty="0" smtClean="0">
                <a:solidFill>
                  <a:srgbClr val="9933FF"/>
                </a:solidFill>
                <a:latin typeface="Bookman Old Style" pitchFamily="18" charset="0"/>
                <a:cs typeface="Times New Roman" pitchFamily="18" charset="0"/>
              </a:rPr>
              <a:t>INVENTIONS</a:t>
            </a:r>
            <a:endParaRPr lang="ru-RU" sz="3200" i="1" u="sng" dirty="0">
              <a:solidFill>
                <a:srgbClr val="9933FF"/>
              </a:solidFill>
              <a:latin typeface="Bookman Old Style" pitchFamily="18" charset="0"/>
              <a:cs typeface="Times New Roman" pitchFamily="18" charset="0"/>
            </a:endParaRPr>
          </a:p>
        </p:txBody>
      </p:sp>
      <p:sp>
        <p:nvSpPr>
          <p:cNvPr id="3" name="Содержимое 2"/>
          <p:cNvSpPr>
            <a:spLocks noGrp="1"/>
          </p:cNvSpPr>
          <p:nvPr>
            <p:ph idx="1"/>
          </p:nvPr>
        </p:nvSpPr>
        <p:spPr>
          <a:xfrm>
            <a:off x="500034" y="1142984"/>
            <a:ext cx="8258204" cy="5357850"/>
          </a:xfrm>
        </p:spPr>
        <p:txBody>
          <a:bodyPr>
            <a:normAutofit fontScale="25000" lnSpcReduction="20000"/>
          </a:bodyPr>
          <a:lstStyle/>
          <a:p>
            <a:pPr>
              <a:buNone/>
            </a:pPr>
            <a:r>
              <a:rPr lang="ru-RU" sz="7200" b="1" dirty="0" smtClean="0">
                <a:solidFill>
                  <a:srgbClr val="C00000"/>
                </a:solidFill>
                <a:latin typeface="Bookman Old Style" pitchFamily="18" charset="0"/>
                <a:cs typeface="Times New Roman" pitchFamily="18" charset="0"/>
              </a:rPr>
              <a:t>1. </a:t>
            </a:r>
            <a:r>
              <a:rPr lang="en-US" sz="7200" b="1" dirty="0" smtClean="0">
                <a:solidFill>
                  <a:srgbClr val="C00000"/>
                </a:solidFill>
                <a:latin typeface="Bookman Old Style" pitchFamily="18" charset="0"/>
                <a:cs typeface="Times New Roman" pitchFamily="18" charset="0"/>
              </a:rPr>
              <a:t> Joseph </a:t>
            </a:r>
            <a:r>
              <a:rPr lang="en-US" sz="7200" b="1" dirty="0" err="1" smtClean="0">
                <a:solidFill>
                  <a:srgbClr val="C00000"/>
                </a:solidFill>
                <a:latin typeface="Bookman Old Style" pitchFamily="18" charset="0"/>
                <a:cs typeface="Times New Roman" pitchFamily="18" charset="0"/>
              </a:rPr>
              <a:t>Nicephore</a:t>
            </a:r>
            <a:r>
              <a:rPr lang="en-US" sz="7200" b="1" dirty="0" smtClean="0">
                <a:solidFill>
                  <a:srgbClr val="C00000"/>
                </a:solidFill>
                <a:latin typeface="Bookman Old Style" pitchFamily="18" charset="0"/>
                <a:cs typeface="Times New Roman" pitchFamily="18" charset="0"/>
              </a:rPr>
              <a:t> Niepce from France pioneered photography in 1829.</a:t>
            </a:r>
            <a:endParaRPr lang="ru-RU" sz="7200" b="1" dirty="0" smtClean="0">
              <a:solidFill>
                <a:srgbClr val="C00000"/>
              </a:solidFill>
              <a:latin typeface="Bookman Old Style" pitchFamily="18" charset="0"/>
              <a:cs typeface="Times New Roman" pitchFamily="18" charset="0"/>
            </a:endParaRPr>
          </a:p>
          <a:p>
            <a:pPr lvl="0">
              <a:buNone/>
            </a:pPr>
            <a:r>
              <a:rPr lang="ru-RU" sz="7200" b="1" dirty="0" smtClean="0">
                <a:solidFill>
                  <a:srgbClr val="C00000"/>
                </a:solidFill>
                <a:latin typeface="Bookman Old Style" pitchFamily="18" charset="0"/>
                <a:cs typeface="Times New Roman" pitchFamily="18" charset="0"/>
              </a:rPr>
              <a:t>2. </a:t>
            </a:r>
            <a:r>
              <a:rPr lang="en-US" sz="7200" b="1" dirty="0" smtClean="0">
                <a:solidFill>
                  <a:srgbClr val="C00000"/>
                </a:solidFill>
                <a:latin typeface="Bookman Old Style" pitchFamily="18" charset="0"/>
                <a:cs typeface="Times New Roman" pitchFamily="18" charset="0"/>
              </a:rPr>
              <a:t>In 1876 Alexander Graham Bell, an American engineer, invented telephone.</a:t>
            </a:r>
            <a:endParaRPr lang="ru-RU" sz="7200" b="1" dirty="0" smtClean="0">
              <a:solidFill>
                <a:srgbClr val="C00000"/>
              </a:solidFill>
              <a:latin typeface="Bookman Old Style" pitchFamily="18" charset="0"/>
              <a:cs typeface="Times New Roman" pitchFamily="18" charset="0"/>
            </a:endParaRPr>
          </a:p>
          <a:p>
            <a:pPr lvl="0">
              <a:buNone/>
            </a:pPr>
            <a:r>
              <a:rPr lang="ru-RU" sz="7200" b="1" dirty="0" smtClean="0">
                <a:solidFill>
                  <a:schemeClr val="tx1">
                    <a:lumMod val="75000"/>
                    <a:lumOff val="25000"/>
                  </a:schemeClr>
                </a:solidFill>
                <a:latin typeface="Bookman Old Style" pitchFamily="18" charset="0"/>
                <a:cs typeface="Times New Roman" pitchFamily="18" charset="0"/>
              </a:rPr>
              <a:t>3. </a:t>
            </a:r>
            <a:r>
              <a:rPr lang="en-US" sz="7200" b="1" dirty="0" smtClean="0">
                <a:solidFill>
                  <a:schemeClr val="tx1">
                    <a:lumMod val="75000"/>
                    <a:lumOff val="25000"/>
                  </a:schemeClr>
                </a:solidFill>
                <a:latin typeface="Bookman Old Style" pitchFamily="18" charset="0"/>
                <a:cs typeface="Times New Roman" pitchFamily="18" charset="0"/>
              </a:rPr>
              <a:t>Karl Benz produced the world’s first petrol-driven car in Germany in 1878.</a:t>
            </a:r>
            <a:endParaRPr lang="ru-RU" sz="7200" b="1" dirty="0" smtClean="0">
              <a:solidFill>
                <a:schemeClr val="tx1">
                  <a:lumMod val="75000"/>
                  <a:lumOff val="25000"/>
                </a:schemeClr>
              </a:solidFill>
              <a:latin typeface="Bookman Old Style" pitchFamily="18" charset="0"/>
              <a:cs typeface="Times New Roman" pitchFamily="18" charset="0"/>
            </a:endParaRPr>
          </a:p>
          <a:p>
            <a:pPr>
              <a:buNone/>
            </a:pPr>
            <a:r>
              <a:rPr lang="ru-RU" sz="7200" b="1" dirty="0" smtClean="0">
                <a:solidFill>
                  <a:schemeClr val="tx1">
                    <a:lumMod val="75000"/>
                    <a:lumOff val="25000"/>
                  </a:schemeClr>
                </a:solidFill>
                <a:latin typeface="Bookman Old Style" pitchFamily="18" charset="0"/>
                <a:cs typeface="Times New Roman" pitchFamily="18" charset="0"/>
              </a:rPr>
              <a:t>4. </a:t>
            </a:r>
            <a:r>
              <a:rPr lang="en-US" sz="7200" b="1" dirty="0" smtClean="0">
                <a:solidFill>
                  <a:schemeClr val="tx1">
                    <a:lumMod val="75000"/>
                    <a:lumOff val="25000"/>
                  </a:schemeClr>
                </a:solidFill>
                <a:latin typeface="Bookman Old Style" pitchFamily="18" charset="0"/>
                <a:cs typeface="Times New Roman" pitchFamily="18" charset="0"/>
              </a:rPr>
              <a:t>In 1895 the Lumiere brothers patented their cinematography and opened the world’s first cinema in Paris.</a:t>
            </a:r>
            <a:endParaRPr lang="ru-RU" sz="7200" b="1" dirty="0" smtClean="0">
              <a:solidFill>
                <a:schemeClr val="tx1">
                  <a:lumMod val="75000"/>
                  <a:lumOff val="25000"/>
                </a:schemeClr>
              </a:solidFill>
              <a:latin typeface="Bookman Old Style" pitchFamily="18" charset="0"/>
              <a:cs typeface="Times New Roman" pitchFamily="18" charset="0"/>
            </a:endParaRPr>
          </a:p>
          <a:p>
            <a:pPr>
              <a:buNone/>
            </a:pPr>
            <a:r>
              <a:rPr lang="ru-RU" sz="7200" b="1" dirty="0" smtClean="0">
                <a:solidFill>
                  <a:srgbClr val="C00000"/>
                </a:solidFill>
                <a:latin typeface="Bookman Old Style" pitchFamily="18" charset="0"/>
                <a:cs typeface="Times New Roman" pitchFamily="18" charset="0"/>
              </a:rPr>
              <a:t>5. </a:t>
            </a:r>
            <a:r>
              <a:rPr lang="en-US" sz="7200" b="1" dirty="0" smtClean="0">
                <a:solidFill>
                  <a:srgbClr val="C00000"/>
                </a:solidFill>
                <a:latin typeface="Bookman Old Style" pitchFamily="18" charset="0"/>
                <a:cs typeface="Times New Roman" pitchFamily="18" charset="0"/>
              </a:rPr>
              <a:t>Wilbur and Orville Wright built the first airplane in 1903. </a:t>
            </a:r>
          </a:p>
          <a:p>
            <a:pPr>
              <a:buNone/>
            </a:pPr>
            <a:r>
              <a:rPr lang="ru-RU" sz="7200" b="1" dirty="0" smtClean="0">
                <a:solidFill>
                  <a:srgbClr val="C00000"/>
                </a:solidFill>
                <a:latin typeface="Bookman Old Style" pitchFamily="18" charset="0"/>
                <a:cs typeface="Times New Roman" pitchFamily="18" charset="0"/>
              </a:rPr>
              <a:t>6. </a:t>
            </a:r>
            <a:r>
              <a:rPr lang="en-US" sz="7200" b="1" dirty="0" smtClean="0">
                <a:solidFill>
                  <a:srgbClr val="C00000"/>
                </a:solidFill>
                <a:latin typeface="Bookman Old Style" pitchFamily="18" charset="0"/>
                <a:cs typeface="Times New Roman" pitchFamily="18" charset="0"/>
              </a:rPr>
              <a:t>The first ballpoint pen was produced in 1940 though it had been invented by L. Biro, a Hungarian</a:t>
            </a:r>
            <a:r>
              <a:rPr lang="ru-RU" sz="7200" b="1" dirty="0" smtClean="0">
                <a:solidFill>
                  <a:srgbClr val="C00000"/>
                </a:solidFill>
                <a:latin typeface="Bookman Old Style" pitchFamily="18" charset="0"/>
                <a:cs typeface="Times New Roman" pitchFamily="18" charset="0"/>
              </a:rPr>
              <a:t> </a:t>
            </a:r>
            <a:r>
              <a:rPr lang="en-US" sz="7200" b="1" dirty="0" smtClean="0">
                <a:solidFill>
                  <a:srgbClr val="C00000"/>
                </a:solidFill>
                <a:latin typeface="Bookman Old Style" pitchFamily="18" charset="0"/>
                <a:cs typeface="Times New Roman" pitchFamily="18" charset="0"/>
              </a:rPr>
              <a:t>artist and journalist, in 1905.</a:t>
            </a:r>
            <a:endParaRPr lang="ru-RU" sz="7200" b="1" dirty="0" smtClean="0">
              <a:solidFill>
                <a:srgbClr val="C00000"/>
              </a:solidFill>
              <a:latin typeface="Bookman Old Style" pitchFamily="18" charset="0"/>
              <a:cs typeface="Times New Roman" pitchFamily="18" charset="0"/>
            </a:endParaRPr>
          </a:p>
          <a:p>
            <a:pPr lvl="0">
              <a:buNone/>
            </a:pPr>
            <a:r>
              <a:rPr lang="ru-RU" sz="7200" b="1" dirty="0" smtClean="0">
                <a:solidFill>
                  <a:schemeClr val="tx1">
                    <a:lumMod val="75000"/>
                    <a:lumOff val="25000"/>
                  </a:schemeClr>
                </a:solidFill>
                <a:latin typeface="Bookman Old Style" pitchFamily="18" charset="0"/>
                <a:cs typeface="Times New Roman" pitchFamily="18" charset="0"/>
              </a:rPr>
              <a:t>7. </a:t>
            </a:r>
            <a:r>
              <a:rPr lang="en-US" sz="7200" b="1" dirty="0" smtClean="0">
                <a:solidFill>
                  <a:schemeClr val="tx1">
                    <a:lumMod val="75000"/>
                    <a:lumOff val="25000"/>
                  </a:schemeClr>
                </a:solidFill>
                <a:latin typeface="Bookman Old Style" pitchFamily="18" charset="0"/>
                <a:cs typeface="Times New Roman" pitchFamily="18" charset="0"/>
              </a:rPr>
              <a:t>In 1908 James M. Spangler from the USA built the first vacuum cleaner.</a:t>
            </a:r>
            <a:endParaRPr lang="ru-RU" sz="7200" b="1" dirty="0" smtClean="0">
              <a:solidFill>
                <a:schemeClr val="tx1">
                  <a:lumMod val="75000"/>
                  <a:lumOff val="25000"/>
                </a:schemeClr>
              </a:solidFill>
              <a:latin typeface="Bookman Old Style" pitchFamily="18" charset="0"/>
              <a:cs typeface="Times New Roman" pitchFamily="18" charset="0"/>
            </a:endParaRPr>
          </a:p>
          <a:p>
            <a:pPr>
              <a:buNone/>
            </a:pPr>
            <a:r>
              <a:rPr lang="ru-RU" sz="7200" b="1" dirty="0" smtClean="0">
                <a:latin typeface="Bookman Old Style" pitchFamily="18" charset="0"/>
                <a:cs typeface="Times New Roman" pitchFamily="18" charset="0"/>
              </a:rPr>
              <a:t>8. </a:t>
            </a:r>
            <a:r>
              <a:rPr lang="en-US" sz="7200" b="1" dirty="0" smtClean="0">
                <a:latin typeface="Bookman Old Style" pitchFamily="18" charset="0"/>
                <a:cs typeface="Times New Roman" pitchFamily="18" charset="0"/>
              </a:rPr>
              <a:t>John Logie Baird from Scotland invented television in 1926.</a:t>
            </a:r>
          </a:p>
          <a:p>
            <a:pPr>
              <a:buNone/>
            </a:pPr>
            <a:r>
              <a:rPr lang="ru-RU" sz="7200" b="1" dirty="0" smtClean="0">
                <a:solidFill>
                  <a:srgbClr val="C00000"/>
                </a:solidFill>
                <a:latin typeface="Bookman Old Style" pitchFamily="18" charset="0"/>
                <a:cs typeface="Times New Roman" pitchFamily="18" charset="0"/>
              </a:rPr>
              <a:t>9. </a:t>
            </a:r>
            <a:r>
              <a:rPr lang="en-US" sz="7200" b="1" dirty="0" smtClean="0">
                <a:solidFill>
                  <a:srgbClr val="C00000"/>
                </a:solidFill>
                <a:latin typeface="Bookman Old Style" pitchFamily="18" charset="0"/>
                <a:cs typeface="Times New Roman" pitchFamily="18" charset="0"/>
              </a:rPr>
              <a:t>In 1928 Richard Drew perfected the Scotch tape, which had been invented by Jim Kirst from the</a:t>
            </a:r>
            <a:r>
              <a:rPr lang="ru-RU" sz="7200" b="1" dirty="0" smtClean="0">
                <a:solidFill>
                  <a:srgbClr val="C00000"/>
                </a:solidFill>
                <a:latin typeface="Bookman Old Style" pitchFamily="18" charset="0"/>
                <a:cs typeface="Times New Roman" pitchFamily="18" charset="0"/>
              </a:rPr>
              <a:t> </a:t>
            </a:r>
            <a:r>
              <a:rPr lang="en-US" sz="7200" b="1" dirty="0" smtClean="0">
                <a:solidFill>
                  <a:srgbClr val="C00000"/>
                </a:solidFill>
                <a:latin typeface="Bookman Old Style" pitchFamily="18" charset="0"/>
                <a:cs typeface="Times New Roman" pitchFamily="18" charset="0"/>
              </a:rPr>
              <a:t>USA in 1923. </a:t>
            </a:r>
          </a:p>
          <a:p>
            <a:pPr>
              <a:buNone/>
            </a:pPr>
            <a:r>
              <a:rPr lang="ru-RU" sz="7200" b="1" dirty="0" smtClean="0">
                <a:solidFill>
                  <a:srgbClr val="C00000"/>
                </a:solidFill>
                <a:latin typeface="Bookman Old Style" pitchFamily="18" charset="0"/>
                <a:cs typeface="Times New Roman" pitchFamily="18" charset="0"/>
              </a:rPr>
              <a:t>10. </a:t>
            </a:r>
            <a:r>
              <a:rPr lang="en-US" sz="7200" b="1" dirty="0" smtClean="0">
                <a:solidFill>
                  <a:srgbClr val="C00000"/>
                </a:solidFill>
                <a:latin typeface="Bookman Old Style" pitchFamily="18" charset="0"/>
                <a:cs typeface="Times New Roman" pitchFamily="18" charset="0"/>
              </a:rPr>
              <a:t>In 1945 the Nobel Prize was given to Alexander Fleming for penicillin that had been discovered in 1928. </a:t>
            </a:r>
            <a:endParaRPr lang="ru-RU" sz="7200" b="1" dirty="0" smtClean="0">
              <a:solidFill>
                <a:srgbClr val="C00000"/>
              </a:solidFill>
              <a:latin typeface="Bookman Old Style" pitchFamily="18" charset="0"/>
              <a:cs typeface="Times New Roman" pitchFamily="18" charset="0"/>
            </a:endParaRPr>
          </a:p>
          <a:p>
            <a:pPr>
              <a:buNone/>
            </a:pPr>
            <a:r>
              <a:rPr lang="ru-RU" sz="7200" b="1" dirty="0" smtClean="0">
                <a:latin typeface="Bookman Old Style" pitchFamily="18" charset="0"/>
                <a:cs typeface="Times New Roman" pitchFamily="18" charset="0"/>
              </a:rPr>
              <a:t>11. </a:t>
            </a:r>
            <a:r>
              <a:rPr lang="en-US" sz="7200" b="1" dirty="0" smtClean="0">
                <a:latin typeface="Bookman Old Style" pitchFamily="18" charset="0"/>
                <a:cs typeface="Times New Roman" pitchFamily="18" charset="0"/>
              </a:rPr>
              <a:t>Sergey Korolyev designed the first artificial satellite in 1957.</a:t>
            </a:r>
            <a:endParaRPr lang="ru-RU" sz="7200" b="1" dirty="0" smtClean="0">
              <a:latin typeface="Bookman Old Style" pitchFamily="18" charset="0"/>
              <a:cs typeface="Times New Roman" pitchFamily="18" charset="0"/>
            </a:endParaRPr>
          </a:p>
          <a:p>
            <a:pPr lvl="0">
              <a:buNone/>
            </a:pPr>
            <a:r>
              <a:rPr lang="ru-RU" sz="7200" b="1" dirty="0" smtClean="0">
                <a:latin typeface="Bookman Old Style" pitchFamily="18" charset="0"/>
                <a:cs typeface="Times New Roman" pitchFamily="18" charset="0"/>
              </a:rPr>
              <a:t>12. </a:t>
            </a:r>
            <a:r>
              <a:rPr lang="en-US" sz="7200" b="1" dirty="0" smtClean="0">
                <a:latin typeface="Bookman Old Style" pitchFamily="18" charset="0"/>
                <a:cs typeface="Times New Roman" pitchFamily="18" charset="0"/>
              </a:rPr>
              <a:t>In 1981 Bill Gates created Microsoft-DOS (Disk Operating System).</a:t>
            </a:r>
            <a:endParaRPr lang="ru-RU" sz="7200" b="1" dirty="0" smtClean="0">
              <a:latin typeface="Bookman Old Style" pitchFamily="18" charset="0"/>
              <a:cs typeface="Times New Roman" pitchFamily="18" charset="0"/>
            </a:endParaRPr>
          </a:p>
          <a:p>
            <a:pPr lvl="0">
              <a:buNone/>
            </a:pPr>
            <a:endParaRPr lang="ru-RU" dirty="0" smtClean="0"/>
          </a:p>
          <a:p>
            <a:pPr lvl="0">
              <a:buNone/>
            </a:pPr>
            <a:endParaRPr lang="ru-RU" dirty="0" smtClean="0"/>
          </a:p>
          <a:p>
            <a:pPr lvl="0"/>
            <a:endParaRPr lang="ru-RU" dirty="0" smtClean="0"/>
          </a:p>
          <a:p>
            <a:endParaRPr lang="ru-RU"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20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20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2000"/>
                                        <p:tgtEl>
                                          <p:spTgt spid="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183880" cy="571504"/>
          </a:xfrm>
        </p:spPr>
        <p:txBody>
          <a:bodyPr>
            <a:normAutofit fontScale="90000"/>
          </a:bodyPr>
          <a:lstStyle/>
          <a:p>
            <a:pPr algn="ctr"/>
            <a:r>
              <a:rPr lang="en-US" i="1" dirty="0" smtClean="0">
                <a:solidFill>
                  <a:srgbClr val="9933FF"/>
                </a:solidFill>
                <a:latin typeface="Bookman Old Style" pitchFamily="18" charset="0"/>
              </a:rPr>
              <a:t>Inventions Date</a:t>
            </a:r>
            <a:endParaRPr lang="ru-RU" b="0" i="1" dirty="0">
              <a:solidFill>
                <a:srgbClr val="9933FF"/>
              </a:solidFill>
              <a:latin typeface="Bookman Old Style" pitchFamily="18" charset="0"/>
            </a:endParaRPr>
          </a:p>
        </p:txBody>
      </p:sp>
      <p:sp>
        <p:nvSpPr>
          <p:cNvPr id="16" name="Содержимое 15"/>
          <p:cNvSpPr>
            <a:spLocks noGrp="1"/>
          </p:cNvSpPr>
          <p:nvPr>
            <p:ph idx="1"/>
          </p:nvPr>
        </p:nvSpPr>
        <p:spPr>
          <a:xfrm>
            <a:off x="502920" y="1214422"/>
            <a:ext cx="8183880" cy="4572032"/>
          </a:xfrm>
        </p:spPr>
        <p:txBody>
          <a:bodyPr>
            <a:normAutofit fontScale="92500" lnSpcReduction="10000"/>
          </a:bodyPr>
          <a:lstStyle/>
          <a:p>
            <a:pPr marL="514350" indent="-514350">
              <a:buClrTx/>
              <a:buNone/>
            </a:pPr>
            <a:r>
              <a:rPr lang="en-US" sz="2600" dirty="0" smtClean="0">
                <a:latin typeface="Bookman Old Style" pitchFamily="18" charset="0"/>
              </a:rPr>
              <a:t>television </a:t>
            </a:r>
            <a:endParaRPr lang="ru-RU" sz="2600" dirty="0" smtClean="0">
              <a:latin typeface="Bookman Old Style" pitchFamily="18" charset="0"/>
            </a:endParaRPr>
          </a:p>
          <a:p>
            <a:pPr marL="514350" indent="-514350">
              <a:buClrTx/>
              <a:buNone/>
            </a:pPr>
            <a:r>
              <a:rPr lang="en-US" sz="2600" dirty="0" smtClean="0">
                <a:latin typeface="Bookman Old Style" pitchFamily="18" charset="0"/>
              </a:rPr>
              <a:t>cinematography </a:t>
            </a:r>
            <a:endParaRPr lang="ru-RU" sz="2600" dirty="0" smtClean="0">
              <a:latin typeface="Bookman Old Style" pitchFamily="18" charset="0"/>
            </a:endParaRPr>
          </a:p>
          <a:p>
            <a:pPr marL="514350" indent="-514350">
              <a:buClrTx/>
              <a:buNone/>
            </a:pPr>
            <a:r>
              <a:rPr lang="en-US" sz="2600" dirty="0" smtClean="0">
                <a:latin typeface="Bookman Old Style" pitchFamily="18" charset="0"/>
              </a:rPr>
              <a:t>the Scotch tape </a:t>
            </a:r>
            <a:endParaRPr lang="ru-RU" sz="2600" dirty="0" smtClean="0">
              <a:latin typeface="Bookman Old Style" pitchFamily="18" charset="0"/>
            </a:endParaRPr>
          </a:p>
          <a:p>
            <a:pPr marL="514350" indent="-514350">
              <a:buClrTx/>
              <a:buNone/>
            </a:pPr>
            <a:r>
              <a:rPr lang="en-US" sz="2600" dirty="0" smtClean="0">
                <a:latin typeface="Bookman Old Style" pitchFamily="18" charset="0"/>
              </a:rPr>
              <a:t>ballpoint pen </a:t>
            </a:r>
            <a:endParaRPr lang="ru-RU" sz="2600" dirty="0" smtClean="0">
              <a:latin typeface="Bookman Old Style" pitchFamily="18" charset="0"/>
            </a:endParaRPr>
          </a:p>
          <a:p>
            <a:pPr marL="514350" indent="-514350">
              <a:buClrTx/>
              <a:buNone/>
            </a:pPr>
            <a:r>
              <a:rPr lang="en-US" sz="2600" dirty="0" smtClean="0">
                <a:latin typeface="Bookman Old Style" pitchFamily="18" charset="0"/>
              </a:rPr>
              <a:t>Microsoft-DOS </a:t>
            </a:r>
            <a:endParaRPr lang="ru-RU" sz="2600" dirty="0" smtClean="0">
              <a:latin typeface="Bookman Old Style" pitchFamily="18" charset="0"/>
            </a:endParaRPr>
          </a:p>
          <a:p>
            <a:pPr marL="514350" indent="-514350">
              <a:buClrTx/>
              <a:buNone/>
            </a:pPr>
            <a:r>
              <a:rPr lang="en-US" sz="2600" dirty="0" smtClean="0">
                <a:latin typeface="Bookman Old Style" pitchFamily="18" charset="0"/>
              </a:rPr>
              <a:t>airplane </a:t>
            </a:r>
            <a:endParaRPr lang="ru-RU" sz="2600" dirty="0" smtClean="0">
              <a:latin typeface="Bookman Old Style" pitchFamily="18" charset="0"/>
            </a:endParaRPr>
          </a:p>
          <a:p>
            <a:pPr marL="514350" indent="-514350">
              <a:buClrTx/>
              <a:buNone/>
            </a:pPr>
            <a:r>
              <a:rPr lang="en-US" sz="2600" dirty="0" smtClean="0">
                <a:latin typeface="Bookman Old Style" pitchFamily="18" charset="0"/>
              </a:rPr>
              <a:t>petrol-driven car </a:t>
            </a:r>
            <a:endParaRPr lang="ru-RU" sz="2600" dirty="0" smtClean="0">
              <a:latin typeface="Bookman Old Style" pitchFamily="18" charset="0"/>
            </a:endParaRPr>
          </a:p>
          <a:p>
            <a:pPr marL="514350" indent="-514350">
              <a:buClrTx/>
              <a:buNone/>
            </a:pPr>
            <a:r>
              <a:rPr lang="en-US" sz="2600" dirty="0" smtClean="0">
                <a:latin typeface="Bookman Old Style" pitchFamily="18" charset="0"/>
              </a:rPr>
              <a:t>vacuum cleaner </a:t>
            </a:r>
            <a:endParaRPr lang="ru-RU" sz="2600" dirty="0" smtClean="0">
              <a:latin typeface="Bookman Old Style" pitchFamily="18" charset="0"/>
            </a:endParaRPr>
          </a:p>
          <a:p>
            <a:pPr marL="514350" indent="-514350">
              <a:buClrTx/>
              <a:buNone/>
            </a:pPr>
            <a:r>
              <a:rPr lang="en-US" sz="2600" dirty="0" smtClean="0">
                <a:latin typeface="Bookman Old Style" pitchFamily="18" charset="0"/>
              </a:rPr>
              <a:t>telephone </a:t>
            </a:r>
            <a:endParaRPr lang="ru-RU" sz="2600" dirty="0" smtClean="0">
              <a:latin typeface="Bookman Old Style" pitchFamily="18" charset="0"/>
            </a:endParaRPr>
          </a:p>
          <a:p>
            <a:pPr marL="514350" indent="-514350">
              <a:buClrTx/>
              <a:buNone/>
            </a:pPr>
            <a:r>
              <a:rPr lang="en-US" sz="2600" dirty="0" smtClean="0">
                <a:latin typeface="Bookman Old Style" pitchFamily="18" charset="0"/>
              </a:rPr>
              <a:t>photography </a:t>
            </a:r>
            <a:endParaRPr lang="ru-RU" sz="2600" dirty="0" smtClean="0">
              <a:latin typeface="Bookman Old Style" pitchFamily="18" charset="0"/>
            </a:endParaRPr>
          </a:p>
          <a:p>
            <a:pPr marL="514350" indent="-514350">
              <a:buClrTx/>
              <a:buNone/>
            </a:pPr>
            <a:r>
              <a:rPr lang="en-US" sz="2600" dirty="0" smtClean="0">
                <a:latin typeface="Bookman Old Style" pitchFamily="18" charset="0"/>
              </a:rPr>
              <a:t>penicillin </a:t>
            </a:r>
            <a:endParaRPr lang="ru-RU" sz="2600" dirty="0" smtClean="0">
              <a:latin typeface="Bookman Old Style" pitchFamily="18" charset="0"/>
            </a:endParaRPr>
          </a:p>
          <a:p>
            <a:pPr marL="514350" indent="-514350">
              <a:buClrTx/>
              <a:buNone/>
            </a:pPr>
            <a:r>
              <a:rPr lang="en-US" sz="2600" dirty="0" smtClean="0">
                <a:latin typeface="Bookman Old Style" pitchFamily="18" charset="0"/>
              </a:rPr>
              <a:t>artificial satellite </a:t>
            </a:r>
            <a:endParaRPr lang="ru-RU" sz="2600" dirty="0" smtClean="0">
              <a:latin typeface="Bookman Old Style" pitchFamily="18" charset="0"/>
            </a:endParaRPr>
          </a:p>
          <a:p>
            <a:pPr>
              <a:buNone/>
            </a:pPr>
            <a:endParaRPr lang="ru-RU" dirty="0"/>
          </a:p>
        </p:txBody>
      </p:sp>
      <p:sp>
        <p:nvSpPr>
          <p:cNvPr id="18" name="TextBox 17"/>
          <p:cNvSpPr txBox="1"/>
          <p:nvPr/>
        </p:nvSpPr>
        <p:spPr>
          <a:xfrm>
            <a:off x="5572132" y="1357298"/>
            <a:ext cx="1357322" cy="400110"/>
          </a:xfrm>
          <a:prstGeom prst="rect">
            <a:avLst/>
          </a:prstGeom>
          <a:noFill/>
        </p:spPr>
        <p:txBody>
          <a:bodyPr wrap="square" rtlCol="0">
            <a:spAutoFit/>
          </a:bodyPr>
          <a:lstStyle/>
          <a:p>
            <a:r>
              <a:rPr lang="en-US" sz="2000" b="1" dirty="0" smtClean="0">
                <a:latin typeface="Bookman Old Style" pitchFamily="18" charset="0"/>
              </a:rPr>
              <a:t>1829</a:t>
            </a:r>
            <a:r>
              <a:rPr lang="en-US" dirty="0" smtClean="0"/>
              <a:t> </a:t>
            </a:r>
            <a:endParaRPr lang="ru-RU" dirty="0"/>
          </a:p>
        </p:txBody>
      </p:sp>
      <p:sp>
        <p:nvSpPr>
          <p:cNvPr id="19" name="TextBox 18"/>
          <p:cNvSpPr txBox="1"/>
          <p:nvPr/>
        </p:nvSpPr>
        <p:spPr>
          <a:xfrm>
            <a:off x="5715008" y="2714620"/>
            <a:ext cx="1000132" cy="400110"/>
          </a:xfrm>
          <a:prstGeom prst="rect">
            <a:avLst/>
          </a:prstGeom>
          <a:noFill/>
        </p:spPr>
        <p:txBody>
          <a:bodyPr wrap="square" rtlCol="0">
            <a:spAutoFit/>
          </a:bodyPr>
          <a:lstStyle/>
          <a:p>
            <a:r>
              <a:rPr lang="en-US" sz="2000" b="1" dirty="0" smtClean="0">
                <a:latin typeface="Bookman Old Style" pitchFamily="18" charset="0"/>
              </a:rPr>
              <a:t>1895</a:t>
            </a:r>
            <a:r>
              <a:rPr lang="en-US" dirty="0" smtClean="0"/>
              <a:t> </a:t>
            </a:r>
            <a:endParaRPr lang="ru-RU" dirty="0"/>
          </a:p>
        </p:txBody>
      </p:sp>
      <p:sp>
        <p:nvSpPr>
          <p:cNvPr id="20" name="TextBox 19"/>
          <p:cNvSpPr txBox="1"/>
          <p:nvPr/>
        </p:nvSpPr>
        <p:spPr>
          <a:xfrm>
            <a:off x="5000628" y="2000240"/>
            <a:ext cx="970549" cy="400110"/>
          </a:xfrm>
          <a:prstGeom prst="rect">
            <a:avLst/>
          </a:prstGeom>
          <a:noFill/>
        </p:spPr>
        <p:txBody>
          <a:bodyPr wrap="square" rtlCol="0">
            <a:spAutoFit/>
          </a:bodyPr>
          <a:lstStyle/>
          <a:p>
            <a:r>
              <a:rPr lang="en-US" sz="2000" b="1" dirty="0" smtClean="0">
                <a:latin typeface="Bookman Old Style" pitchFamily="18" charset="0"/>
              </a:rPr>
              <a:t>1876</a:t>
            </a:r>
            <a:r>
              <a:rPr lang="en-US" dirty="0" smtClean="0"/>
              <a:t> </a:t>
            </a:r>
            <a:endParaRPr lang="ru-RU" dirty="0"/>
          </a:p>
        </p:txBody>
      </p:sp>
      <p:sp>
        <p:nvSpPr>
          <p:cNvPr id="21" name="TextBox 20"/>
          <p:cNvSpPr txBox="1"/>
          <p:nvPr/>
        </p:nvSpPr>
        <p:spPr>
          <a:xfrm>
            <a:off x="6572264" y="2000240"/>
            <a:ext cx="928694" cy="400110"/>
          </a:xfrm>
          <a:prstGeom prst="rect">
            <a:avLst/>
          </a:prstGeom>
          <a:noFill/>
        </p:spPr>
        <p:txBody>
          <a:bodyPr wrap="square" rtlCol="0">
            <a:spAutoFit/>
          </a:bodyPr>
          <a:lstStyle/>
          <a:p>
            <a:r>
              <a:rPr lang="en-US" sz="2000" b="1" dirty="0" smtClean="0">
                <a:latin typeface="Bookman Old Style" pitchFamily="18" charset="0"/>
              </a:rPr>
              <a:t>1878</a:t>
            </a:r>
            <a:endParaRPr lang="ru-RU" sz="2000" b="1" dirty="0">
              <a:latin typeface="Bookman Old Style" pitchFamily="18" charset="0"/>
            </a:endParaRPr>
          </a:p>
        </p:txBody>
      </p:sp>
      <p:sp>
        <p:nvSpPr>
          <p:cNvPr id="22" name="TextBox 21"/>
          <p:cNvSpPr txBox="1"/>
          <p:nvPr/>
        </p:nvSpPr>
        <p:spPr>
          <a:xfrm>
            <a:off x="6357950" y="3357562"/>
            <a:ext cx="1000132" cy="400110"/>
          </a:xfrm>
          <a:prstGeom prst="rect">
            <a:avLst/>
          </a:prstGeom>
          <a:noFill/>
        </p:spPr>
        <p:txBody>
          <a:bodyPr wrap="square" rtlCol="0">
            <a:spAutoFit/>
          </a:bodyPr>
          <a:lstStyle/>
          <a:p>
            <a:r>
              <a:rPr lang="en-US" sz="2000" b="1" dirty="0" smtClean="0">
                <a:latin typeface="Bookman Old Style" pitchFamily="18" charset="0"/>
              </a:rPr>
              <a:t>1903</a:t>
            </a:r>
            <a:r>
              <a:rPr lang="en-US" dirty="0" smtClean="0"/>
              <a:t> </a:t>
            </a:r>
            <a:endParaRPr lang="ru-RU" dirty="0"/>
          </a:p>
        </p:txBody>
      </p:sp>
      <p:sp>
        <p:nvSpPr>
          <p:cNvPr id="28" name="TextBox 27"/>
          <p:cNvSpPr txBox="1"/>
          <p:nvPr/>
        </p:nvSpPr>
        <p:spPr>
          <a:xfrm>
            <a:off x="5929322" y="4000504"/>
            <a:ext cx="1071570" cy="400110"/>
          </a:xfrm>
          <a:prstGeom prst="rect">
            <a:avLst/>
          </a:prstGeom>
          <a:noFill/>
        </p:spPr>
        <p:txBody>
          <a:bodyPr wrap="square" rtlCol="0">
            <a:spAutoFit/>
          </a:bodyPr>
          <a:lstStyle/>
          <a:p>
            <a:r>
              <a:rPr lang="en-US" sz="2000" b="1" dirty="0" smtClean="0">
                <a:latin typeface="Bookman Old Style" pitchFamily="18" charset="0"/>
              </a:rPr>
              <a:t>1905</a:t>
            </a:r>
            <a:r>
              <a:rPr lang="en-US" dirty="0" smtClean="0"/>
              <a:t> </a:t>
            </a:r>
            <a:endParaRPr lang="ru-RU" dirty="0"/>
          </a:p>
        </p:txBody>
      </p:sp>
      <p:sp>
        <p:nvSpPr>
          <p:cNvPr id="30" name="TextBox 29"/>
          <p:cNvSpPr txBox="1"/>
          <p:nvPr/>
        </p:nvSpPr>
        <p:spPr>
          <a:xfrm>
            <a:off x="7000892" y="5143512"/>
            <a:ext cx="928694" cy="400110"/>
          </a:xfrm>
          <a:prstGeom prst="rect">
            <a:avLst/>
          </a:prstGeom>
          <a:noFill/>
        </p:spPr>
        <p:txBody>
          <a:bodyPr wrap="square" rtlCol="0">
            <a:spAutoFit/>
          </a:bodyPr>
          <a:lstStyle/>
          <a:p>
            <a:r>
              <a:rPr lang="en-US" sz="2000" b="1" dirty="0" smtClean="0">
                <a:latin typeface="Bookman Old Style" pitchFamily="18" charset="0"/>
              </a:rPr>
              <a:t>1908</a:t>
            </a:r>
            <a:r>
              <a:rPr lang="en-US" dirty="0" smtClean="0"/>
              <a:t> </a:t>
            </a:r>
            <a:endParaRPr lang="ru-RU" dirty="0"/>
          </a:p>
        </p:txBody>
      </p:sp>
      <p:sp>
        <p:nvSpPr>
          <p:cNvPr id="32" name="TextBox 31"/>
          <p:cNvSpPr txBox="1"/>
          <p:nvPr/>
        </p:nvSpPr>
        <p:spPr>
          <a:xfrm>
            <a:off x="5572132" y="5214950"/>
            <a:ext cx="1143008" cy="400110"/>
          </a:xfrm>
          <a:prstGeom prst="rect">
            <a:avLst/>
          </a:prstGeom>
          <a:noFill/>
        </p:spPr>
        <p:txBody>
          <a:bodyPr wrap="square" rtlCol="0">
            <a:spAutoFit/>
          </a:bodyPr>
          <a:lstStyle/>
          <a:p>
            <a:r>
              <a:rPr lang="en-US" sz="2000" b="1" dirty="0" smtClean="0">
                <a:latin typeface="Bookman Old Style" pitchFamily="18" charset="0"/>
              </a:rPr>
              <a:t>1926</a:t>
            </a:r>
            <a:r>
              <a:rPr lang="en-US" dirty="0" smtClean="0"/>
              <a:t> </a:t>
            </a:r>
            <a:endParaRPr lang="ru-RU" dirty="0"/>
          </a:p>
        </p:txBody>
      </p:sp>
      <p:sp>
        <p:nvSpPr>
          <p:cNvPr id="34" name="TextBox 33"/>
          <p:cNvSpPr txBox="1"/>
          <p:nvPr/>
        </p:nvSpPr>
        <p:spPr>
          <a:xfrm>
            <a:off x="5286380" y="4714884"/>
            <a:ext cx="928694" cy="400110"/>
          </a:xfrm>
          <a:prstGeom prst="rect">
            <a:avLst/>
          </a:prstGeom>
          <a:noFill/>
        </p:spPr>
        <p:txBody>
          <a:bodyPr wrap="square" rtlCol="0">
            <a:spAutoFit/>
          </a:bodyPr>
          <a:lstStyle/>
          <a:p>
            <a:r>
              <a:rPr lang="en-US" sz="2000" b="1" dirty="0" smtClean="0">
                <a:latin typeface="Bookman Old Style" pitchFamily="18" charset="0"/>
              </a:rPr>
              <a:t>1923</a:t>
            </a:r>
            <a:r>
              <a:rPr lang="en-US" dirty="0" smtClean="0"/>
              <a:t> </a:t>
            </a:r>
            <a:endParaRPr lang="ru-RU" dirty="0"/>
          </a:p>
        </p:txBody>
      </p:sp>
      <p:sp>
        <p:nvSpPr>
          <p:cNvPr id="36" name="TextBox 35"/>
          <p:cNvSpPr txBox="1"/>
          <p:nvPr/>
        </p:nvSpPr>
        <p:spPr>
          <a:xfrm>
            <a:off x="7072330" y="4429132"/>
            <a:ext cx="1143008" cy="400110"/>
          </a:xfrm>
          <a:prstGeom prst="rect">
            <a:avLst/>
          </a:prstGeom>
          <a:noFill/>
        </p:spPr>
        <p:txBody>
          <a:bodyPr wrap="square" rtlCol="0">
            <a:spAutoFit/>
          </a:bodyPr>
          <a:lstStyle/>
          <a:p>
            <a:r>
              <a:rPr lang="en-US" sz="2000" b="1" dirty="0" smtClean="0">
                <a:latin typeface="Bookman Old Style" pitchFamily="18" charset="0"/>
              </a:rPr>
              <a:t>1928</a:t>
            </a:r>
            <a:r>
              <a:rPr lang="en-US" dirty="0" smtClean="0"/>
              <a:t> </a:t>
            </a:r>
            <a:endParaRPr lang="ru-RU" dirty="0"/>
          </a:p>
        </p:txBody>
      </p:sp>
      <p:sp>
        <p:nvSpPr>
          <p:cNvPr id="37" name="TextBox 36"/>
          <p:cNvSpPr txBox="1"/>
          <p:nvPr/>
        </p:nvSpPr>
        <p:spPr>
          <a:xfrm>
            <a:off x="7143768" y="2571744"/>
            <a:ext cx="857256" cy="400110"/>
          </a:xfrm>
          <a:prstGeom prst="rect">
            <a:avLst/>
          </a:prstGeom>
          <a:noFill/>
        </p:spPr>
        <p:txBody>
          <a:bodyPr wrap="square" rtlCol="0">
            <a:spAutoFit/>
          </a:bodyPr>
          <a:lstStyle/>
          <a:p>
            <a:r>
              <a:rPr lang="en-US" sz="2000" b="1" dirty="0" smtClean="0">
                <a:latin typeface="Bookman Old Style" pitchFamily="18" charset="0"/>
              </a:rPr>
              <a:t>1957</a:t>
            </a:r>
            <a:endParaRPr lang="ru-RU" sz="2000" b="1" dirty="0">
              <a:latin typeface="Bookman Old Style" pitchFamily="18" charset="0"/>
            </a:endParaRPr>
          </a:p>
        </p:txBody>
      </p:sp>
      <p:sp>
        <p:nvSpPr>
          <p:cNvPr id="38" name="TextBox 37"/>
          <p:cNvSpPr txBox="1"/>
          <p:nvPr/>
        </p:nvSpPr>
        <p:spPr>
          <a:xfrm>
            <a:off x="7429520" y="1428736"/>
            <a:ext cx="928694" cy="400110"/>
          </a:xfrm>
          <a:prstGeom prst="rect">
            <a:avLst/>
          </a:prstGeom>
          <a:noFill/>
        </p:spPr>
        <p:txBody>
          <a:bodyPr wrap="square" rtlCol="0">
            <a:spAutoFit/>
          </a:bodyPr>
          <a:lstStyle/>
          <a:p>
            <a:r>
              <a:rPr lang="en-US" sz="2000" b="1" dirty="0" smtClean="0">
                <a:latin typeface="Bookman Old Style" pitchFamily="18" charset="0"/>
              </a:rPr>
              <a:t>1981</a:t>
            </a:r>
            <a:r>
              <a:rPr lang="en-US" dirty="0" smtClean="0"/>
              <a:t> </a:t>
            </a:r>
            <a:endParaRPr lang="ru-RU" dirty="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blinds(horizontal)">
                                      <p:cBhvr>
                                        <p:cTn id="12" dur="1000"/>
                                        <p:tgtEl>
                                          <p:spTgt spid="16">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6">
                                            <p:txEl>
                                              <p:pRg st="1" end="1"/>
                                            </p:txEl>
                                          </p:spTgt>
                                        </p:tgtEl>
                                        <p:attrNameLst>
                                          <p:attrName>style.visibility</p:attrName>
                                        </p:attrNameLst>
                                      </p:cBhvr>
                                      <p:to>
                                        <p:strVal val="visible"/>
                                      </p:to>
                                    </p:set>
                                    <p:animEffect transition="in" filter="blinds(horizontal)">
                                      <p:cBhvr>
                                        <p:cTn id="15" dur="1000"/>
                                        <p:tgtEl>
                                          <p:spTgt spid="16">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6">
                                            <p:txEl>
                                              <p:pRg st="2" end="2"/>
                                            </p:txEl>
                                          </p:spTgt>
                                        </p:tgtEl>
                                        <p:attrNameLst>
                                          <p:attrName>style.visibility</p:attrName>
                                        </p:attrNameLst>
                                      </p:cBhvr>
                                      <p:to>
                                        <p:strVal val="visible"/>
                                      </p:to>
                                    </p:set>
                                    <p:animEffect transition="in" filter="blinds(horizontal)">
                                      <p:cBhvr>
                                        <p:cTn id="18" dur="1000"/>
                                        <p:tgtEl>
                                          <p:spTgt spid="16">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blinds(horizontal)">
                                      <p:cBhvr>
                                        <p:cTn id="21" dur="1000"/>
                                        <p:tgtEl>
                                          <p:spTgt spid="16">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6">
                                            <p:txEl>
                                              <p:pRg st="4" end="4"/>
                                            </p:txEl>
                                          </p:spTgt>
                                        </p:tgtEl>
                                        <p:attrNameLst>
                                          <p:attrName>style.visibility</p:attrName>
                                        </p:attrNameLst>
                                      </p:cBhvr>
                                      <p:to>
                                        <p:strVal val="visible"/>
                                      </p:to>
                                    </p:set>
                                    <p:animEffect transition="in" filter="blinds(horizontal)">
                                      <p:cBhvr>
                                        <p:cTn id="24" dur="1000"/>
                                        <p:tgtEl>
                                          <p:spTgt spid="16">
                                            <p:txEl>
                                              <p:pRg st="4" end="4"/>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animEffect transition="in" filter="blinds(horizontal)">
                                      <p:cBhvr>
                                        <p:cTn id="27" dur="1000"/>
                                        <p:tgtEl>
                                          <p:spTgt spid="16">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16">
                                            <p:txEl>
                                              <p:pRg st="6" end="6"/>
                                            </p:txEl>
                                          </p:spTgt>
                                        </p:tgtEl>
                                        <p:attrNameLst>
                                          <p:attrName>style.visibility</p:attrName>
                                        </p:attrNameLst>
                                      </p:cBhvr>
                                      <p:to>
                                        <p:strVal val="visible"/>
                                      </p:to>
                                    </p:set>
                                    <p:animEffect transition="in" filter="blinds(horizontal)">
                                      <p:cBhvr>
                                        <p:cTn id="30" dur="1000"/>
                                        <p:tgtEl>
                                          <p:spTgt spid="16">
                                            <p:txEl>
                                              <p:pRg st="6" end="6"/>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16">
                                            <p:txEl>
                                              <p:pRg st="7" end="7"/>
                                            </p:txEl>
                                          </p:spTgt>
                                        </p:tgtEl>
                                        <p:attrNameLst>
                                          <p:attrName>style.visibility</p:attrName>
                                        </p:attrNameLst>
                                      </p:cBhvr>
                                      <p:to>
                                        <p:strVal val="visible"/>
                                      </p:to>
                                    </p:set>
                                    <p:animEffect transition="in" filter="blinds(horizontal)">
                                      <p:cBhvr>
                                        <p:cTn id="33" dur="1000"/>
                                        <p:tgtEl>
                                          <p:spTgt spid="16">
                                            <p:txEl>
                                              <p:pRg st="7" end="7"/>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16">
                                            <p:txEl>
                                              <p:pRg st="8" end="8"/>
                                            </p:txEl>
                                          </p:spTgt>
                                        </p:tgtEl>
                                        <p:attrNameLst>
                                          <p:attrName>style.visibility</p:attrName>
                                        </p:attrNameLst>
                                      </p:cBhvr>
                                      <p:to>
                                        <p:strVal val="visible"/>
                                      </p:to>
                                    </p:set>
                                    <p:animEffect transition="in" filter="blinds(horizontal)">
                                      <p:cBhvr>
                                        <p:cTn id="36" dur="1000"/>
                                        <p:tgtEl>
                                          <p:spTgt spid="16">
                                            <p:txEl>
                                              <p:pRg st="8" end="8"/>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animEffect transition="in" filter="blinds(horizontal)">
                                      <p:cBhvr>
                                        <p:cTn id="39" dur="1000"/>
                                        <p:tgtEl>
                                          <p:spTgt spid="16">
                                            <p:txEl>
                                              <p:pRg st="9" end="9"/>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16">
                                            <p:txEl>
                                              <p:pRg st="10" end="10"/>
                                            </p:txEl>
                                          </p:spTgt>
                                        </p:tgtEl>
                                        <p:attrNameLst>
                                          <p:attrName>style.visibility</p:attrName>
                                        </p:attrNameLst>
                                      </p:cBhvr>
                                      <p:to>
                                        <p:strVal val="visible"/>
                                      </p:to>
                                    </p:set>
                                    <p:animEffect transition="in" filter="blinds(horizontal)">
                                      <p:cBhvr>
                                        <p:cTn id="42" dur="1000"/>
                                        <p:tgtEl>
                                          <p:spTgt spid="16">
                                            <p:txEl>
                                              <p:pRg st="10" end="10"/>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16">
                                            <p:txEl>
                                              <p:pRg st="11" end="11"/>
                                            </p:txEl>
                                          </p:spTgt>
                                        </p:tgtEl>
                                        <p:attrNameLst>
                                          <p:attrName>style.visibility</p:attrName>
                                        </p:attrNameLst>
                                      </p:cBhvr>
                                      <p:to>
                                        <p:strVal val="visible"/>
                                      </p:to>
                                    </p:set>
                                    <p:animEffect transition="in" filter="blinds(horizontal)">
                                      <p:cBhvr>
                                        <p:cTn id="45" dur="1000"/>
                                        <p:tgtEl>
                                          <p:spTgt spid="16">
                                            <p:txEl>
                                              <p:pRg st="11" end="11"/>
                                            </p:txEl>
                                          </p:spTgt>
                                        </p:tgtEl>
                                      </p:cBhvr>
                                    </p:animEffect>
                                  </p:childTnLst>
                                </p:cTn>
                              </p:par>
                            </p:childTnLst>
                          </p:cTn>
                        </p:par>
                        <p:par>
                          <p:cTn id="46" fill="hold">
                            <p:stCondLst>
                              <p:cond delay="1000"/>
                            </p:stCondLst>
                            <p:childTnLst>
                              <p:par>
                                <p:cTn id="47" presetID="29" presetClass="entr" presetSubtype="0"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p:cTn id="49" dur="1000" fill="hold"/>
                                        <p:tgtEl>
                                          <p:spTgt spid="32"/>
                                        </p:tgtEl>
                                        <p:attrNameLst>
                                          <p:attrName>ppt_x</p:attrName>
                                        </p:attrNameLst>
                                      </p:cBhvr>
                                      <p:tavLst>
                                        <p:tav tm="0">
                                          <p:val>
                                            <p:strVal val="#ppt_x-.2"/>
                                          </p:val>
                                        </p:tav>
                                        <p:tav tm="100000">
                                          <p:val>
                                            <p:strVal val="#ppt_x"/>
                                          </p:val>
                                        </p:tav>
                                      </p:tavLst>
                                    </p:anim>
                                    <p:anim calcmode="lin" valueType="num">
                                      <p:cBhvr>
                                        <p:cTn id="50" dur="1000" fill="hold"/>
                                        <p:tgtEl>
                                          <p:spTgt spid="32"/>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2"/>
                                        </p:tgtEl>
                                      </p:cBhvr>
                                    </p:animEffect>
                                  </p:childTnLst>
                                </p:cTn>
                              </p:par>
                            </p:childTnLst>
                          </p:cTn>
                        </p:par>
                        <p:par>
                          <p:cTn id="52" fill="hold">
                            <p:stCondLst>
                              <p:cond delay="2000"/>
                            </p:stCondLst>
                            <p:childTnLst>
                              <p:par>
                                <p:cTn id="53" presetID="29" presetClass="entr" presetSubtype="0"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p:cTn id="55" dur="1000" fill="hold"/>
                                        <p:tgtEl>
                                          <p:spTgt spid="30"/>
                                        </p:tgtEl>
                                        <p:attrNameLst>
                                          <p:attrName>ppt_x</p:attrName>
                                        </p:attrNameLst>
                                      </p:cBhvr>
                                      <p:tavLst>
                                        <p:tav tm="0">
                                          <p:val>
                                            <p:strVal val="#ppt_x-.2"/>
                                          </p:val>
                                        </p:tav>
                                        <p:tav tm="100000">
                                          <p:val>
                                            <p:strVal val="#ppt_x"/>
                                          </p:val>
                                        </p:tav>
                                      </p:tavLst>
                                    </p:anim>
                                    <p:anim calcmode="lin" valueType="num">
                                      <p:cBhvr>
                                        <p:cTn id="56"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57" dur="1000"/>
                                        <p:tgtEl>
                                          <p:spTgt spid="30"/>
                                        </p:tgtEl>
                                      </p:cBhvr>
                                    </p:animEffect>
                                  </p:childTnLst>
                                </p:cTn>
                              </p:par>
                            </p:childTnLst>
                          </p:cTn>
                        </p:par>
                        <p:par>
                          <p:cTn id="58" fill="hold">
                            <p:stCondLst>
                              <p:cond delay="3000"/>
                            </p:stCondLst>
                            <p:childTnLst>
                              <p:par>
                                <p:cTn id="59" presetID="29" presetClass="entr" presetSubtype="0"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p:cTn id="61" dur="1000" fill="hold"/>
                                        <p:tgtEl>
                                          <p:spTgt spid="34"/>
                                        </p:tgtEl>
                                        <p:attrNameLst>
                                          <p:attrName>ppt_x</p:attrName>
                                        </p:attrNameLst>
                                      </p:cBhvr>
                                      <p:tavLst>
                                        <p:tav tm="0">
                                          <p:val>
                                            <p:strVal val="#ppt_x-.2"/>
                                          </p:val>
                                        </p:tav>
                                        <p:tav tm="100000">
                                          <p:val>
                                            <p:strVal val="#ppt_x"/>
                                          </p:val>
                                        </p:tav>
                                      </p:tavLst>
                                    </p:anim>
                                    <p:anim calcmode="lin" valueType="num">
                                      <p:cBhvr>
                                        <p:cTn id="62"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63" dur="1000"/>
                                        <p:tgtEl>
                                          <p:spTgt spid="34"/>
                                        </p:tgtEl>
                                      </p:cBhvr>
                                    </p:animEffect>
                                  </p:childTnLst>
                                </p:cTn>
                              </p:par>
                            </p:childTnLst>
                          </p:cTn>
                        </p:par>
                        <p:par>
                          <p:cTn id="64" fill="hold">
                            <p:stCondLst>
                              <p:cond delay="4000"/>
                            </p:stCondLst>
                            <p:childTnLst>
                              <p:par>
                                <p:cTn id="65" presetID="29" presetClass="entr" presetSubtype="0" fill="hold" grpId="0" nodeType="afterEffect">
                                  <p:stCondLst>
                                    <p:cond delay="0"/>
                                  </p:stCondLst>
                                  <p:childTnLst>
                                    <p:set>
                                      <p:cBhvr>
                                        <p:cTn id="66" dur="1" fill="hold">
                                          <p:stCondLst>
                                            <p:cond delay="0"/>
                                          </p:stCondLst>
                                        </p:cTn>
                                        <p:tgtEl>
                                          <p:spTgt spid="36">
                                            <p:txEl>
                                              <p:pRg st="0" end="0"/>
                                            </p:txEl>
                                          </p:spTgt>
                                        </p:tgtEl>
                                        <p:attrNameLst>
                                          <p:attrName>style.visibility</p:attrName>
                                        </p:attrNameLst>
                                      </p:cBhvr>
                                      <p:to>
                                        <p:strVal val="visible"/>
                                      </p:to>
                                    </p:set>
                                    <p:anim calcmode="lin" valueType="num">
                                      <p:cBhvr>
                                        <p:cTn id="67" dur="1000" fill="hold"/>
                                        <p:tgtEl>
                                          <p:spTgt spid="36">
                                            <p:txEl>
                                              <p:pRg st="0" end="0"/>
                                            </p:txEl>
                                          </p:spTgt>
                                        </p:tgtEl>
                                        <p:attrNameLst>
                                          <p:attrName>ppt_x</p:attrName>
                                        </p:attrNameLst>
                                      </p:cBhvr>
                                      <p:tavLst>
                                        <p:tav tm="0">
                                          <p:val>
                                            <p:strVal val="#ppt_x-.2"/>
                                          </p:val>
                                        </p:tav>
                                        <p:tav tm="100000">
                                          <p:val>
                                            <p:strVal val="#ppt_x"/>
                                          </p:val>
                                        </p:tav>
                                      </p:tavLst>
                                    </p:anim>
                                    <p:anim calcmode="lin" valueType="num">
                                      <p:cBhvr>
                                        <p:cTn id="68" dur="1000" fill="hold"/>
                                        <p:tgtEl>
                                          <p:spTgt spid="3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69" dur="1000"/>
                                        <p:tgtEl>
                                          <p:spTgt spid="36">
                                            <p:txEl>
                                              <p:pRg st="0" end="0"/>
                                            </p:txEl>
                                          </p:spTgt>
                                        </p:tgtEl>
                                      </p:cBhvr>
                                    </p:animEffect>
                                  </p:childTnLst>
                                </p:cTn>
                              </p:par>
                            </p:childTnLst>
                          </p:cTn>
                        </p:par>
                        <p:par>
                          <p:cTn id="70" fill="hold">
                            <p:stCondLst>
                              <p:cond delay="5000"/>
                            </p:stCondLst>
                            <p:childTnLst>
                              <p:par>
                                <p:cTn id="71" presetID="29" presetClass="entr" presetSubtype="0"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 calcmode="lin" valueType="num">
                                      <p:cBhvr>
                                        <p:cTn id="73" dur="1000" fill="hold"/>
                                        <p:tgtEl>
                                          <p:spTgt spid="28"/>
                                        </p:tgtEl>
                                        <p:attrNameLst>
                                          <p:attrName>ppt_x</p:attrName>
                                        </p:attrNameLst>
                                      </p:cBhvr>
                                      <p:tavLst>
                                        <p:tav tm="0">
                                          <p:val>
                                            <p:strVal val="#ppt_x-.2"/>
                                          </p:val>
                                        </p:tav>
                                        <p:tav tm="100000">
                                          <p:val>
                                            <p:strVal val="#ppt_x"/>
                                          </p:val>
                                        </p:tav>
                                      </p:tavLst>
                                    </p:anim>
                                    <p:anim calcmode="lin" valueType="num">
                                      <p:cBhvr>
                                        <p:cTn id="74"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75" dur="1000"/>
                                        <p:tgtEl>
                                          <p:spTgt spid="28"/>
                                        </p:tgtEl>
                                      </p:cBhvr>
                                    </p:animEffect>
                                  </p:childTnLst>
                                </p:cTn>
                              </p:par>
                            </p:childTnLst>
                          </p:cTn>
                        </p:par>
                        <p:par>
                          <p:cTn id="76" fill="hold">
                            <p:stCondLst>
                              <p:cond delay="6000"/>
                            </p:stCondLst>
                            <p:childTnLst>
                              <p:par>
                                <p:cTn id="77" presetID="29" presetClass="entr" presetSubtype="0"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1000" fill="hold"/>
                                        <p:tgtEl>
                                          <p:spTgt spid="22"/>
                                        </p:tgtEl>
                                        <p:attrNameLst>
                                          <p:attrName>ppt_x</p:attrName>
                                        </p:attrNameLst>
                                      </p:cBhvr>
                                      <p:tavLst>
                                        <p:tav tm="0">
                                          <p:val>
                                            <p:strVal val="#ppt_x-.2"/>
                                          </p:val>
                                        </p:tav>
                                        <p:tav tm="100000">
                                          <p:val>
                                            <p:strVal val="#ppt_x"/>
                                          </p:val>
                                        </p:tav>
                                      </p:tavLst>
                                    </p:anim>
                                    <p:anim calcmode="lin" valueType="num">
                                      <p:cBhvr>
                                        <p:cTn id="80"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81" dur="1000"/>
                                        <p:tgtEl>
                                          <p:spTgt spid="22"/>
                                        </p:tgtEl>
                                      </p:cBhvr>
                                    </p:animEffect>
                                  </p:childTnLst>
                                </p:cTn>
                              </p:par>
                            </p:childTnLst>
                          </p:cTn>
                        </p:par>
                        <p:par>
                          <p:cTn id="82" fill="hold">
                            <p:stCondLst>
                              <p:cond delay="7000"/>
                            </p:stCondLst>
                            <p:childTnLst>
                              <p:par>
                                <p:cTn id="83" presetID="29" presetClass="entr" presetSubtype="0" fill="hold" grpId="0" nodeType="after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p:cTn id="85" dur="1000" fill="hold"/>
                                        <p:tgtEl>
                                          <p:spTgt spid="37"/>
                                        </p:tgtEl>
                                        <p:attrNameLst>
                                          <p:attrName>ppt_x</p:attrName>
                                        </p:attrNameLst>
                                      </p:cBhvr>
                                      <p:tavLst>
                                        <p:tav tm="0">
                                          <p:val>
                                            <p:strVal val="#ppt_x-.2"/>
                                          </p:val>
                                        </p:tav>
                                        <p:tav tm="100000">
                                          <p:val>
                                            <p:strVal val="#ppt_x"/>
                                          </p:val>
                                        </p:tav>
                                      </p:tavLst>
                                    </p:anim>
                                    <p:anim calcmode="lin" valueType="num">
                                      <p:cBhvr>
                                        <p:cTn id="86" dur="1000" fill="hold"/>
                                        <p:tgtEl>
                                          <p:spTgt spid="37"/>
                                        </p:tgtEl>
                                        <p:attrNameLst>
                                          <p:attrName>ppt_y</p:attrName>
                                        </p:attrNameLst>
                                      </p:cBhvr>
                                      <p:tavLst>
                                        <p:tav tm="0">
                                          <p:val>
                                            <p:strVal val="#ppt_y"/>
                                          </p:val>
                                        </p:tav>
                                        <p:tav tm="100000">
                                          <p:val>
                                            <p:strVal val="#ppt_y"/>
                                          </p:val>
                                        </p:tav>
                                      </p:tavLst>
                                    </p:anim>
                                    <p:animEffect transition="in" filter="wipe(right)" prLst="gradientSize: 0.1">
                                      <p:cBhvr>
                                        <p:cTn id="87" dur="1000"/>
                                        <p:tgtEl>
                                          <p:spTgt spid="37"/>
                                        </p:tgtEl>
                                      </p:cBhvr>
                                    </p:animEffect>
                                  </p:childTnLst>
                                </p:cTn>
                              </p:par>
                            </p:childTnLst>
                          </p:cTn>
                        </p:par>
                        <p:par>
                          <p:cTn id="88" fill="hold">
                            <p:stCondLst>
                              <p:cond delay="8000"/>
                            </p:stCondLst>
                            <p:childTnLst>
                              <p:par>
                                <p:cTn id="89" presetID="29" presetClass="entr" presetSubtype="0"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1000" fill="hold"/>
                                        <p:tgtEl>
                                          <p:spTgt spid="19"/>
                                        </p:tgtEl>
                                        <p:attrNameLst>
                                          <p:attrName>ppt_x</p:attrName>
                                        </p:attrNameLst>
                                      </p:cBhvr>
                                      <p:tavLst>
                                        <p:tav tm="0">
                                          <p:val>
                                            <p:strVal val="#ppt_x-.2"/>
                                          </p:val>
                                        </p:tav>
                                        <p:tav tm="100000">
                                          <p:val>
                                            <p:strVal val="#ppt_x"/>
                                          </p:val>
                                        </p:tav>
                                      </p:tavLst>
                                    </p:anim>
                                    <p:anim calcmode="lin" valueType="num">
                                      <p:cBhvr>
                                        <p:cTn id="92"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93" dur="1000"/>
                                        <p:tgtEl>
                                          <p:spTgt spid="19"/>
                                        </p:tgtEl>
                                      </p:cBhvr>
                                    </p:animEffect>
                                  </p:childTnLst>
                                </p:cTn>
                              </p:par>
                            </p:childTnLst>
                          </p:cTn>
                        </p:par>
                        <p:par>
                          <p:cTn id="94" fill="hold">
                            <p:stCondLst>
                              <p:cond delay="9000"/>
                            </p:stCondLst>
                            <p:childTnLst>
                              <p:par>
                                <p:cTn id="95" presetID="29" presetClass="entr" presetSubtype="0" fill="hold" grpId="0" nodeType="after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1000" fill="hold"/>
                                        <p:tgtEl>
                                          <p:spTgt spid="21"/>
                                        </p:tgtEl>
                                        <p:attrNameLst>
                                          <p:attrName>ppt_x</p:attrName>
                                        </p:attrNameLst>
                                      </p:cBhvr>
                                      <p:tavLst>
                                        <p:tav tm="0">
                                          <p:val>
                                            <p:strVal val="#ppt_x-.2"/>
                                          </p:val>
                                        </p:tav>
                                        <p:tav tm="100000">
                                          <p:val>
                                            <p:strVal val="#ppt_x"/>
                                          </p:val>
                                        </p:tav>
                                      </p:tavLst>
                                    </p:anim>
                                    <p:anim calcmode="lin" valueType="num">
                                      <p:cBhvr>
                                        <p:cTn id="98"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99" dur="1000"/>
                                        <p:tgtEl>
                                          <p:spTgt spid="21"/>
                                        </p:tgtEl>
                                      </p:cBhvr>
                                    </p:animEffect>
                                  </p:childTnLst>
                                </p:cTn>
                              </p:par>
                            </p:childTnLst>
                          </p:cTn>
                        </p:par>
                        <p:par>
                          <p:cTn id="100" fill="hold">
                            <p:stCondLst>
                              <p:cond delay="10000"/>
                            </p:stCondLst>
                            <p:childTnLst>
                              <p:par>
                                <p:cTn id="101" presetID="29" presetClass="entr" presetSubtype="0"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p:cTn id="103" dur="1000" fill="hold"/>
                                        <p:tgtEl>
                                          <p:spTgt spid="20"/>
                                        </p:tgtEl>
                                        <p:attrNameLst>
                                          <p:attrName>ppt_x</p:attrName>
                                        </p:attrNameLst>
                                      </p:cBhvr>
                                      <p:tavLst>
                                        <p:tav tm="0">
                                          <p:val>
                                            <p:strVal val="#ppt_x-.2"/>
                                          </p:val>
                                        </p:tav>
                                        <p:tav tm="100000">
                                          <p:val>
                                            <p:strVal val="#ppt_x"/>
                                          </p:val>
                                        </p:tav>
                                      </p:tavLst>
                                    </p:anim>
                                    <p:anim calcmode="lin" valueType="num">
                                      <p:cBhvr>
                                        <p:cTn id="104"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05" dur="1000"/>
                                        <p:tgtEl>
                                          <p:spTgt spid="20"/>
                                        </p:tgtEl>
                                      </p:cBhvr>
                                    </p:animEffect>
                                  </p:childTnLst>
                                </p:cTn>
                              </p:par>
                            </p:childTnLst>
                          </p:cTn>
                        </p:par>
                        <p:par>
                          <p:cTn id="106" fill="hold">
                            <p:stCondLst>
                              <p:cond delay="11000"/>
                            </p:stCondLst>
                            <p:childTnLst>
                              <p:par>
                                <p:cTn id="107" presetID="29" presetClass="entr" presetSubtype="0" fill="hold" grpId="0" nodeType="afterEffect">
                                  <p:stCondLst>
                                    <p:cond delay="0"/>
                                  </p:stCondLst>
                                  <p:childTnLst>
                                    <p:set>
                                      <p:cBhvr>
                                        <p:cTn id="108" dur="1" fill="hold">
                                          <p:stCondLst>
                                            <p:cond delay="0"/>
                                          </p:stCondLst>
                                        </p:cTn>
                                        <p:tgtEl>
                                          <p:spTgt spid="18"/>
                                        </p:tgtEl>
                                        <p:attrNameLst>
                                          <p:attrName>style.visibility</p:attrName>
                                        </p:attrNameLst>
                                      </p:cBhvr>
                                      <p:to>
                                        <p:strVal val="visible"/>
                                      </p:to>
                                    </p:set>
                                    <p:anim calcmode="lin" valueType="num">
                                      <p:cBhvr>
                                        <p:cTn id="109" dur="1000" fill="hold"/>
                                        <p:tgtEl>
                                          <p:spTgt spid="18"/>
                                        </p:tgtEl>
                                        <p:attrNameLst>
                                          <p:attrName>ppt_x</p:attrName>
                                        </p:attrNameLst>
                                      </p:cBhvr>
                                      <p:tavLst>
                                        <p:tav tm="0">
                                          <p:val>
                                            <p:strVal val="#ppt_x-.2"/>
                                          </p:val>
                                        </p:tav>
                                        <p:tav tm="100000">
                                          <p:val>
                                            <p:strVal val="#ppt_x"/>
                                          </p:val>
                                        </p:tav>
                                      </p:tavLst>
                                    </p:anim>
                                    <p:anim calcmode="lin" valueType="num">
                                      <p:cBhvr>
                                        <p:cTn id="110"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18"/>
                                        </p:tgtEl>
                                      </p:cBhvr>
                                    </p:animEffect>
                                  </p:childTnLst>
                                </p:cTn>
                              </p:par>
                            </p:childTnLst>
                          </p:cTn>
                        </p:par>
                        <p:par>
                          <p:cTn id="112" fill="hold">
                            <p:stCondLst>
                              <p:cond delay="12000"/>
                            </p:stCondLst>
                            <p:childTnLst>
                              <p:par>
                                <p:cTn id="113" presetID="29" presetClass="entr" presetSubtype="0" fill="hold" grpId="0" nodeType="afterEffect">
                                  <p:stCondLst>
                                    <p:cond delay="0"/>
                                  </p:stCondLst>
                                  <p:childTnLst>
                                    <p:set>
                                      <p:cBhvr>
                                        <p:cTn id="114" dur="1" fill="hold">
                                          <p:stCondLst>
                                            <p:cond delay="0"/>
                                          </p:stCondLst>
                                        </p:cTn>
                                        <p:tgtEl>
                                          <p:spTgt spid="38"/>
                                        </p:tgtEl>
                                        <p:attrNameLst>
                                          <p:attrName>style.visibility</p:attrName>
                                        </p:attrNameLst>
                                      </p:cBhvr>
                                      <p:to>
                                        <p:strVal val="visible"/>
                                      </p:to>
                                    </p:set>
                                    <p:anim calcmode="lin" valueType="num">
                                      <p:cBhvr>
                                        <p:cTn id="115" dur="1000" fill="hold"/>
                                        <p:tgtEl>
                                          <p:spTgt spid="38"/>
                                        </p:tgtEl>
                                        <p:attrNameLst>
                                          <p:attrName>ppt_x</p:attrName>
                                        </p:attrNameLst>
                                      </p:cBhvr>
                                      <p:tavLst>
                                        <p:tav tm="0">
                                          <p:val>
                                            <p:strVal val="#ppt_x-.2"/>
                                          </p:val>
                                        </p:tav>
                                        <p:tav tm="100000">
                                          <p:val>
                                            <p:strVal val="#ppt_x"/>
                                          </p:val>
                                        </p:tav>
                                      </p:tavLst>
                                    </p:anim>
                                    <p:anim calcmode="lin" valueType="num">
                                      <p:cBhvr>
                                        <p:cTn id="116" dur="1000" fill="hold"/>
                                        <p:tgtEl>
                                          <p:spTgt spid="38"/>
                                        </p:tgtEl>
                                        <p:attrNameLst>
                                          <p:attrName>ppt_y</p:attrName>
                                        </p:attrNameLst>
                                      </p:cBhvr>
                                      <p:tavLst>
                                        <p:tav tm="0">
                                          <p:val>
                                            <p:strVal val="#ppt_y"/>
                                          </p:val>
                                        </p:tav>
                                        <p:tav tm="100000">
                                          <p:val>
                                            <p:strVal val="#ppt_y"/>
                                          </p:val>
                                        </p:tav>
                                      </p:tavLst>
                                    </p:anim>
                                    <p:animEffect transition="in" filter="wipe(right)" prLst="gradientSize: 0.1">
                                      <p:cBhvr>
                                        <p:cTn id="117" dur="1000"/>
                                        <p:tgtEl>
                                          <p:spTgt spid="38"/>
                                        </p:tgtEl>
                                      </p:cBhvr>
                                    </p:animEffect>
                                  </p:childTnLst>
                                </p:cTn>
                              </p:par>
                            </p:childTnLst>
                          </p:cTn>
                        </p:par>
                      </p:childTnLst>
                    </p:cTn>
                  </p:par>
                  <p:par>
                    <p:cTn id="118" fill="hold">
                      <p:stCondLst>
                        <p:cond delay="indefinite"/>
                      </p:stCondLst>
                      <p:childTnLst>
                        <p:par>
                          <p:cTn id="119" fill="hold">
                            <p:stCondLst>
                              <p:cond delay="0"/>
                            </p:stCondLst>
                            <p:childTnLst>
                              <p:par>
                                <p:cTn id="120" presetID="0" presetClass="path" presetSubtype="0" accel="50000" decel="50000" fill="hold" grpId="1" nodeType="clickEffect">
                                  <p:stCondLst>
                                    <p:cond delay="0"/>
                                  </p:stCondLst>
                                  <p:childTnLst>
                                    <p:animMotion origin="layout" path="M -0.05364 -0.00601 L -0.36094 -0.57262 " pathEditMode="relative" rAng="0" ptsTypes="AA">
                                      <p:cBhvr>
                                        <p:cTn id="121" dur="2000" fill="hold"/>
                                        <p:tgtEl>
                                          <p:spTgt spid="32"/>
                                        </p:tgtEl>
                                        <p:attrNameLst>
                                          <p:attrName>ppt_x</p:attrName>
                                          <p:attrName>ppt_y</p:attrName>
                                        </p:attrNameLst>
                                      </p:cBhvr>
                                      <p:rCtr x="-15400" y="-28300"/>
                                    </p:animMotion>
                                  </p:childTnLst>
                                </p:cTn>
                              </p:par>
                            </p:childTnLst>
                          </p:cTn>
                        </p:par>
                      </p:childTnLst>
                    </p:cTn>
                  </p:par>
                  <p:par>
                    <p:cTn id="122" fill="hold">
                      <p:stCondLst>
                        <p:cond delay="indefinite"/>
                      </p:stCondLst>
                      <p:childTnLst>
                        <p:par>
                          <p:cTn id="123" fill="hold">
                            <p:stCondLst>
                              <p:cond delay="0"/>
                            </p:stCondLst>
                            <p:childTnLst>
                              <p:par>
                                <p:cTn id="124" presetID="0" presetClass="path" presetSubtype="0" accel="50000" decel="50000" fill="hold" grpId="1" nodeType="clickEffect">
                                  <p:stCondLst>
                                    <p:cond delay="0"/>
                                  </p:stCondLst>
                                  <p:childTnLst>
                                    <p:animMotion origin="layout" path="M 2.5E-6 3.15449E-6 L -0.28212 -0.15588 " pathEditMode="relative" rAng="0" ptsTypes="AA">
                                      <p:cBhvr>
                                        <p:cTn id="125" dur="2000" fill="hold"/>
                                        <p:tgtEl>
                                          <p:spTgt spid="19"/>
                                        </p:tgtEl>
                                        <p:attrNameLst>
                                          <p:attrName>ppt_x</p:attrName>
                                          <p:attrName>ppt_y</p:attrName>
                                        </p:attrNameLst>
                                      </p:cBhvr>
                                      <p:rCtr x="-14100" y="-7800"/>
                                    </p:animMotion>
                                  </p:childTnLst>
                                </p:cTn>
                              </p:par>
                            </p:childTnLst>
                          </p:cTn>
                        </p:par>
                      </p:childTnLst>
                    </p:cTn>
                  </p:par>
                  <p:par>
                    <p:cTn id="126" fill="hold">
                      <p:stCondLst>
                        <p:cond delay="indefinite"/>
                      </p:stCondLst>
                      <p:childTnLst>
                        <p:par>
                          <p:cTn id="127" fill="hold">
                            <p:stCondLst>
                              <p:cond delay="0"/>
                            </p:stCondLst>
                            <p:childTnLst>
                              <p:par>
                                <p:cTn id="128" presetID="0" presetClass="path" presetSubtype="0" accel="50000" decel="50000" fill="hold" grpId="1" nodeType="clickEffect">
                                  <p:stCondLst>
                                    <p:cond delay="0"/>
                                  </p:stCondLst>
                                  <p:childTnLst>
                                    <p:animMotion origin="layout" path="M -0.05799 0.00394 L -0.24688 -0.39477 " pathEditMode="relative" rAng="0" ptsTypes="AA">
                                      <p:cBhvr>
                                        <p:cTn id="129" dur="2000" fill="hold"/>
                                        <p:tgtEl>
                                          <p:spTgt spid="34"/>
                                        </p:tgtEl>
                                        <p:attrNameLst>
                                          <p:attrName>ppt_x</p:attrName>
                                          <p:attrName>ppt_y</p:attrName>
                                        </p:attrNameLst>
                                      </p:cBhvr>
                                      <p:rCtr x="-9400" y="-19900"/>
                                    </p:animMotion>
                                  </p:childTnLst>
                                </p:cTn>
                              </p:par>
                            </p:childTnLst>
                          </p:cTn>
                        </p:par>
                      </p:childTnLst>
                    </p:cTn>
                  </p:par>
                  <p:par>
                    <p:cTn id="130" fill="hold">
                      <p:stCondLst>
                        <p:cond delay="indefinite"/>
                      </p:stCondLst>
                      <p:childTnLst>
                        <p:par>
                          <p:cTn id="131" fill="hold">
                            <p:stCondLst>
                              <p:cond delay="0"/>
                            </p:stCondLst>
                            <p:childTnLst>
                              <p:par>
                                <p:cTn id="132" presetID="0" presetClass="path" presetSubtype="0" accel="50000" decel="50000" fill="hold" grpId="1" nodeType="clickEffect">
                                  <p:stCondLst>
                                    <p:cond delay="0"/>
                                  </p:stCondLst>
                                  <p:childTnLst>
                                    <p:animMotion origin="layout" path="M 0 0 L -0.34653 -0.24121 " pathEditMode="relative" ptsTypes="AA">
                                      <p:cBhvr>
                                        <p:cTn id="133" dur="2000" fill="hold"/>
                                        <p:tgtEl>
                                          <p:spTgt spid="28"/>
                                        </p:tgtEl>
                                        <p:attrNameLst>
                                          <p:attrName>ppt_x</p:attrName>
                                          <p:attrName>ppt_y</p:attrName>
                                        </p:attrNameLst>
                                      </p:cBhvr>
                                    </p:animMotion>
                                  </p:childTnLst>
                                </p:cTn>
                              </p:par>
                            </p:childTnLst>
                          </p:cTn>
                        </p:par>
                      </p:childTnLst>
                    </p:cTn>
                  </p:par>
                  <p:par>
                    <p:cTn id="134" fill="hold">
                      <p:stCondLst>
                        <p:cond delay="indefinite"/>
                      </p:stCondLst>
                      <p:childTnLst>
                        <p:par>
                          <p:cTn id="135" fill="hold">
                            <p:stCondLst>
                              <p:cond delay="0"/>
                            </p:stCondLst>
                            <p:childTnLst>
                              <p:par>
                                <p:cTn id="136" presetID="0" presetClass="path" presetSubtype="0" accel="50000" decel="50000" fill="hold" grpId="1" nodeType="clickEffect">
                                  <p:stCondLst>
                                    <p:cond delay="0"/>
                                  </p:stCondLst>
                                  <p:childTnLst>
                                    <p:animMotion origin="layout" path="M 0 0 L -0.4724 0.18871 " pathEditMode="relative" ptsTypes="AA">
                                      <p:cBhvr>
                                        <p:cTn id="137" dur="2000" fill="hold"/>
                                        <p:tgtEl>
                                          <p:spTgt spid="38"/>
                                        </p:tgtEl>
                                        <p:attrNameLst>
                                          <p:attrName>ppt_x</p:attrName>
                                          <p:attrName>ppt_y</p:attrName>
                                        </p:attrNameLst>
                                      </p:cBhvr>
                                    </p:animMotion>
                                  </p:childTnLst>
                                </p:cTn>
                              </p:par>
                            </p:childTnLst>
                          </p:cTn>
                        </p:par>
                      </p:childTnLst>
                    </p:cTn>
                  </p:par>
                  <p:par>
                    <p:cTn id="138" fill="hold">
                      <p:stCondLst>
                        <p:cond delay="indefinite"/>
                      </p:stCondLst>
                      <p:childTnLst>
                        <p:par>
                          <p:cTn id="139" fill="hold">
                            <p:stCondLst>
                              <p:cond delay="0"/>
                            </p:stCondLst>
                            <p:childTnLst>
                              <p:par>
                                <p:cTn id="140" presetID="0" presetClass="path" presetSubtype="0" accel="50000" decel="50000" fill="hold" grpId="1" nodeType="clickEffect">
                                  <p:stCondLst>
                                    <p:cond delay="0"/>
                                  </p:stCondLst>
                                  <p:childTnLst>
                                    <p:animMotion origin="layout" path="M 0 0 L -0.46459 -0.03145 " pathEditMode="relative" ptsTypes="AA">
                                      <p:cBhvr>
                                        <p:cTn id="141" dur="2000" fill="hold"/>
                                        <p:tgtEl>
                                          <p:spTgt spid="22"/>
                                        </p:tgtEl>
                                        <p:attrNameLst>
                                          <p:attrName>ppt_x</p:attrName>
                                          <p:attrName>ppt_y</p:attrName>
                                        </p:attrNameLst>
                                      </p:cBhvr>
                                    </p:animMotion>
                                  </p:childTnLst>
                                </p:cTn>
                              </p:par>
                            </p:childTnLst>
                          </p:cTn>
                        </p:par>
                      </p:childTnLst>
                    </p:cTn>
                  </p:par>
                  <p:par>
                    <p:cTn id="142" fill="hold">
                      <p:stCondLst>
                        <p:cond delay="indefinite"/>
                      </p:stCondLst>
                      <p:childTnLst>
                        <p:par>
                          <p:cTn id="143" fill="hold">
                            <p:stCondLst>
                              <p:cond delay="0"/>
                            </p:stCondLst>
                            <p:childTnLst>
                              <p:par>
                                <p:cTn id="144" presetID="0" presetClass="path" presetSubtype="0" accel="50000" decel="50000" fill="hold" grpId="1" nodeType="clickEffect">
                                  <p:stCondLst>
                                    <p:cond delay="0"/>
                                  </p:stCondLst>
                                  <p:childTnLst>
                                    <p:animMotion origin="layout" path="M 0 0 L -0.34653 0.22017 " pathEditMode="relative" ptsTypes="AA">
                                      <p:cBhvr>
                                        <p:cTn id="145" dur="2000" fill="hold"/>
                                        <p:tgtEl>
                                          <p:spTgt spid="21"/>
                                        </p:tgtEl>
                                        <p:attrNameLst>
                                          <p:attrName>ppt_x</p:attrName>
                                          <p:attrName>ppt_y</p:attrName>
                                        </p:attrNameLst>
                                      </p:cBhvr>
                                    </p:animMotion>
                                  </p:childTnLst>
                                </p:cTn>
                              </p:par>
                            </p:childTnLst>
                          </p:cTn>
                        </p:par>
                      </p:childTnLst>
                    </p:cTn>
                  </p:par>
                  <p:par>
                    <p:cTn id="146" fill="hold">
                      <p:stCondLst>
                        <p:cond delay="indefinite"/>
                      </p:stCondLst>
                      <p:childTnLst>
                        <p:par>
                          <p:cTn id="147" fill="hold">
                            <p:stCondLst>
                              <p:cond delay="0"/>
                            </p:stCondLst>
                            <p:childTnLst>
                              <p:par>
                                <p:cTn id="148" presetID="0" presetClass="path" presetSubtype="0" accel="50000" decel="50000" fill="hold" grpId="1" nodeType="clickEffect">
                                  <p:stCondLst>
                                    <p:cond delay="0"/>
                                  </p:stCondLst>
                                  <p:childTnLst>
                                    <p:animMotion origin="layout" path="M 0 0 L -0.40157 -0.17831 " pathEditMode="relative" ptsTypes="AA">
                                      <p:cBhvr>
                                        <p:cTn id="149" dur="2000" fill="hold"/>
                                        <p:tgtEl>
                                          <p:spTgt spid="30"/>
                                        </p:tgtEl>
                                        <p:attrNameLst>
                                          <p:attrName>ppt_x</p:attrName>
                                          <p:attrName>ppt_y</p:attrName>
                                        </p:attrNameLst>
                                      </p:cBhvr>
                                    </p:animMotion>
                                  </p:childTnLst>
                                </p:cTn>
                              </p:par>
                            </p:childTnLst>
                          </p:cTn>
                        </p:par>
                      </p:childTnLst>
                    </p:cTn>
                  </p:par>
                  <p:par>
                    <p:cTn id="150" fill="hold">
                      <p:stCondLst>
                        <p:cond delay="indefinite"/>
                      </p:stCondLst>
                      <p:childTnLst>
                        <p:par>
                          <p:cTn id="151" fill="hold">
                            <p:stCondLst>
                              <p:cond delay="0"/>
                            </p:stCondLst>
                            <p:childTnLst>
                              <p:par>
                                <p:cTn id="152" presetID="0" presetClass="path" presetSubtype="0" accel="50000" decel="50000" fill="hold" grpId="1" nodeType="clickEffect">
                                  <p:stCondLst>
                                    <p:cond delay="0"/>
                                  </p:stCondLst>
                                  <p:childTnLst>
                                    <p:animMotion origin="layout" path="M 0 0 L -0.27552 0.32516 " pathEditMode="relative" ptsTypes="AA">
                                      <p:cBhvr>
                                        <p:cTn id="153" dur="2000" fill="hold"/>
                                        <p:tgtEl>
                                          <p:spTgt spid="20"/>
                                        </p:tgtEl>
                                        <p:attrNameLst>
                                          <p:attrName>ppt_x</p:attrName>
                                          <p:attrName>ppt_y</p:attrName>
                                        </p:attrNameLst>
                                      </p:cBhvr>
                                    </p:animMotion>
                                  </p:childTnLst>
                                </p:cTn>
                              </p:par>
                            </p:childTnLst>
                          </p:cTn>
                        </p:par>
                      </p:childTnLst>
                    </p:cTn>
                  </p:par>
                  <p:par>
                    <p:cTn id="154" fill="hold">
                      <p:stCondLst>
                        <p:cond delay="indefinite"/>
                      </p:stCondLst>
                      <p:childTnLst>
                        <p:par>
                          <p:cTn id="155" fill="hold">
                            <p:stCondLst>
                              <p:cond delay="0"/>
                            </p:stCondLst>
                            <p:childTnLst>
                              <p:par>
                                <p:cTn id="156" presetID="0" presetClass="path" presetSubtype="0" accel="50000" decel="50000" fill="hold" grpId="1" nodeType="clickEffect">
                                  <p:stCondLst>
                                    <p:cond delay="0"/>
                                  </p:stCondLst>
                                  <p:childTnLst>
                                    <p:animMotion origin="layout" path="M 0 0 L -0.2993 0.47202 " pathEditMode="relative" ptsTypes="AA">
                                      <p:cBhvr>
                                        <p:cTn id="157" dur="2000" fill="hold"/>
                                        <p:tgtEl>
                                          <p:spTgt spid="18"/>
                                        </p:tgtEl>
                                        <p:attrNameLst>
                                          <p:attrName>ppt_x</p:attrName>
                                          <p:attrName>ppt_y</p:attrName>
                                        </p:attrNameLst>
                                      </p:cBhvr>
                                    </p:animMotion>
                                  </p:childTnLst>
                                </p:cTn>
                              </p:par>
                            </p:childTnLst>
                          </p:cTn>
                        </p:par>
                      </p:childTnLst>
                    </p:cTn>
                  </p:par>
                  <p:par>
                    <p:cTn id="158" fill="hold">
                      <p:stCondLst>
                        <p:cond delay="indefinite"/>
                      </p:stCondLst>
                      <p:childTnLst>
                        <p:par>
                          <p:cTn id="159" fill="hold">
                            <p:stCondLst>
                              <p:cond delay="0"/>
                            </p:stCondLst>
                            <p:childTnLst>
                              <p:par>
                                <p:cTn id="160" presetID="0" presetClass="path" presetSubtype="0" accel="50000" decel="50000" fill="hold" nodeType="clickEffect">
                                  <p:stCondLst>
                                    <p:cond delay="0"/>
                                  </p:stCondLst>
                                  <p:childTnLst>
                                    <p:animMotion origin="layout" path="M 0 0 L -0.48836 0.07355 " pathEditMode="relative" ptsTypes="AA">
                                      <p:cBhvr>
                                        <p:cTn id="161" dur="2000" fill="hold"/>
                                        <p:tgtEl>
                                          <p:spTgt spid="36">
                                            <p:txEl>
                                              <p:pRg st="0" end="0"/>
                                            </p:txEl>
                                          </p:spTgt>
                                        </p:tgtEl>
                                        <p:attrNameLst>
                                          <p:attrName>ppt_x</p:attrName>
                                          <p:attrName>ppt_y</p:attrName>
                                        </p:attrNameLst>
                                      </p:cBhvr>
                                    </p:animMotion>
                                  </p:childTnLst>
                                </p:cTn>
                              </p:par>
                            </p:childTnLst>
                          </p:cTn>
                        </p:par>
                      </p:childTnLst>
                    </p:cTn>
                  </p:par>
                  <p:par>
                    <p:cTn id="162" fill="hold">
                      <p:stCondLst>
                        <p:cond delay="indefinite"/>
                      </p:stCondLst>
                      <p:childTnLst>
                        <p:par>
                          <p:cTn id="163" fill="hold">
                            <p:stCondLst>
                              <p:cond delay="0"/>
                            </p:stCondLst>
                            <p:childTnLst>
                              <p:par>
                                <p:cTn id="164" presetID="0" presetClass="path" presetSubtype="0" accel="50000" decel="50000" fill="hold" grpId="1" nodeType="clickEffect">
                                  <p:stCondLst>
                                    <p:cond delay="0"/>
                                  </p:stCondLst>
                                  <p:childTnLst>
                                    <p:animMotion origin="layout" path="M 0 0 L -0.40157 0.39847 " pathEditMode="relative" ptsTypes="AA">
                                      <p:cBhvr>
                                        <p:cTn id="165" dur="2000" fill="hold"/>
                                        <p:tgtEl>
                                          <p:spTgt spid="3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8" grpId="1"/>
      <p:bldP spid="19" grpId="0"/>
      <p:bldP spid="19" grpId="1"/>
      <p:bldP spid="20" grpId="0"/>
      <p:bldP spid="20" grpId="1"/>
      <p:bldP spid="21" grpId="0"/>
      <p:bldP spid="21" grpId="1"/>
      <p:bldP spid="22" grpId="0"/>
      <p:bldP spid="22" grpId="1"/>
      <p:bldP spid="28" grpId="0"/>
      <p:bldP spid="28" grpId="1"/>
      <p:bldP spid="30" grpId="0"/>
      <p:bldP spid="30" grpId="1"/>
      <p:bldP spid="32" grpId="0"/>
      <p:bldP spid="32" grpId="1"/>
      <p:bldP spid="34" grpId="0"/>
      <p:bldP spid="34" grpId="1"/>
      <p:bldP spid="36" grpId="0" build="allAtOnce"/>
      <p:bldP spid="37" grpId="0"/>
      <p:bldP spid="37" grpId="1"/>
      <p:bldP spid="38" grpId="0"/>
      <p:bldP spid="38"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1812</TotalTime>
  <Words>1648</Words>
  <Application>Microsoft Office PowerPoint</Application>
  <PresentationFormat>Экран (4:3)</PresentationFormat>
  <Paragraphs>202</Paragraphs>
  <Slides>19</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Bookman Old Style</vt:lpstr>
      <vt:lpstr>Calibri</vt:lpstr>
      <vt:lpstr>Times New Roman</vt:lpstr>
      <vt:lpstr>Verdana</vt:lpstr>
      <vt:lpstr>Wingdings 2</vt:lpstr>
      <vt:lpstr>Аспект</vt:lpstr>
      <vt:lpstr>Презентация PowerPoint</vt:lpstr>
      <vt:lpstr>The Plan</vt:lpstr>
      <vt:lpstr>Презентация PowerPoint</vt:lpstr>
      <vt:lpstr>To invent is to see a new. </vt:lpstr>
      <vt:lpstr>Match the words and definitions</vt:lpstr>
      <vt:lpstr>Which things are the most or least useful in the house from your point of view?</vt:lpstr>
      <vt:lpstr>Match inventors and their inventions</vt:lpstr>
      <vt:lpstr>INVENTIONS</vt:lpstr>
      <vt:lpstr>Inventions Date</vt:lpstr>
      <vt:lpstr>Inventions in our life</vt:lpstr>
      <vt:lpstr>Презентация PowerPoint</vt:lpstr>
      <vt:lpstr>TELEVISION</vt:lpstr>
      <vt:lpstr>Презентация PowerPoint</vt:lpstr>
      <vt:lpstr>Презентация PowerPoint</vt:lpstr>
      <vt:lpstr>TRUE or FALSE</vt:lpstr>
      <vt:lpstr>Advantages and Disadvantages of Television</vt:lpstr>
      <vt:lpstr>   </vt:lpstr>
      <vt:lpstr>Home task</vt:lpstr>
      <vt:lpstr>Презентация PowerPoint</vt:lpstr>
    </vt:vector>
  </TitlesOfParts>
  <Company>SamForum.ws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Difficult to Imagine It as an Invention</dc:title>
  <dc:creator>SamLab.ws</dc:creator>
  <cp:lastModifiedBy>Пользователь</cp:lastModifiedBy>
  <cp:revision>548</cp:revision>
  <dcterms:created xsi:type="dcterms:W3CDTF">2008-12-12T12:25:12Z</dcterms:created>
  <dcterms:modified xsi:type="dcterms:W3CDTF">2024-06-18T07:47:40Z</dcterms:modified>
</cp:coreProperties>
</file>