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14"/>
  </p:handoutMasterIdLst>
  <p:sldIdLst>
    <p:sldId id="264" r:id="rId2"/>
    <p:sldId id="262" r:id="rId3"/>
    <p:sldId id="261" r:id="rId4"/>
    <p:sldId id="265" r:id="rId5"/>
    <p:sldId id="266" r:id="rId6"/>
    <p:sldId id="258" r:id="rId7"/>
    <p:sldId id="256" r:id="rId8"/>
    <p:sldId id="269" r:id="rId9"/>
    <p:sldId id="270" r:id="rId10"/>
    <p:sldId id="271" r:id="rId11"/>
    <p:sldId id="259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3130" autoAdjust="0"/>
    <p:restoredTop sz="94662" autoAdjust="0"/>
  </p:normalViewPr>
  <p:slideViewPr>
    <p:cSldViewPr>
      <p:cViewPr varScale="1">
        <p:scale>
          <a:sx n="50" d="100"/>
          <a:sy n="50" d="100"/>
        </p:scale>
        <p:origin x="-96" y="-12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12914-E8A5-4F2D-97DF-879D5F87ABC3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7509C-35C1-40C1-9E6F-464CB532E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68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3593B5-65DC-4AE6-8B67-0FBEEA2ABDA0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FEE7BDB-FA6E-4456-BC0B-3A9B79A43D63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93B5-65DC-4AE6-8B67-0FBEEA2ABDA0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7BDB-FA6E-4456-BC0B-3A9B79A43D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93B5-65DC-4AE6-8B67-0FBEEA2ABDA0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7BDB-FA6E-4456-BC0B-3A9B79A43D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93B5-65DC-4AE6-8B67-0FBEEA2ABDA0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7BDB-FA6E-4456-BC0B-3A9B79A43D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93B5-65DC-4AE6-8B67-0FBEEA2ABDA0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7BDB-FA6E-4456-BC0B-3A9B79A43D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93B5-65DC-4AE6-8B67-0FBEEA2ABDA0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7BDB-FA6E-4456-BC0B-3A9B79A43D6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93B5-65DC-4AE6-8B67-0FBEEA2ABDA0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7BDB-FA6E-4456-BC0B-3A9B79A43D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93B5-65DC-4AE6-8B67-0FBEEA2ABDA0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7BDB-FA6E-4456-BC0B-3A9B79A43D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93B5-65DC-4AE6-8B67-0FBEEA2ABDA0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7BDB-FA6E-4456-BC0B-3A9B79A43D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93B5-65DC-4AE6-8B67-0FBEEA2ABDA0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7BDB-FA6E-4456-BC0B-3A9B79A43D63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93B5-65DC-4AE6-8B67-0FBEEA2ABDA0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7BDB-FA6E-4456-BC0B-3A9B79A43D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3593B5-65DC-4AE6-8B67-0FBEEA2ABDA0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FEE7BDB-FA6E-4456-BC0B-3A9B79A43D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такое «СУБД»?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прикладная программа для создания, ведения баз данных и организации поиска в них нужной информации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43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75656" y="1679092"/>
            <a:ext cx="67087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/>
              <a:t>1. Представление агентства</a:t>
            </a:r>
          </a:p>
          <a:p>
            <a:pPr eaLnBrk="1" hangingPunct="1"/>
            <a:r>
              <a:rPr lang="ru-RU" altLang="ru-RU" sz="2400" b="1" dirty="0"/>
              <a:t>2. Название базы данных. </a:t>
            </a:r>
          </a:p>
          <a:p>
            <a:pPr eaLnBrk="1" hangingPunct="1"/>
            <a:r>
              <a:rPr lang="ru-RU" altLang="ru-RU" sz="2400" b="1" dirty="0"/>
              <a:t>3. Количество полей в базе данных. </a:t>
            </a:r>
          </a:p>
          <a:p>
            <a:pPr eaLnBrk="1" hangingPunct="1"/>
            <a:r>
              <a:rPr lang="ru-RU" altLang="ru-RU" sz="2400" b="1" dirty="0"/>
              <a:t>4. Типы полей</a:t>
            </a:r>
          </a:p>
          <a:p>
            <a:pPr eaLnBrk="1" hangingPunct="1"/>
            <a:r>
              <a:rPr lang="ru-RU" altLang="ru-RU" sz="2400" b="1" dirty="0"/>
              <a:t>5. Количество записей. </a:t>
            </a:r>
          </a:p>
          <a:p>
            <a:pPr eaLnBrk="1" hangingPunct="1"/>
            <a:r>
              <a:rPr lang="ru-RU" altLang="ru-RU" sz="2400" b="1" dirty="0"/>
              <a:t>6. Примеры задач, решаемых при помощи </a:t>
            </a:r>
          </a:p>
          <a:p>
            <a:pPr eaLnBrk="1" hangingPunct="1"/>
            <a:r>
              <a:rPr lang="ru-RU" altLang="ru-RU" sz="2400" b="1" dirty="0"/>
              <a:t>созданной базы данных. </a:t>
            </a:r>
          </a:p>
          <a:p>
            <a:pPr eaLnBrk="1" hangingPunct="1"/>
            <a:r>
              <a:rPr lang="ru-RU" altLang="ru-RU" sz="2400" b="1" dirty="0"/>
              <a:t>7. Обсуждение проекта</a:t>
            </a:r>
          </a:p>
          <a:p>
            <a:pPr eaLnBrk="1" hangingPunct="1"/>
            <a:endParaRPr lang="ru-RU" altLang="ru-RU" sz="2400" b="1" dirty="0"/>
          </a:p>
          <a:p>
            <a:endParaRPr lang="ru-RU" altLang="ru-RU" sz="2400" b="1" dirty="0"/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2301949" y="237429"/>
            <a:ext cx="5056188" cy="13684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План защиты проекта:</a:t>
            </a:r>
          </a:p>
        </p:txBody>
      </p:sp>
    </p:spTree>
    <p:extLst>
      <p:ext uri="{BB962C8B-B14F-4D97-AF65-F5344CB8AC3E}">
        <p14:creationId xmlns:p14="http://schemas.microsoft.com/office/powerpoint/2010/main" val="8549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161277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записать в тетради по две задачи, для решения которых можно использовать созданные сегодня базы данных.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7062" y="548680"/>
            <a:ext cx="7231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Домашнее задание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08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395537" y="692696"/>
            <a:ext cx="8101216" cy="2808412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46875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Поздравляю</a:t>
            </a:r>
          </a:p>
          <a:p>
            <a:pPr algn="ctr"/>
            <a:r>
              <a:rPr lang="ru-RU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с </a:t>
            </a:r>
            <a:r>
              <a:rPr lang="ru-RU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проектом</a:t>
            </a:r>
            <a:endParaRPr lang="ru-RU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"</a:t>
            </a:r>
            <a:r>
              <a:rPr lang="ru-RU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База </a:t>
            </a:r>
            <a:r>
              <a:rPr lang="ru-RU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данных"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578671" y="3789040"/>
            <a:ext cx="7743825" cy="21161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Благодарю за прекрасную работу</a:t>
            </a:r>
          </a:p>
        </p:txBody>
      </p:sp>
    </p:spTree>
    <p:extLst>
      <p:ext uri="{BB962C8B-B14F-4D97-AF65-F5344CB8AC3E}">
        <p14:creationId xmlns:p14="http://schemas.microsoft.com/office/powerpoint/2010/main" val="240588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Какие типы БД существуют?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2492896"/>
            <a:ext cx="3312368" cy="2404864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табличная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иерархическая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сетевая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14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Перечислите объекты БД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2420888"/>
            <a:ext cx="4186808" cy="30529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таблица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запрос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отчет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85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Перечислите объекты табличной БД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2420888"/>
            <a:ext cx="3312368" cy="2116832"/>
          </a:xfrm>
        </p:spPr>
        <p:txBody>
          <a:bodyPr/>
          <a:lstStyle/>
          <a:p>
            <a:r>
              <a:rPr lang="ru-RU" dirty="0" smtClean="0"/>
              <a:t>строка – запись</a:t>
            </a:r>
          </a:p>
          <a:p>
            <a:r>
              <a:rPr lang="ru-RU" dirty="0" smtClean="0"/>
              <a:t>столбец - поле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38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Назовите основные характеристики поля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2492896"/>
            <a:ext cx="2592288" cy="2016224"/>
          </a:xfrm>
        </p:spPr>
        <p:txBody>
          <a:bodyPr/>
          <a:lstStyle/>
          <a:p>
            <a:r>
              <a:rPr lang="ru-RU" dirty="0" smtClean="0"/>
              <a:t>имя</a:t>
            </a:r>
          </a:p>
          <a:p>
            <a:r>
              <a:rPr lang="ru-RU" dirty="0" smtClean="0"/>
              <a:t>тип</a:t>
            </a:r>
          </a:p>
          <a:p>
            <a:r>
              <a:rPr lang="ru-RU" dirty="0" smtClean="0"/>
              <a:t>формат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51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971551" y="692151"/>
            <a:ext cx="7056834" cy="158472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Урок - практикум</a:t>
            </a:r>
          </a:p>
        </p:txBody>
      </p:sp>
      <p:sp>
        <p:nvSpPr>
          <p:cNvPr id="7" name="WordArt 6"/>
          <p:cNvSpPr>
            <a:spLocks noGrp="1" noChangeArrowheads="1" noChangeShapeType="1" noTextEdit="1"/>
          </p:cNvSpPr>
          <p:nvPr>
            <p:ph idx="1"/>
          </p:nvPr>
        </p:nvSpPr>
        <p:spPr bwMode="auto"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marL="68580" indent="0" algn="ctr">
              <a:buNone/>
            </a:pPr>
            <a:r>
              <a:rPr lang="ru-RU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Создание базы </a:t>
            </a:r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данных</a:t>
            </a:r>
          </a:p>
        </p:txBody>
      </p:sp>
    </p:spTree>
    <p:extLst>
      <p:ext uri="{BB962C8B-B14F-4D97-AF65-F5344CB8AC3E}">
        <p14:creationId xmlns:p14="http://schemas.microsoft.com/office/powerpoint/2010/main" val="355036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024744" cy="438336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Цель: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закрепить и обобщить теоретические знания о табличных базах данных, этапах их создания на компьютере; применение знаний на практике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3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124075" y="765175"/>
            <a:ext cx="4176713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План урока: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84213" y="1773238"/>
            <a:ext cx="8207375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dirty="0"/>
          </a:p>
          <a:p>
            <a:pPr eaLnBrk="1" hangingPunct="1"/>
            <a:r>
              <a:rPr lang="ru-RU" altLang="ru-RU" sz="2800" b="1" dirty="0">
                <a:solidFill>
                  <a:srgbClr val="0000FF"/>
                </a:solidFill>
              </a:rPr>
              <a:t>1. Организационный момент. </a:t>
            </a:r>
            <a:r>
              <a:rPr lang="ru-RU" altLang="ru-RU" sz="2800" b="1" dirty="0" smtClean="0">
                <a:solidFill>
                  <a:srgbClr val="0000FF"/>
                </a:solidFill>
              </a:rPr>
              <a:t>(5 </a:t>
            </a:r>
            <a:r>
              <a:rPr lang="ru-RU" altLang="ru-RU" sz="2800" b="1" dirty="0">
                <a:solidFill>
                  <a:srgbClr val="0000FF"/>
                </a:solidFill>
              </a:rPr>
              <a:t>мин). </a:t>
            </a:r>
          </a:p>
          <a:p>
            <a:pPr eaLnBrk="1" hangingPunct="1"/>
            <a:r>
              <a:rPr lang="ru-RU" altLang="ru-RU" sz="2800" b="1" dirty="0">
                <a:solidFill>
                  <a:srgbClr val="0000FF"/>
                </a:solidFill>
              </a:rPr>
              <a:t>2. Работа по группам. </a:t>
            </a:r>
            <a:r>
              <a:rPr lang="ru-RU" altLang="ru-RU" sz="2800" b="1" dirty="0" smtClean="0">
                <a:solidFill>
                  <a:srgbClr val="0000FF"/>
                </a:solidFill>
              </a:rPr>
              <a:t>(27 </a:t>
            </a:r>
            <a:r>
              <a:rPr lang="ru-RU" altLang="ru-RU" sz="2800" b="1" dirty="0">
                <a:solidFill>
                  <a:srgbClr val="0000FF"/>
                </a:solidFill>
              </a:rPr>
              <a:t>мин) </a:t>
            </a:r>
          </a:p>
          <a:p>
            <a:pPr eaLnBrk="1" hangingPunct="1"/>
            <a:r>
              <a:rPr lang="ru-RU" altLang="ru-RU" sz="2800" b="1" dirty="0">
                <a:solidFill>
                  <a:srgbClr val="0000FF"/>
                </a:solidFill>
              </a:rPr>
              <a:t>3. Отчет групп. </a:t>
            </a:r>
            <a:r>
              <a:rPr lang="ru-RU" altLang="ru-RU" sz="2800" b="1" dirty="0" smtClean="0">
                <a:solidFill>
                  <a:srgbClr val="0000FF"/>
                </a:solidFill>
              </a:rPr>
              <a:t>(8 </a:t>
            </a:r>
            <a:r>
              <a:rPr lang="ru-RU" altLang="ru-RU" sz="2800" b="1" dirty="0">
                <a:solidFill>
                  <a:srgbClr val="0000FF"/>
                </a:solidFill>
              </a:rPr>
              <a:t>мин) </a:t>
            </a:r>
          </a:p>
          <a:p>
            <a:pPr eaLnBrk="1" hangingPunct="1"/>
            <a:r>
              <a:rPr lang="ru-RU" altLang="ru-RU" sz="2800" b="1" dirty="0">
                <a:solidFill>
                  <a:srgbClr val="0000FF"/>
                </a:solidFill>
              </a:rPr>
              <a:t>4. Подведение итогов урока. </a:t>
            </a:r>
            <a:r>
              <a:rPr lang="ru-RU" altLang="ru-RU" sz="2800" b="1" dirty="0" smtClean="0">
                <a:solidFill>
                  <a:srgbClr val="0000FF"/>
                </a:solidFill>
              </a:rPr>
              <a:t>(3 мин</a:t>
            </a:r>
            <a:r>
              <a:rPr lang="ru-RU" altLang="ru-RU" sz="2800" b="1" dirty="0">
                <a:solidFill>
                  <a:srgbClr val="0000FF"/>
                </a:solidFill>
              </a:rPr>
              <a:t>) </a:t>
            </a:r>
          </a:p>
          <a:p>
            <a:pPr eaLnBrk="1" hangingPunct="1"/>
            <a:r>
              <a:rPr lang="ru-RU" altLang="ru-RU" sz="2800" b="1" dirty="0">
                <a:solidFill>
                  <a:srgbClr val="0000FF"/>
                </a:solidFill>
              </a:rPr>
              <a:t>5. Домашнее задание. (2 мин) </a:t>
            </a:r>
          </a:p>
          <a:p>
            <a:endParaRPr lang="ru-RU" altLang="ru-RU" sz="2800" b="1" dirty="0">
              <a:solidFill>
                <a:srgbClr val="0000FF"/>
              </a:solidFill>
            </a:endParaRPr>
          </a:p>
        </p:txBody>
      </p:sp>
      <p:pic>
        <p:nvPicPr>
          <p:cNvPr id="3076" name="Picture 6" descr="03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221163"/>
            <a:ext cx="2376488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914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68313" y="2304892"/>
            <a:ext cx="8675687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dirty="0"/>
          </a:p>
          <a:p>
            <a:pPr eaLnBrk="1" hangingPunct="1"/>
            <a:r>
              <a:rPr lang="ru-RU" altLang="ru-RU" sz="2400" b="1" dirty="0"/>
              <a:t>1. Анализ представленной информации </a:t>
            </a:r>
            <a:r>
              <a:rPr lang="ru-RU" altLang="ru-RU" sz="2400" b="1" dirty="0" smtClean="0"/>
              <a:t>(3 </a:t>
            </a:r>
            <a:r>
              <a:rPr lang="ru-RU" altLang="ru-RU" sz="2400" b="1" dirty="0"/>
              <a:t>мин). </a:t>
            </a:r>
          </a:p>
          <a:p>
            <a:pPr eaLnBrk="1" hangingPunct="1"/>
            <a:r>
              <a:rPr lang="ru-RU" altLang="ru-RU" sz="2400" b="1" dirty="0"/>
              <a:t>2. Продумывание и создание структуры БД </a:t>
            </a:r>
            <a:r>
              <a:rPr lang="ru-RU" altLang="ru-RU" sz="2400" b="1" dirty="0" smtClean="0"/>
              <a:t>(7 </a:t>
            </a:r>
            <a:r>
              <a:rPr lang="ru-RU" altLang="ru-RU" sz="2400" b="1" dirty="0"/>
              <a:t>мин). </a:t>
            </a:r>
          </a:p>
          <a:p>
            <a:pPr eaLnBrk="1" hangingPunct="1"/>
            <a:r>
              <a:rPr lang="ru-RU" altLang="ru-RU" sz="2400" b="1" dirty="0"/>
              <a:t>3. Заполнение базы данных (10 мин). </a:t>
            </a:r>
          </a:p>
          <a:p>
            <a:pPr eaLnBrk="1" hangingPunct="1"/>
            <a:r>
              <a:rPr lang="ru-RU" altLang="ru-RU" sz="2400" b="1" dirty="0"/>
              <a:t>4. Подготовка доклада для выступления </a:t>
            </a:r>
            <a:r>
              <a:rPr lang="ru-RU" altLang="ru-RU" sz="2400" b="1" dirty="0" smtClean="0"/>
              <a:t>(6 </a:t>
            </a:r>
            <a:r>
              <a:rPr lang="ru-RU" altLang="ru-RU" sz="2400" b="1" dirty="0"/>
              <a:t>мин). </a:t>
            </a:r>
          </a:p>
          <a:p>
            <a:pPr eaLnBrk="1" hangingPunct="1"/>
            <a:r>
              <a:rPr lang="ru-RU" altLang="ru-RU" sz="2400" b="1" dirty="0"/>
              <a:t>5. Оценка вклада каждого члена группы в общую работу (1 мин). </a:t>
            </a:r>
          </a:p>
          <a:p>
            <a:endParaRPr lang="ru-RU" altLang="ru-RU" sz="2400" b="1" dirty="0"/>
          </a:p>
        </p:txBody>
      </p:sp>
      <p:sp>
        <p:nvSpPr>
          <p:cNvPr id="5125" name="WordArt 5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116013" y="981075"/>
            <a:ext cx="6624637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План работы в группах:</a:t>
            </a:r>
          </a:p>
        </p:txBody>
      </p:sp>
      <p:pic>
        <p:nvPicPr>
          <p:cNvPr id="4100" name="Picture 8" descr="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724400"/>
            <a:ext cx="18732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2124075" y="5300663"/>
            <a:ext cx="4038600" cy="708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Творческих успехов!</a:t>
            </a:r>
          </a:p>
        </p:txBody>
      </p:sp>
    </p:spTree>
    <p:extLst>
      <p:ext uri="{BB962C8B-B14F-4D97-AF65-F5344CB8AC3E}">
        <p14:creationId xmlns:p14="http://schemas.microsoft.com/office/powerpoint/2010/main" val="297201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 animBg="1"/>
      <p:bldP spid="512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</TotalTime>
  <Words>249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Что такое «СУБД»?</vt:lpstr>
      <vt:lpstr>Какие типы БД существуют? </vt:lpstr>
      <vt:lpstr>Перечислите объекты БД </vt:lpstr>
      <vt:lpstr>Перечислите объекты табличной БД </vt:lpstr>
      <vt:lpstr>Назовите основные характеристики поля </vt:lpstr>
      <vt:lpstr>Презентация PowerPoint</vt:lpstr>
      <vt:lpstr>Цель:  закрепить и обобщить теоретические знания о табличных базах данных, этапах их создания на компьютере; применение знаний на практике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WEAN</dc:creator>
  <cp:lastModifiedBy>WEAN</cp:lastModifiedBy>
  <cp:revision>5</cp:revision>
  <dcterms:created xsi:type="dcterms:W3CDTF">2015-04-19T13:55:28Z</dcterms:created>
  <dcterms:modified xsi:type="dcterms:W3CDTF">2015-04-19T15:29:36Z</dcterms:modified>
</cp:coreProperties>
</file>