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7"/>
  </p:notesMasterIdLst>
  <p:sldIdLst>
    <p:sldId id="259" r:id="rId2"/>
    <p:sldId id="256" r:id="rId3"/>
    <p:sldId id="260" r:id="rId4"/>
    <p:sldId id="261" r:id="rId5"/>
    <p:sldId id="327" r:id="rId6"/>
    <p:sldId id="339" r:id="rId7"/>
    <p:sldId id="340" r:id="rId8"/>
    <p:sldId id="324" r:id="rId9"/>
    <p:sldId id="272" r:id="rId10"/>
    <p:sldId id="329" r:id="rId11"/>
    <p:sldId id="325" r:id="rId12"/>
    <p:sldId id="328" r:id="rId13"/>
    <p:sldId id="263" r:id="rId14"/>
    <p:sldId id="326" r:id="rId15"/>
    <p:sldId id="278" r:id="rId16"/>
    <p:sldId id="333" r:id="rId17"/>
    <p:sldId id="331" r:id="rId18"/>
    <p:sldId id="266" r:id="rId19"/>
    <p:sldId id="334" r:id="rId20"/>
    <p:sldId id="335" r:id="rId21"/>
    <p:sldId id="336" r:id="rId22"/>
    <p:sldId id="337" r:id="rId23"/>
    <p:sldId id="332" r:id="rId24"/>
    <p:sldId id="338" r:id="rId25"/>
    <p:sldId id="341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Segoe UI Black" panose="020B0A02040204020203" pitchFamily="34" charset="0"/>
      <p:bold r:id="rId29"/>
      <p:boldItalic r:id="rId30"/>
    </p:embeddedFont>
    <p:embeddedFont>
      <p:font typeface="Mukta" panose="020B0604020202020204" charset="0"/>
      <p:regular r:id="rId31"/>
      <p:bold r:id="rId32"/>
    </p:embeddedFont>
    <p:embeddedFont>
      <p:font typeface="Mukta Light" panose="020B0604020202020204" charset="0"/>
      <p:regular r:id="rId33"/>
      <p:bold r:id="rId34"/>
    </p:embeddedFont>
    <p:embeddedFont>
      <p:font typeface="Life Savers" panose="020B0604020202020204" charset="0"/>
      <p:regular r:id="rId35"/>
      <p:bold r:id="rId36"/>
    </p:embeddedFont>
    <p:embeddedFont>
      <p:font typeface="Special Elite" panose="020B0604020202020204" charset="0"/>
      <p:regular r:id="rId37"/>
    </p:embeddedFont>
    <p:embeddedFont>
      <p:font typeface="Candara Light" panose="020E050203030302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F32B5D-DB79-4723-B4A4-4AE782929C45}">
  <a:tblStyle styleId="{3BF32B5D-DB79-4723-B4A4-4AE782929C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29DFBD-D677-4A42-8121-A40ECE50C3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90" d="100"/>
          <a:sy n="90" d="100"/>
        </p:scale>
        <p:origin x="1219" y="4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489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e0282033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e0282033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b33635bd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b33635bd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df46499f28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df46499f28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df46499f28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df46499f28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df46499f28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df46499f28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7" name="Google Shape;2617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8">
    <p:bg>
      <p:bgPr>
        <a:solidFill>
          <a:schemeClr val="dk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6"/>
          <p:cNvSpPr txBox="1">
            <a:spLocks noGrp="1"/>
          </p:cNvSpPr>
          <p:nvPr>
            <p:ph type="title"/>
          </p:nvPr>
        </p:nvSpPr>
        <p:spPr>
          <a:xfrm>
            <a:off x="1956500" y="1467700"/>
            <a:ext cx="29583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36"/>
          <p:cNvSpPr txBox="1">
            <a:spLocks noGrp="1"/>
          </p:cNvSpPr>
          <p:nvPr>
            <p:ph type="subTitle" idx="1"/>
          </p:nvPr>
        </p:nvSpPr>
        <p:spPr>
          <a:xfrm>
            <a:off x="1956500" y="1851141"/>
            <a:ext cx="29583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36"/>
          <p:cNvSpPr txBox="1">
            <a:spLocks noGrp="1"/>
          </p:cNvSpPr>
          <p:nvPr>
            <p:ph type="title" idx="2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36"/>
          <p:cNvSpPr txBox="1">
            <a:spLocks noGrp="1"/>
          </p:cNvSpPr>
          <p:nvPr>
            <p:ph type="title" idx="3"/>
          </p:nvPr>
        </p:nvSpPr>
        <p:spPr>
          <a:xfrm>
            <a:off x="1956500" y="2499679"/>
            <a:ext cx="29583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1" name="Google Shape;591;p36"/>
          <p:cNvSpPr txBox="1">
            <a:spLocks noGrp="1"/>
          </p:cNvSpPr>
          <p:nvPr>
            <p:ph type="subTitle" idx="4"/>
          </p:nvPr>
        </p:nvSpPr>
        <p:spPr>
          <a:xfrm>
            <a:off x="1956500" y="2883120"/>
            <a:ext cx="29583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6"/>
          <p:cNvSpPr txBox="1">
            <a:spLocks noGrp="1"/>
          </p:cNvSpPr>
          <p:nvPr>
            <p:ph type="title" idx="5"/>
          </p:nvPr>
        </p:nvSpPr>
        <p:spPr>
          <a:xfrm>
            <a:off x="1956500" y="3531657"/>
            <a:ext cx="29583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36"/>
          <p:cNvSpPr txBox="1">
            <a:spLocks noGrp="1"/>
          </p:cNvSpPr>
          <p:nvPr>
            <p:ph type="subTitle" idx="6"/>
          </p:nvPr>
        </p:nvSpPr>
        <p:spPr>
          <a:xfrm>
            <a:off x="1956500" y="3915099"/>
            <a:ext cx="29583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6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36"/>
          <p:cNvGrpSpPr/>
          <p:nvPr/>
        </p:nvGrpSpPr>
        <p:grpSpPr>
          <a:xfrm rot="1053141">
            <a:off x="7585753" y="1114313"/>
            <a:ext cx="675241" cy="304764"/>
            <a:chOff x="4763863" y="259761"/>
            <a:chExt cx="766705" cy="346045"/>
          </a:xfrm>
        </p:grpSpPr>
        <p:sp>
          <p:nvSpPr>
            <p:cNvPr id="596" name="Google Shape;596;p3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6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36"/>
          <p:cNvGrpSpPr/>
          <p:nvPr/>
        </p:nvGrpSpPr>
        <p:grpSpPr>
          <a:xfrm>
            <a:off x="205580" y="4195314"/>
            <a:ext cx="1357006" cy="707493"/>
            <a:chOff x="1787352" y="2530363"/>
            <a:chExt cx="1540651" cy="803239"/>
          </a:xfrm>
        </p:grpSpPr>
        <p:sp>
          <p:nvSpPr>
            <p:cNvPr id="602" name="Google Shape;602;p3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6"/>
          <p:cNvSpPr/>
          <p:nvPr/>
        </p:nvSpPr>
        <p:spPr>
          <a:xfrm>
            <a:off x="5233368" y="47125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46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809" name="Google Shape;809;p4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46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816" name="Google Shape;816;p46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7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7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47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825" name="Google Shape;825;p47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826" name="Google Shape;826;p47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7" name="Google Shape;827;p47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828" name="Google Shape;828;p47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7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7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7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47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7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47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47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47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47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47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47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0" name="Google Shape;840;p47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48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843" name="Google Shape;843;p4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8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847" name="Google Shape;847;p4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49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854" name="Google Shape;854;p49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49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859" name="Google Shape;859;p49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49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9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9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966680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570027" y="2130900"/>
            <a:ext cx="42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2123377" y="131787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2285977" y="3112225"/>
            <a:ext cx="2825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361854" y="451658"/>
            <a:ext cx="721026" cy="252610"/>
            <a:chOff x="2109963" y="768908"/>
            <a:chExt cx="818604" cy="286796"/>
          </a:xfrm>
        </p:grpSpPr>
        <p:sp>
          <p:nvSpPr>
            <p:cNvPr id="50" name="Google Shape;50;p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3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65787" y="432832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1193860" y="46971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>
            <a:off x="7433132" y="1820134"/>
            <a:ext cx="1205251" cy="628374"/>
            <a:chOff x="1787352" y="2530363"/>
            <a:chExt cx="1540651" cy="803239"/>
          </a:xfrm>
        </p:grpSpPr>
        <p:sp>
          <p:nvSpPr>
            <p:cNvPr id="59" name="Google Shape;59;p3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6576181" y="289288"/>
            <a:ext cx="563833" cy="258403"/>
            <a:chOff x="6301529" y="2700815"/>
            <a:chExt cx="640137" cy="293373"/>
          </a:xfrm>
        </p:grpSpPr>
        <p:sp>
          <p:nvSpPr>
            <p:cNvPr id="66" name="Google Shape;66;p3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609310" y="24485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8"/>
          <p:cNvGrpSpPr/>
          <p:nvPr/>
        </p:nvGrpSpPr>
        <p:grpSpPr>
          <a:xfrm>
            <a:off x="703826" y="52721"/>
            <a:ext cx="7718001" cy="4716253"/>
            <a:chOff x="713100" y="52721"/>
            <a:chExt cx="7718001" cy="4716253"/>
          </a:xfrm>
        </p:grpSpPr>
        <p:sp>
          <p:nvSpPr>
            <p:cNvPr id="318" name="Google Shape;318;p18"/>
            <p:cNvSpPr/>
            <p:nvPr/>
          </p:nvSpPr>
          <p:spPr>
            <a:xfrm>
              <a:off x="2589225" y="94593"/>
              <a:ext cx="1979552" cy="210751"/>
            </a:xfrm>
            <a:custGeom>
              <a:avLst/>
              <a:gdLst/>
              <a:ahLst/>
              <a:cxnLst/>
              <a:rect l="l" t="t" r="r" b="b"/>
              <a:pathLst>
                <a:path w="71658" h="13822" fill="none" extrusionOk="0">
                  <a:moveTo>
                    <a:pt x="1" y="13723"/>
                  </a:moveTo>
                  <a:cubicBezTo>
                    <a:pt x="149" y="13822"/>
                    <a:pt x="71657" y="1"/>
                    <a:pt x="71657" y="1"/>
                  </a:cubicBezTo>
                </a:path>
              </a:pathLst>
            </a:custGeom>
            <a:noFill/>
            <a:ln w="15400" cap="flat" cmpd="sng">
              <a:solidFill>
                <a:schemeClr val="lt1"/>
              </a:solidFill>
              <a:prstDash val="solid"/>
              <a:miter lim="123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4575220" y="94593"/>
              <a:ext cx="1979525" cy="210751"/>
            </a:xfrm>
            <a:custGeom>
              <a:avLst/>
              <a:gdLst/>
              <a:ahLst/>
              <a:cxnLst/>
              <a:rect l="l" t="t" r="r" b="b"/>
              <a:pathLst>
                <a:path w="71657" h="13822" fill="none" extrusionOk="0">
                  <a:moveTo>
                    <a:pt x="71656" y="13723"/>
                  </a:moveTo>
                  <a:cubicBezTo>
                    <a:pt x="71521" y="13822"/>
                    <a:pt x="0" y="1"/>
                    <a:pt x="0" y="1"/>
                  </a:cubicBezTo>
                </a:path>
              </a:pathLst>
            </a:custGeom>
            <a:noFill/>
            <a:ln w="15400" cap="flat" cmpd="sng">
              <a:solidFill>
                <a:schemeClr val="lt1"/>
              </a:solidFill>
              <a:prstDash val="solid"/>
              <a:miter lim="1231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532841" y="52721"/>
              <a:ext cx="91549" cy="91577"/>
            </a:xfrm>
            <a:custGeom>
              <a:avLst/>
              <a:gdLst/>
              <a:ahLst/>
              <a:cxnLst/>
              <a:rect l="l" t="t" r="r" b="b"/>
              <a:pathLst>
                <a:path w="3314" h="3315" extrusionOk="0">
                  <a:moveTo>
                    <a:pt x="1651" y="1"/>
                  </a:moveTo>
                  <a:cubicBezTo>
                    <a:pt x="739" y="1"/>
                    <a:pt x="0" y="740"/>
                    <a:pt x="0" y="1664"/>
                  </a:cubicBezTo>
                  <a:cubicBezTo>
                    <a:pt x="0" y="2575"/>
                    <a:pt x="739" y="3314"/>
                    <a:pt x="1651" y="3314"/>
                  </a:cubicBezTo>
                  <a:cubicBezTo>
                    <a:pt x="2575" y="3314"/>
                    <a:pt x="3314" y="2575"/>
                    <a:pt x="3314" y="1664"/>
                  </a:cubicBezTo>
                  <a:cubicBezTo>
                    <a:pt x="3314" y="740"/>
                    <a:pt x="2575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713100" y="217950"/>
              <a:ext cx="7718001" cy="4034224"/>
            </a:xfrm>
            <a:custGeom>
              <a:avLst/>
              <a:gdLst/>
              <a:ahLst/>
              <a:cxnLst/>
              <a:rect l="l" t="t" r="r" b="b"/>
              <a:pathLst>
                <a:path w="247749" h="118245" extrusionOk="0">
                  <a:moveTo>
                    <a:pt x="1" y="1"/>
                  </a:moveTo>
                  <a:lnTo>
                    <a:pt x="1" y="118245"/>
                  </a:lnTo>
                  <a:lnTo>
                    <a:pt x="247748" y="118245"/>
                  </a:lnTo>
                  <a:lnTo>
                    <a:pt x="247748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27450" y="338511"/>
              <a:ext cx="7435167" cy="3731633"/>
            </a:xfrm>
            <a:custGeom>
              <a:avLst/>
              <a:gdLst/>
              <a:ahLst/>
              <a:cxnLst/>
              <a:rect l="l" t="t" r="r" b="b"/>
              <a:pathLst>
                <a:path w="238670" h="110879" extrusionOk="0">
                  <a:moveTo>
                    <a:pt x="1" y="1"/>
                  </a:moveTo>
                  <a:lnTo>
                    <a:pt x="1" y="110879"/>
                  </a:lnTo>
                  <a:lnTo>
                    <a:pt x="238670" y="110879"/>
                  </a:lnTo>
                  <a:lnTo>
                    <a:pt x="238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827450" y="338511"/>
              <a:ext cx="7502332" cy="3786241"/>
            </a:xfrm>
            <a:custGeom>
              <a:avLst/>
              <a:gdLst/>
              <a:ahLst/>
              <a:cxnLst/>
              <a:rect l="l" t="t" r="r" b="b"/>
              <a:pathLst>
                <a:path w="240826" h="110879" extrusionOk="0">
                  <a:moveTo>
                    <a:pt x="1" y="1"/>
                  </a:moveTo>
                  <a:lnTo>
                    <a:pt x="1" y="110879"/>
                  </a:lnTo>
                  <a:lnTo>
                    <a:pt x="2156" y="109598"/>
                  </a:lnTo>
                  <a:lnTo>
                    <a:pt x="2156" y="1356"/>
                  </a:lnTo>
                  <a:lnTo>
                    <a:pt x="238645" y="1356"/>
                  </a:lnTo>
                  <a:lnTo>
                    <a:pt x="240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827450" y="338511"/>
              <a:ext cx="7502332" cy="3786241"/>
            </a:xfrm>
            <a:custGeom>
              <a:avLst/>
              <a:gdLst/>
              <a:ahLst/>
              <a:cxnLst/>
              <a:rect l="l" t="t" r="r" b="b"/>
              <a:pathLst>
                <a:path w="240826" h="110879" extrusionOk="0">
                  <a:moveTo>
                    <a:pt x="240825" y="1"/>
                  </a:moveTo>
                  <a:lnTo>
                    <a:pt x="238670" y="1282"/>
                  </a:lnTo>
                  <a:lnTo>
                    <a:pt x="238670" y="109511"/>
                  </a:lnTo>
                  <a:lnTo>
                    <a:pt x="2181" y="109511"/>
                  </a:lnTo>
                  <a:lnTo>
                    <a:pt x="1" y="110879"/>
                  </a:lnTo>
                  <a:lnTo>
                    <a:pt x="240825" y="110879"/>
                  </a:lnTo>
                  <a:lnTo>
                    <a:pt x="240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18"/>
            <p:cNvGrpSpPr/>
            <p:nvPr/>
          </p:nvGrpSpPr>
          <p:grpSpPr>
            <a:xfrm>
              <a:off x="1028320" y="4350041"/>
              <a:ext cx="7087360" cy="418933"/>
              <a:chOff x="1028320" y="4338641"/>
              <a:chExt cx="7087360" cy="418933"/>
            </a:xfrm>
          </p:grpSpPr>
          <p:sp>
            <p:nvSpPr>
              <p:cNvPr id="326" name="Google Shape;326;p18"/>
              <p:cNvSpPr/>
              <p:nvPr/>
            </p:nvSpPr>
            <p:spPr>
              <a:xfrm>
                <a:off x="2484102" y="4366901"/>
                <a:ext cx="558799" cy="195336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7071" extrusionOk="0">
                    <a:moveTo>
                      <a:pt x="1971" y="0"/>
                    </a:moveTo>
                    <a:cubicBezTo>
                      <a:pt x="875" y="0"/>
                      <a:pt x="0" y="875"/>
                      <a:pt x="0" y="1971"/>
                    </a:cubicBezTo>
                    <a:lnTo>
                      <a:pt x="0" y="7071"/>
                    </a:lnTo>
                    <a:lnTo>
                      <a:pt x="20227" y="7071"/>
                    </a:lnTo>
                    <a:lnTo>
                      <a:pt x="20227" y="1971"/>
                    </a:lnTo>
                    <a:cubicBezTo>
                      <a:pt x="20227" y="875"/>
                      <a:pt x="19340" y="0"/>
                      <a:pt x="18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2483743" y="4532955"/>
                <a:ext cx="559158" cy="29282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1060" extrusionOk="0">
                    <a:moveTo>
                      <a:pt x="1" y="0"/>
                    </a:moveTo>
                    <a:lnTo>
                      <a:pt x="1" y="1060"/>
                    </a:lnTo>
                    <a:lnTo>
                      <a:pt x="20240" y="1060"/>
                    </a:lnTo>
                    <a:lnTo>
                      <a:pt x="20240" y="0"/>
                    </a:lnTo>
                    <a:close/>
                  </a:path>
                </a:pathLst>
              </a:custGeom>
              <a:solidFill>
                <a:srgbClr val="E2D1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2483743" y="4552680"/>
                <a:ext cx="559158" cy="9558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20240" y="346"/>
                    </a:lnTo>
                    <a:lnTo>
                      <a:pt x="20240" y="1"/>
                    </a:lnTo>
                    <a:close/>
                  </a:path>
                </a:pathLst>
              </a:custGeom>
              <a:solidFill>
                <a:srgbClr val="B2A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3239563" y="4513894"/>
                <a:ext cx="366528" cy="48344"/>
              </a:xfrm>
              <a:custGeom>
                <a:avLst/>
                <a:gdLst/>
                <a:ahLst/>
                <a:cxnLst/>
                <a:rect l="l" t="t" r="r" b="b"/>
                <a:pathLst>
                  <a:path w="13268" h="1750" extrusionOk="0">
                    <a:moveTo>
                      <a:pt x="887" y="1"/>
                    </a:moveTo>
                    <a:cubicBezTo>
                      <a:pt x="407" y="1"/>
                      <a:pt x="0" y="395"/>
                      <a:pt x="0" y="875"/>
                    </a:cubicBezTo>
                    <a:cubicBezTo>
                      <a:pt x="0" y="1356"/>
                      <a:pt x="407" y="1750"/>
                      <a:pt x="887" y="1750"/>
                    </a:cubicBezTo>
                    <a:lnTo>
                      <a:pt x="12392" y="1750"/>
                    </a:lnTo>
                    <a:cubicBezTo>
                      <a:pt x="12873" y="1750"/>
                      <a:pt x="13267" y="1356"/>
                      <a:pt x="13267" y="875"/>
                    </a:cubicBezTo>
                    <a:cubicBezTo>
                      <a:pt x="13267" y="395"/>
                      <a:pt x="12873" y="1"/>
                      <a:pt x="12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3693166" y="4513894"/>
                <a:ext cx="366197" cy="48344"/>
              </a:xfrm>
              <a:custGeom>
                <a:avLst/>
                <a:gdLst/>
                <a:ahLst/>
                <a:cxnLst/>
                <a:rect l="l" t="t" r="r" b="b"/>
                <a:pathLst>
                  <a:path w="13256" h="1750" extrusionOk="0">
                    <a:moveTo>
                      <a:pt x="875" y="1"/>
                    </a:moveTo>
                    <a:cubicBezTo>
                      <a:pt x="395" y="1"/>
                      <a:pt x="1" y="395"/>
                      <a:pt x="1" y="875"/>
                    </a:cubicBezTo>
                    <a:cubicBezTo>
                      <a:pt x="1" y="1356"/>
                      <a:pt x="395" y="1750"/>
                      <a:pt x="875" y="1750"/>
                    </a:cubicBezTo>
                    <a:lnTo>
                      <a:pt x="12381" y="1750"/>
                    </a:lnTo>
                    <a:cubicBezTo>
                      <a:pt x="12861" y="1750"/>
                      <a:pt x="13255" y="1356"/>
                      <a:pt x="13255" y="875"/>
                    </a:cubicBezTo>
                    <a:cubicBezTo>
                      <a:pt x="13255" y="395"/>
                      <a:pt x="12861" y="1"/>
                      <a:pt x="12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3693166" y="4529889"/>
                <a:ext cx="366197" cy="32349"/>
              </a:xfrm>
              <a:custGeom>
                <a:avLst/>
                <a:gdLst/>
                <a:ahLst/>
                <a:cxnLst/>
                <a:rect l="l" t="t" r="r" b="b"/>
                <a:pathLst>
                  <a:path w="13256" h="1171" extrusionOk="0">
                    <a:moveTo>
                      <a:pt x="50" y="1"/>
                    </a:moveTo>
                    <a:cubicBezTo>
                      <a:pt x="13" y="87"/>
                      <a:pt x="1" y="185"/>
                      <a:pt x="1" y="296"/>
                    </a:cubicBezTo>
                    <a:cubicBezTo>
                      <a:pt x="1" y="777"/>
                      <a:pt x="395" y="1171"/>
                      <a:pt x="875" y="1171"/>
                    </a:cubicBezTo>
                    <a:lnTo>
                      <a:pt x="12381" y="1171"/>
                    </a:lnTo>
                    <a:cubicBezTo>
                      <a:pt x="12861" y="1171"/>
                      <a:pt x="13255" y="777"/>
                      <a:pt x="13255" y="296"/>
                    </a:cubicBezTo>
                    <a:cubicBezTo>
                      <a:pt x="13255" y="185"/>
                      <a:pt x="13231" y="87"/>
                      <a:pt x="13206" y="1"/>
                    </a:cubicBezTo>
                    <a:cubicBezTo>
                      <a:pt x="13083" y="333"/>
                      <a:pt x="12762" y="580"/>
                      <a:pt x="12381" y="580"/>
                    </a:cubicBezTo>
                    <a:lnTo>
                      <a:pt x="875" y="580"/>
                    </a:lnTo>
                    <a:cubicBezTo>
                      <a:pt x="493" y="580"/>
                      <a:pt x="173" y="333"/>
                      <a:pt x="50" y="1"/>
                    </a:cubicBezTo>
                    <a:close/>
                  </a:path>
                </a:pathLst>
              </a:custGeom>
              <a:solidFill>
                <a:srgbClr val="BA5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4172653" y="4513894"/>
                <a:ext cx="366169" cy="48344"/>
              </a:xfrm>
              <a:custGeom>
                <a:avLst/>
                <a:gdLst/>
                <a:ahLst/>
                <a:cxnLst/>
                <a:rect l="l" t="t" r="r" b="b"/>
                <a:pathLst>
                  <a:path w="13255" h="1750" extrusionOk="0">
                    <a:moveTo>
                      <a:pt x="875" y="1"/>
                    </a:moveTo>
                    <a:cubicBezTo>
                      <a:pt x="394" y="1"/>
                      <a:pt x="0" y="395"/>
                      <a:pt x="0" y="875"/>
                    </a:cubicBezTo>
                    <a:cubicBezTo>
                      <a:pt x="0" y="1356"/>
                      <a:pt x="394" y="1750"/>
                      <a:pt x="875" y="1750"/>
                    </a:cubicBezTo>
                    <a:lnTo>
                      <a:pt x="12380" y="1750"/>
                    </a:lnTo>
                    <a:cubicBezTo>
                      <a:pt x="12861" y="1750"/>
                      <a:pt x="13255" y="1356"/>
                      <a:pt x="13255" y="875"/>
                    </a:cubicBezTo>
                    <a:cubicBezTo>
                      <a:pt x="13255" y="395"/>
                      <a:pt x="12861" y="1"/>
                      <a:pt x="123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4172653" y="4529889"/>
                <a:ext cx="366169" cy="32349"/>
              </a:xfrm>
              <a:custGeom>
                <a:avLst/>
                <a:gdLst/>
                <a:ahLst/>
                <a:cxnLst/>
                <a:rect l="l" t="t" r="r" b="b"/>
                <a:pathLst>
                  <a:path w="13255" h="1171" extrusionOk="0">
                    <a:moveTo>
                      <a:pt x="49" y="1"/>
                    </a:moveTo>
                    <a:cubicBezTo>
                      <a:pt x="13" y="87"/>
                      <a:pt x="0" y="185"/>
                      <a:pt x="0" y="296"/>
                    </a:cubicBezTo>
                    <a:cubicBezTo>
                      <a:pt x="0" y="777"/>
                      <a:pt x="394" y="1171"/>
                      <a:pt x="875" y="1171"/>
                    </a:cubicBezTo>
                    <a:lnTo>
                      <a:pt x="12380" y="1171"/>
                    </a:lnTo>
                    <a:cubicBezTo>
                      <a:pt x="12861" y="1171"/>
                      <a:pt x="13255" y="777"/>
                      <a:pt x="13255" y="296"/>
                    </a:cubicBezTo>
                    <a:cubicBezTo>
                      <a:pt x="13255" y="185"/>
                      <a:pt x="13230" y="87"/>
                      <a:pt x="13193" y="1"/>
                    </a:cubicBezTo>
                    <a:cubicBezTo>
                      <a:pt x="13070" y="333"/>
                      <a:pt x="12750" y="580"/>
                      <a:pt x="12380" y="580"/>
                    </a:cubicBezTo>
                    <a:lnTo>
                      <a:pt x="875" y="580"/>
                    </a:lnTo>
                    <a:cubicBezTo>
                      <a:pt x="493" y="580"/>
                      <a:pt x="173" y="333"/>
                      <a:pt x="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1028320" y="4562210"/>
                <a:ext cx="7087360" cy="195364"/>
              </a:xfrm>
              <a:custGeom>
                <a:avLst/>
                <a:gdLst/>
                <a:ahLst/>
                <a:cxnLst/>
                <a:rect l="l" t="t" r="r" b="b"/>
                <a:pathLst>
                  <a:path w="256556" h="7072" extrusionOk="0">
                    <a:moveTo>
                      <a:pt x="0" y="1"/>
                    </a:moveTo>
                    <a:lnTo>
                      <a:pt x="0" y="7072"/>
                    </a:lnTo>
                    <a:lnTo>
                      <a:pt x="256556" y="7072"/>
                    </a:lnTo>
                    <a:lnTo>
                      <a:pt x="256556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1028320" y="4562210"/>
                <a:ext cx="7087360" cy="58565"/>
              </a:xfrm>
              <a:custGeom>
                <a:avLst/>
                <a:gdLst/>
                <a:ahLst/>
                <a:cxnLst/>
                <a:rect l="l" t="t" r="r" b="b"/>
                <a:pathLst>
                  <a:path w="256556" h="2120" extrusionOk="0">
                    <a:moveTo>
                      <a:pt x="0" y="1"/>
                    </a:moveTo>
                    <a:lnTo>
                      <a:pt x="0" y="2120"/>
                    </a:lnTo>
                    <a:lnTo>
                      <a:pt x="256556" y="2120"/>
                    </a:lnTo>
                    <a:lnTo>
                      <a:pt x="25655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6" name="Google Shape;336;p18"/>
              <p:cNvGrpSpPr/>
              <p:nvPr/>
            </p:nvGrpSpPr>
            <p:grpSpPr>
              <a:xfrm>
                <a:off x="1271613" y="4338647"/>
                <a:ext cx="830021" cy="223597"/>
                <a:chOff x="1271613" y="4322447"/>
                <a:chExt cx="830021" cy="223597"/>
              </a:xfrm>
            </p:grpSpPr>
            <p:sp>
              <p:nvSpPr>
                <p:cNvPr id="337" name="Google Shape;337;p18"/>
                <p:cNvSpPr/>
                <p:nvPr/>
              </p:nvSpPr>
              <p:spPr>
                <a:xfrm>
                  <a:off x="1271613" y="4322447"/>
                  <a:ext cx="830021" cy="22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46" h="8094" extrusionOk="0">
                      <a:moveTo>
                        <a:pt x="1" y="0"/>
                      </a:moveTo>
                      <a:lnTo>
                        <a:pt x="1" y="8094"/>
                      </a:lnTo>
                      <a:lnTo>
                        <a:pt x="30045" y="8094"/>
                      </a:lnTo>
                      <a:lnTo>
                        <a:pt x="30045" y="6480"/>
                      </a:lnTo>
                      <a:lnTo>
                        <a:pt x="28887" y="6480"/>
                      </a:lnTo>
                      <a:lnTo>
                        <a:pt x="28887" y="1602"/>
                      </a:lnTo>
                      <a:lnTo>
                        <a:pt x="30045" y="1602"/>
                      </a:lnTo>
                      <a:lnTo>
                        <a:pt x="300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323355" y="4366675"/>
                  <a:ext cx="746289" cy="13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5" h="4879" extrusionOk="0">
                      <a:moveTo>
                        <a:pt x="0" y="1"/>
                      </a:moveTo>
                      <a:lnTo>
                        <a:pt x="0" y="4879"/>
                      </a:lnTo>
                      <a:lnTo>
                        <a:pt x="27014" y="4879"/>
                      </a:lnTo>
                      <a:lnTo>
                        <a:pt x="2701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323355" y="4366675"/>
                  <a:ext cx="80665" cy="13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4879" extrusionOk="0">
                      <a:moveTo>
                        <a:pt x="0" y="1"/>
                      </a:moveTo>
                      <a:lnTo>
                        <a:pt x="0" y="4879"/>
                      </a:lnTo>
                      <a:cubicBezTo>
                        <a:pt x="0" y="4879"/>
                        <a:pt x="2920" y="264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" name="Google Shape;340;p18"/>
              <p:cNvSpPr/>
              <p:nvPr/>
            </p:nvSpPr>
            <p:spPr>
              <a:xfrm>
                <a:off x="5844849" y="4338641"/>
                <a:ext cx="830021" cy="223597"/>
              </a:xfrm>
              <a:custGeom>
                <a:avLst/>
                <a:gdLst/>
                <a:ahLst/>
                <a:cxnLst/>
                <a:rect l="l" t="t" r="r" b="b"/>
                <a:pathLst>
                  <a:path w="30046" h="8094" extrusionOk="0">
                    <a:moveTo>
                      <a:pt x="1" y="1"/>
                    </a:moveTo>
                    <a:lnTo>
                      <a:pt x="1" y="8094"/>
                    </a:lnTo>
                    <a:lnTo>
                      <a:pt x="30045" y="8094"/>
                    </a:lnTo>
                    <a:lnTo>
                      <a:pt x="30045" y="6492"/>
                    </a:lnTo>
                    <a:lnTo>
                      <a:pt x="28887" y="6492"/>
                    </a:lnTo>
                    <a:lnTo>
                      <a:pt x="28887" y="1614"/>
                    </a:lnTo>
                    <a:lnTo>
                      <a:pt x="30045" y="1614"/>
                    </a:lnTo>
                    <a:lnTo>
                      <a:pt x="300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5896922" y="4383228"/>
                <a:ext cx="745958" cy="134782"/>
              </a:xfrm>
              <a:custGeom>
                <a:avLst/>
                <a:gdLst/>
                <a:ahLst/>
                <a:cxnLst/>
                <a:rect l="l" t="t" r="r" b="b"/>
                <a:pathLst>
                  <a:path w="27003" h="4879" extrusionOk="0">
                    <a:moveTo>
                      <a:pt x="1" y="0"/>
                    </a:moveTo>
                    <a:lnTo>
                      <a:pt x="1" y="4878"/>
                    </a:lnTo>
                    <a:lnTo>
                      <a:pt x="27002" y="4878"/>
                    </a:lnTo>
                    <a:lnTo>
                      <a:pt x="270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5896922" y="4383228"/>
                <a:ext cx="80333" cy="134782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4879" extrusionOk="0">
                    <a:moveTo>
                      <a:pt x="1" y="0"/>
                    </a:moveTo>
                    <a:lnTo>
                      <a:pt x="1" y="4878"/>
                    </a:lnTo>
                    <a:cubicBezTo>
                      <a:pt x="1" y="4878"/>
                      <a:pt x="2908" y="263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4646670" y="4339332"/>
                <a:ext cx="1058700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38324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38323" y="8069"/>
                    </a:lnTo>
                    <a:lnTo>
                      <a:pt x="383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4671505" y="4339332"/>
                <a:ext cx="26244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950" y="8069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4729020" y="4339332"/>
                <a:ext cx="25885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937" y="806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5586583" y="4339332"/>
                <a:ext cx="26216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69" extrusionOk="0">
                    <a:moveTo>
                      <a:pt x="0" y="0"/>
                    </a:moveTo>
                    <a:lnTo>
                      <a:pt x="0" y="8069"/>
                    </a:lnTo>
                    <a:lnTo>
                      <a:pt x="949" y="806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5644071" y="4339332"/>
                <a:ext cx="26244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949" y="806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5105742" y="4380493"/>
                <a:ext cx="140556" cy="140584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5089" extrusionOk="0">
                    <a:moveTo>
                      <a:pt x="2550" y="1"/>
                    </a:moveTo>
                    <a:cubicBezTo>
                      <a:pt x="1134" y="1"/>
                      <a:pt x="0" y="1134"/>
                      <a:pt x="0" y="2538"/>
                    </a:cubicBezTo>
                    <a:cubicBezTo>
                      <a:pt x="0" y="3955"/>
                      <a:pt x="1134" y="5088"/>
                      <a:pt x="2550" y="5088"/>
                    </a:cubicBezTo>
                    <a:cubicBezTo>
                      <a:pt x="3954" y="5088"/>
                      <a:pt x="5088" y="3955"/>
                      <a:pt x="5088" y="2538"/>
                    </a:cubicBezTo>
                    <a:cubicBezTo>
                      <a:pt x="5088" y="1134"/>
                      <a:pt x="3954" y="1"/>
                      <a:pt x="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6814708" y="4339332"/>
                <a:ext cx="1058673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38323" h="8069" extrusionOk="0">
                    <a:moveTo>
                      <a:pt x="0" y="0"/>
                    </a:moveTo>
                    <a:lnTo>
                      <a:pt x="0" y="8069"/>
                    </a:lnTo>
                    <a:lnTo>
                      <a:pt x="38323" y="8069"/>
                    </a:lnTo>
                    <a:lnTo>
                      <a:pt x="383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6839543" y="4339332"/>
                <a:ext cx="25885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937" y="8069"/>
                    </a:lnTo>
                    <a:lnTo>
                      <a:pt x="9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6896726" y="4339332"/>
                <a:ext cx="26216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69" extrusionOk="0">
                    <a:moveTo>
                      <a:pt x="0" y="0"/>
                    </a:moveTo>
                    <a:lnTo>
                      <a:pt x="0" y="8069"/>
                    </a:lnTo>
                    <a:lnTo>
                      <a:pt x="949" y="806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754593" y="4339332"/>
                <a:ext cx="26244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069" extrusionOk="0">
                    <a:moveTo>
                      <a:pt x="1" y="0"/>
                    </a:moveTo>
                    <a:lnTo>
                      <a:pt x="1" y="8069"/>
                    </a:lnTo>
                    <a:lnTo>
                      <a:pt x="949" y="806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811777" y="4339332"/>
                <a:ext cx="26216" cy="222906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69" extrusionOk="0">
                    <a:moveTo>
                      <a:pt x="0" y="0"/>
                    </a:moveTo>
                    <a:lnTo>
                      <a:pt x="0" y="8069"/>
                    </a:lnTo>
                    <a:lnTo>
                      <a:pt x="949" y="8069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7273421" y="4380493"/>
                <a:ext cx="140915" cy="140584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5089" extrusionOk="0">
                    <a:moveTo>
                      <a:pt x="2550" y="1"/>
                    </a:moveTo>
                    <a:cubicBezTo>
                      <a:pt x="1146" y="1"/>
                      <a:pt x="0" y="1134"/>
                      <a:pt x="0" y="2538"/>
                    </a:cubicBezTo>
                    <a:cubicBezTo>
                      <a:pt x="0" y="3955"/>
                      <a:pt x="1146" y="5088"/>
                      <a:pt x="2550" y="5088"/>
                    </a:cubicBezTo>
                    <a:cubicBezTo>
                      <a:pt x="3955" y="5088"/>
                      <a:pt x="5100" y="3955"/>
                      <a:pt x="5100" y="2538"/>
                    </a:cubicBezTo>
                    <a:cubicBezTo>
                      <a:pt x="5100" y="1134"/>
                      <a:pt x="3955" y="1"/>
                      <a:pt x="2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5" name="Google Shape;355;p18"/>
          <p:cNvSpPr txBox="1">
            <a:spLocks noGrp="1"/>
          </p:cNvSpPr>
          <p:nvPr>
            <p:ph type="title"/>
          </p:nvPr>
        </p:nvSpPr>
        <p:spPr>
          <a:xfrm>
            <a:off x="992447" y="1432275"/>
            <a:ext cx="23823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1"/>
          </p:nvPr>
        </p:nvSpPr>
        <p:spPr>
          <a:xfrm>
            <a:off x="992425" y="1769424"/>
            <a:ext cx="23823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8"/>
          <p:cNvSpPr txBox="1">
            <a:spLocks noGrp="1"/>
          </p:cNvSpPr>
          <p:nvPr>
            <p:ph type="title" idx="2"/>
          </p:nvPr>
        </p:nvSpPr>
        <p:spPr>
          <a:xfrm>
            <a:off x="5769273" y="1432275"/>
            <a:ext cx="23823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8" name="Google Shape;358;p18"/>
          <p:cNvSpPr txBox="1">
            <a:spLocks noGrp="1"/>
          </p:cNvSpPr>
          <p:nvPr>
            <p:ph type="subTitle" idx="3"/>
          </p:nvPr>
        </p:nvSpPr>
        <p:spPr>
          <a:xfrm>
            <a:off x="5769250" y="1769424"/>
            <a:ext cx="23823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8"/>
          <p:cNvSpPr txBox="1">
            <a:spLocks noGrp="1"/>
          </p:cNvSpPr>
          <p:nvPr>
            <p:ph type="title" idx="4"/>
          </p:nvPr>
        </p:nvSpPr>
        <p:spPr>
          <a:xfrm>
            <a:off x="992447" y="2766900"/>
            <a:ext cx="23823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2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18"/>
          <p:cNvSpPr txBox="1">
            <a:spLocks noGrp="1"/>
          </p:cNvSpPr>
          <p:nvPr>
            <p:ph type="subTitle" idx="5"/>
          </p:nvPr>
        </p:nvSpPr>
        <p:spPr>
          <a:xfrm>
            <a:off x="992425" y="3063524"/>
            <a:ext cx="23823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8"/>
          <p:cNvSpPr txBox="1">
            <a:spLocks noGrp="1"/>
          </p:cNvSpPr>
          <p:nvPr>
            <p:ph type="title" idx="6"/>
          </p:nvPr>
        </p:nvSpPr>
        <p:spPr>
          <a:xfrm>
            <a:off x="5769250" y="2766900"/>
            <a:ext cx="23823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7"/>
          </p:nvPr>
        </p:nvSpPr>
        <p:spPr>
          <a:xfrm>
            <a:off x="5769250" y="3063524"/>
            <a:ext cx="23823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 idx="8" hasCustomPrompt="1"/>
          </p:nvPr>
        </p:nvSpPr>
        <p:spPr>
          <a:xfrm>
            <a:off x="3527124" y="16760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18"/>
          <p:cNvSpPr txBox="1">
            <a:spLocks noGrp="1"/>
          </p:cNvSpPr>
          <p:nvPr>
            <p:ph type="title" idx="9" hasCustomPrompt="1"/>
          </p:nvPr>
        </p:nvSpPr>
        <p:spPr>
          <a:xfrm>
            <a:off x="3527124" y="29566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8"/>
          <p:cNvSpPr txBox="1">
            <a:spLocks noGrp="1"/>
          </p:cNvSpPr>
          <p:nvPr>
            <p:ph type="title" idx="13" hasCustomPrompt="1"/>
          </p:nvPr>
        </p:nvSpPr>
        <p:spPr>
          <a:xfrm>
            <a:off x="4700349" y="29724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14" hasCustomPrompt="1"/>
          </p:nvPr>
        </p:nvSpPr>
        <p:spPr>
          <a:xfrm>
            <a:off x="4700350" y="16760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396281" y="40268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127098" y="462851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"/>
          <p:cNvSpPr/>
          <p:nvPr/>
        </p:nvSpPr>
        <p:spPr>
          <a:xfrm rot="-1315996">
            <a:off x="8808718" y="45781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8566968" y="40427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5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  <p:sp>
        <p:nvSpPr>
          <p:cNvPr id="456" name="Google Shape;456;p25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7" name="Google Shape;457;p25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25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460" name="Google Shape;460;p25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25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466" name="Google Shape;466;p25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5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470" name="Google Shape;470;p25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8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489" name="Google Shape;489;p2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28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8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35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35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35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35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0" name="Google Shape;570;p35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5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5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5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5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575" name="Google Shape;575;p35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5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581" name="Google Shape;581;p35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35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fe Savers"/>
              <a:buNone/>
              <a:defRPr sz="28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4" r:id="rId6"/>
    <p:sldLayoutId id="2147483671" r:id="rId7"/>
    <p:sldLayoutId id="2147483674" r:id="rId8"/>
    <p:sldLayoutId id="2147483681" r:id="rId9"/>
    <p:sldLayoutId id="2147483682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chi.ru/teachers/cards/343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5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Найти лишнее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5905" y="215920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361+(39+18</a:t>
            </a:r>
            <a:r>
              <a:rPr lang="ru-RU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3779" y="1094047"/>
            <a:ext cx="2616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546 - (246+59)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30554" y="3337024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25+43+45+57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7971" y="1493953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415+72+85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1142461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32 - 18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99446" y="2682421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948+13+52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501481" y="2017173"/>
                <a:ext cx="18854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34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12 - 34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81" y="2017173"/>
                <a:ext cx="188545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452" t="-11628" r="-645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1199296" y="3243069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46+68:4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62309" y="2660464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2(х-7у)</a:t>
            </a:r>
            <a:endParaRPr 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3491880" y="2605751"/>
            <a:ext cx="1872208" cy="676560"/>
          </a:xfrm>
          <a:prstGeom prst="arc">
            <a:avLst>
              <a:gd name="adj1" fmla="val 16200000"/>
              <a:gd name="adj2" fmla="val 1619443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001000" cy="508641"/>
          </a:xfrm>
        </p:spPr>
        <p:txBody>
          <a:bodyPr/>
          <a:lstStyle/>
          <a:p>
            <a:r>
              <a:rPr lang="ru-RU" dirty="0"/>
              <a:t>Случаи опускания знака умножения в выражениях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203598"/>
                <a:ext cx="9612560" cy="2376264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ru-RU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Знак</a:t>
                </a:r>
                <a:r>
                  <a:rPr lang="ru-RU" sz="20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умножени</a:t>
                </a:r>
                <a:r>
                  <a:rPr lang="ru-RU" sz="2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  <a:r>
                  <a:rPr lang="ru-RU" sz="2000" dirty="0" smtClean="0"/>
                  <a:t> пишут только </a:t>
                </a:r>
                <a:r>
                  <a:rPr lang="ru-RU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между числами</a:t>
                </a:r>
                <a:r>
                  <a:rPr lang="ru-RU" sz="2000" dirty="0" smtClean="0"/>
                  <a:t>. В остальных случаях </a:t>
                </a:r>
                <a:r>
                  <a:rPr lang="ru-RU" sz="2000" i="1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</a:t>
                </a:r>
                <a:r>
                  <a:rPr lang="ru-RU" sz="2000" i="1" dirty="0" smtClean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нак умножения опускают</a:t>
                </a:r>
                <a:r>
                  <a:rPr lang="ru-RU" sz="2000" dirty="0" smtClean="0"/>
                  <a:t>, например:</a:t>
                </a:r>
                <a:endParaRPr lang="ru-RU" sz="2600" dirty="0" smtClean="0"/>
              </a:p>
              <a:p>
                <a:pPr marL="311150" indent="-171450">
                  <a:buFont typeface="Arial" panose="020B0604020202020204" pitchFamily="34" charset="0"/>
                  <a:buChar char="•"/>
                </a:pPr>
                <a:r>
                  <a:rPr lang="ru-RU" sz="2500" spc="-150" dirty="0" smtClean="0"/>
                  <a:t>Между числовыми и буквенными множителем: </a:t>
                </a:r>
              </a:p>
              <a:p>
                <a:pPr marL="139700" indent="0" algn="ctr">
                  <a:buNone/>
                </a:pPr>
                <a:r>
                  <a:rPr lang="en-US" sz="2500" spc="-150" dirty="0" smtClean="0"/>
                  <a:t>5</a:t>
                </a:r>
                <a:r>
                  <a:rPr lang="ru-RU" sz="2500" spc="-150" dirty="0" smtClean="0"/>
                  <a:t>∙</a:t>
                </a:r>
                <a:r>
                  <a:rPr lang="en-US" sz="2500" spc="-150" dirty="0"/>
                  <a:t>x</a:t>
                </a:r>
                <a:r>
                  <a:rPr lang="ru-RU" sz="2500" spc="-150" dirty="0" smtClean="0"/>
                  <a:t>=</a:t>
                </a:r>
                <a:r>
                  <a:rPr lang="en-US" sz="2500" spc="-150" dirty="0" smtClean="0"/>
                  <a:t>5x</a:t>
                </a:r>
                <a:endParaRPr lang="ru-RU" sz="2500" spc="-150" dirty="0" smtClean="0"/>
              </a:p>
              <a:p>
                <a:pPr marL="311150" indent="-171450">
                  <a:buFont typeface="Arial" panose="020B0604020202020204" pitchFamily="34" charset="0"/>
                  <a:buChar char="•"/>
                </a:pPr>
                <a:r>
                  <a:rPr lang="ru-RU" sz="2500" spc="-150" dirty="0" smtClean="0"/>
                  <a:t>Между буквенными множителями:       </a:t>
                </a:r>
                <a14:m>
                  <m:oMath xmlns:m="http://schemas.openxmlformats.org/officeDocument/2006/math">
                    <m:r>
                      <a:rPr lang="ru-RU" sz="2500" b="0" i="0" spc="-15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500" b="0" i="0" spc="-150" dirty="0" smtClean="0">
                  <a:latin typeface="Cambria Math" panose="02040503050406030204" pitchFamily="18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b="0" i="1" spc="-15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pc="-150" dirty="0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en-US" sz="2500" spc="-150" dirty="0" smtClean="0"/>
              </a:p>
              <a:p>
                <a:pPr marL="311150" indent="-171450">
                  <a:buFont typeface="Arial" panose="020B0604020202020204" pitchFamily="34" charset="0"/>
                  <a:buChar char="•"/>
                </a:pPr>
                <a:r>
                  <a:rPr lang="ru-RU" sz="2500" spc="-150" dirty="0" smtClean="0"/>
                  <a:t>Между числовым и множителем и скобкой: </a:t>
                </a:r>
                <a:endParaRPr lang="ru-RU" sz="2500" i="1" spc="-150" dirty="0" smtClean="0">
                  <a:latin typeface="Cambria Math" panose="02040503050406030204" pitchFamily="18" charset="0"/>
                </a:endParaRPr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)=3(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spc="-150" dirty="0" smtClean="0"/>
              </a:p>
              <a:p>
                <a:pPr marL="311150" indent="-171450">
                  <a:buFont typeface="Arial" panose="020B0604020202020204" pitchFamily="34" charset="0"/>
                  <a:buChar char="•"/>
                </a:pPr>
                <a:r>
                  <a:rPr lang="ru-RU" sz="2500" spc="-150" dirty="0" smtClean="0"/>
                  <a:t>Между буквенным множителем и скобкой:</a:t>
                </a:r>
                <a:r>
                  <a:rPr lang="en-US" sz="2500" spc="-150" dirty="0" smtClean="0"/>
                  <a:t> </a:t>
                </a:r>
                <a:endParaRPr lang="ru-RU" sz="2500" spc="-150" dirty="0" smtClean="0"/>
              </a:p>
              <a:p>
                <a:pPr marL="1397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500" spc="-150" dirty="0"/>
                        <m:t>𝑎</m:t>
                      </m:r>
                      <m:r>
                        <a:rPr lang="ru-RU" sz="2500" i="1" spc="-15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500" b="0" i="0" spc="-150" dirty="0" smtClean="0"/>
                        <m:t>(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i="1" spc="-150" dirty="0" err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500" i="1" spc="-15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500" spc="-15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03598"/>
                <a:ext cx="9612560" cy="2376264"/>
              </a:xfrm>
              <a:blipFill>
                <a:blip r:embed="rId2"/>
                <a:stretch>
                  <a:fillRect t="-513" b="-6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9"/>
          <p:cNvSpPr txBox="1">
            <a:spLocks noGrp="1"/>
          </p:cNvSpPr>
          <p:nvPr>
            <p:ph type="title" idx="2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Как можно прочитать</a:t>
            </a:r>
            <a:r>
              <a:rPr lang="en-US" sz="3600" dirty="0"/>
              <a:t>:</a:t>
            </a:r>
            <a:endParaRPr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774" y="1995686"/>
            <a:ext cx="349018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К </a:t>
            </a:r>
            <a:r>
              <a:rPr lang="ru-RU" sz="2800" i="1" dirty="0" smtClean="0">
                <a:latin typeface="+mn-lt"/>
              </a:rPr>
              <a:t>х</a:t>
            </a:r>
            <a:r>
              <a:rPr lang="ru-RU" sz="2800" dirty="0" smtClean="0">
                <a:latin typeface="+mn-lt"/>
              </a:rPr>
              <a:t> прибавить 45</a:t>
            </a:r>
            <a:endParaRPr lang="ru-RU" sz="2800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>
          <a:xfrm>
            <a:off x="3480723" y="2787774"/>
            <a:ext cx="2592288" cy="533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Сумма 45 и </a:t>
            </a:r>
            <a:r>
              <a:rPr lang="ru-RU" sz="2800" i="1" dirty="0" smtClean="0">
                <a:latin typeface="+mn-lt"/>
              </a:rPr>
              <a:t>х</a:t>
            </a:r>
            <a:endParaRPr lang="ru-RU" sz="2800" i="1" dirty="0"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5"/>
          </p:nvPr>
        </p:nvSpPr>
        <p:spPr>
          <a:xfrm>
            <a:off x="3714915" y="3507854"/>
            <a:ext cx="2060957" cy="6052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45 плюс </a:t>
            </a:r>
            <a:r>
              <a:rPr lang="ru-RU" sz="2800" i="1" dirty="0" smtClean="0">
                <a:latin typeface="+mn-lt"/>
              </a:rPr>
              <a:t>х</a:t>
            </a:r>
            <a:endParaRPr lang="ru-RU" sz="2800" i="1" dirty="0"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2" y="4299942"/>
            <a:ext cx="300203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>
                <a:srgbClr val="FA518F"/>
              </a:buClr>
              <a:buSzPts val="2400"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Life Savers"/>
              </a:rPr>
              <a:t>Разность 45 и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Life Savers"/>
              </a:rPr>
              <a:t>х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  <a:latin typeface="+mn-lt"/>
              <a:sym typeface="Life Saver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915" y="1059582"/>
            <a:ext cx="1673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EC9D"/>
              </a:buClr>
              <a:buSzPts val="2400"/>
            </a:pPr>
            <a:r>
              <a:rPr lang="ru-RU" sz="3600" b="1" spc="600" dirty="0" smtClean="0">
                <a:solidFill>
                  <a:srgbClr val="FFEC9D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ife Savers"/>
              </a:rPr>
              <a:t>х+45</a:t>
            </a:r>
            <a:endParaRPr lang="ru-RU" sz="3600" b="1" spc="600" dirty="0">
              <a:solidFill>
                <a:srgbClr val="FFEC9D"/>
              </a:solidFill>
              <a:latin typeface="Segoe UI Black" panose="020B0A02040204020203" pitchFamily="34" charset="0"/>
              <a:ea typeface="Segoe UI Black" panose="020B0A02040204020203" pitchFamily="34" charset="0"/>
              <a:sym typeface="Life Savers"/>
            </a:endParaRPr>
          </a:p>
        </p:txBody>
      </p:sp>
    </p:spTree>
    <p:extLst>
      <p:ext uri="{BB962C8B-B14F-4D97-AF65-F5344CB8AC3E}">
        <p14:creationId xmlns:p14="http://schemas.microsoft.com/office/powerpoint/2010/main" val="18459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Буквенные выражения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1123900"/>
            <a:ext cx="7704000" cy="2167930"/>
          </a:xfrm>
        </p:spPr>
        <p:txBody>
          <a:bodyPr/>
          <a:lstStyle/>
          <a:p>
            <a:pPr marL="139700" indent="0">
              <a:buNone/>
            </a:pPr>
            <a:r>
              <a:rPr lang="ru-RU" sz="2000" dirty="0" smtClean="0"/>
              <a:t>Более сложные выражения начинают читать по последнему действию.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ru-RU" sz="2000" dirty="0" smtClean="0"/>
              <a:t>Рассмотрим буквенное выражение:</a:t>
            </a:r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91880" y="2457591"/>
                <a:ext cx="252344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397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57591"/>
                <a:ext cx="252344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3968" y="2434295"/>
                <a:ext cx="396232" cy="38951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34295"/>
                <a:ext cx="396232" cy="3895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9648" y="2430578"/>
                <a:ext cx="396232" cy="38951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648" y="2430578"/>
                <a:ext cx="396232" cy="3895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91791" y="3424375"/>
            <a:ext cx="734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>
              <a:buClr>
                <a:srgbClr val="FFFFFF"/>
              </a:buClr>
              <a:buSzPts val="1400"/>
            </a:pPr>
            <a:r>
              <a:rPr lang="ru-RU" sz="2000" dirty="0" smtClean="0">
                <a:solidFill>
                  <a:srgbClr val="FFFFFF"/>
                </a:solidFill>
                <a:cs typeface="Mukta"/>
                <a:sym typeface="Mukta"/>
              </a:rPr>
              <a:t>Последнее действие – произведение, поэтому читаем так:</a:t>
            </a:r>
            <a:endParaRPr lang="ru-RU" sz="2000" dirty="0">
              <a:solidFill>
                <a:srgbClr val="FFFFFF"/>
              </a:solidFill>
              <a:cs typeface="Mukta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8019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9"/>
          <p:cNvSpPr txBox="1">
            <a:spLocks noGrp="1"/>
          </p:cNvSpPr>
          <p:nvPr>
            <p:ph type="title" idx="2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Составьте буквенное выражение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10555"/>
            <a:ext cx="6552728" cy="455978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Произведение </a:t>
            </a:r>
            <a:r>
              <a:rPr lang="en-US" sz="2800" dirty="0">
                <a:latin typeface="+mn-lt"/>
              </a:rPr>
              <a:t>x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и двадцати пяти</a:t>
            </a:r>
            <a:endParaRPr lang="ru-RU" sz="2800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3"/>
          </p:nvPr>
        </p:nvSpPr>
        <p:spPr>
          <a:xfrm>
            <a:off x="107504" y="2066533"/>
            <a:ext cx="6907387" cy="533036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Разность восьмидесяти четырех и </a:t>
            </a:r>
            <a:r>
              <a:rPr lang="en-US" sz="2800" dirty="0" smtClean="0">
                <a:latin typeface="+mn-lt"/>
              </a:rPr>
              <a:t>n</a:t>
            </a:r>
            <a:endParaRPr lang="ru-RU" sz="2800" dirty="0">
              <a:latin typeface="+mn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5"/>
          </p:nvPr>
        </p:nvSpPr>
        <p:spPr>
          <a:xfrm>
            <a:off x="107761" y="2652471"/>
            <a:ext cx="6984519" cy="605254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Частное </a:t>
            </a:r>
            <a:r>
              <a:rPr lang="en-US" sz="2800" dirty="0" smtClean="0">
                <a:latin typeface="+mn-lt"/>
              </a:rPr>
              <a:t>x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и восьмидесяти четырех</a:t>
            </a:r>
            <a:endParaRPr lang="ru-RU" sz="2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36283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A518F"/>
              </a:buClr>
              <a:buSzPts val="2400"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n-lt"/>
                <a:sym typeface="Life Savers"/>
              </a:rPr>
              <a:t>Сумма двадцати пяти и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+mn-lt"/>
                <a:sym typeface="Life Savers"/>
              </a:rPr>
              <a:t>n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+mn-lt"/>
              <a:sym typeface="Life Saver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2547" y="2431736"/>
            <a:ext cx="7857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rgbClr val="FFEC9D"/>
              </a:buClr>
              <a:buSzPts val="2400"/>
            </a:pPr>
            <a:r>
              <a:rPr lang="ru-RU" sz="2800" b="1" dirty="0" smtClean="0">
                <a:solidFill>
                  <a:srgbClr val="FFEC9D"/>
                </a:solidFill>
                <a:sym typeface="Life Savers"/>
              </a:rPr>
              <a:t>25</a:t>
            </a:r>
            <a:r>
              <a:rPr lang="en-US" sz="2800" b="1" i="1" dirty="0">
                <a:solidFill>
                  <a:srgbClr val="FFEC9D"/>
                </a:solidFill>
                <a:sym typeface="Life Savers"/>
              </a:rPr>
              <a:t>x</a:t>
            </a:r>
            <a:endParaRPr lang="ru-RU" sz="2800" b="1" i="1" dirty="0">
              <a:solidFill>
                <a:srgbClr val="FFEC9D"/>
              </a:solidFill>
              <a:sym typeface="Life Saver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9799" y="4479907"/>
            <a:ext cx="10150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rgbClr val="74E2ED"/>
              </a:buClr>
              <a:buSzPts val="2400"/>
            </a:pPr>
            <a:r>
              <a:rPr lang="ru-RU" sz="2800" b="1" dirty="0" smtClean="0">
                <a:solidFill>
                  <a:srgbClr val="74E2ED"/>
                </a:solidFill>
                <a:sym typeface="Life Savers"/>
              </a:rPr>
              <a:t>25+</a:t>
            </a:r>
            <a:r>
              <a:rPr lang="en-US" sz="2800" b="1" dirty="0" smtClean="0">
                <a:solidFill>
                  <a:srgbClr val="74E2ED"/>
                </a:solidFill>
                <a:sym typeface="Life Savers"/>
              </a:rPr>
              <a:t>n</a:t>
            </a:r>
            <a:endParaRPr lang="ru-RU" sz="2800" b="1" dirty="0">
              <a:solidFill>
                <a:srgbClr val="74E2ED"/>
              </a:solidFill>
              <a:sym typeface="Life Saver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24682" y="3507854"/>
            <a:ext cx="9252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A518F"/>
                </a:solidFill>
                <a:sym typeface="Life Savers"/>
              </a:rPr>
              <a:t>84-n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16355" y="1059582"/>
            <a:ext cx="9060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buClr>
                <a:srgbClr val="FA518F"/>
              </a:buClr>
              <a:buSzPts val="2400"/>
            </a:pPr>
            <a:r>
              <a:rPr lang="en-US" sz="2800" b="1" dirty="0" smtClean="0">
                <a:solidFill>
                  <a:srgbClr val="FFFFFF">
                    <a:lumMod val="95000"/>
                  </a:srgbClr>
                </a:solidFill>
                <a:sym typeface="Life Savers"/>
              </a:rPr>
              <a:t>x:84</a:t>
            </a:r>
            <a:endParaRPr lang="ru-RU" sz="2800" b="1" dirty="0">
              <a:solidFill>
                <a:srgbClr val="FFFFFF">
                  <a:lumMod val="95000"/>
                </a:srgbClr>
              </a:solidFill>
              <a:sym typeface="Life Savers"/>
            </a:endParaRPr>
          </a:p>
        </p:txBody>
      </p:sp>
      <p:cxnSp>
        <p:nvCxnSpPr>
          <p:cNvPr id="17" name="Прямая со стрелкой 16"/>
          <p:cNvCxnSpPr>
            <a:stCxn id="2" idx="3"/>
          </p:cNvCxnSpPr>
          <p:nvPr/>
        </p:nvCxnSpPr>
        <p:spPr>
          <a:xfrm>
            <a:off x="6660232" y="1838544"/>
            <a:ext cx="1409131" cy="492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>
            <a:off x="7014891" y="2333051"/>
            <a:ext cx="869477" cy="1029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</p:cNvCxnSpPr>
          <p:nvPr/>
        </p:nvCxnSpPr>
        <p:spPr>
          <a:xfrm flipV="1">
            <a:off x="7092280" y="1707654"/>
            <a:ext cx="792088" cy="1247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5076056" y="3624448"/>
            <a:ext cx="2540299" cy="1035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9"/>
          <p:cNvSpPr txBox="1">
            <a:spLocks noGrp="1"/>
          </p:cNvSpPr>
          <p:nvPr>
            <p:ph type="title" idx="2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 можно прочитать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99792" y="3198505"/>
                <a:ext cx="35437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FFEC9D"/>
                  </a:buClr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(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𝒏</m:t>
                      </m:r>
                      <m:r>
                        <a:rPr lang="ru-RU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−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𝒅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)×</m:t>
                      </m:r>
                      <m:r>
                        <a:rPr lang="en-US" sz="4000" b="1" i="1" spc="600" smtClean="0">
                          <a:solidFill>
                            <a:srgbClr val="FFEC9D"/>
                          </a:solidFill>
                          <a:latin typeface="Cambria Math"/>
                          <a:ea typeface="Cambria Math"/>
                          <a:sym typeface="Life Savers"/>
                        </a:rPr>
                        <m:t>𝟖</m:t>
                      </m:r>
                    </m:oMath>
                  </m:oMathPara>
                </a14:m>
                <a:endParaRPr lang="ru-RU" sz="4000" b="1" spc="600" dirty="0">
                  <a:solidFill>
                    <a:srgbClr val="FFEC9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Life Saver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198505"/>
                <a:ext cx="354372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55776" y="2173057"/>
                <a:ext cx="32419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FFEC9D"/>
                  </a:buClr>
                  <a:buSzPts val="2400"/>
                </a:pPr>
                <a:r>
                  <a:rPr lang="en-US" sz="4000" b="1" spc="600" dirty="0" smtClean="0">
                    <a:solidFill>
                      <a:srgbClr val="FFEC9D"/>
                    </a:solidFill>
                    <a:ea typeface="Segoe UI Black" panose="020B0A02040204020203" pitchFamily="34" charset="0"/>
                    <a:sym typeface="Life Savers"/>
                  </a:rPr>
                  <a:t>38:</a:t>
                </a:r>
                <a14:m>
                  <m:oMath xmlns:m="http://schemas.openxmlformats.org/officeDocument/2006/math">
                    <m:r>
                      <a:rPr lang="ru-RU" sz="4000" b="1" i="1" spc="600" dirty="0">
                        <a:solidFill>
                          <a:srgbClr val="FFEC9D"/>
                        </a:solidFill>
                        <a:latin typeface="Cambria Math"/>
                        <a:ea typeface="Segoe UI Black" panose="020B0A02040204020203" pitchFamily="34" charset="0"/>
                        <a:sym typeface="Life Savers"/>
                      </a:rPr>
                      <m:t>(</m:t>
                    </m:r>
                    <m:r>
                      <a:rPr lang="en-US" sz="4000" b="1" i="1" spc="600" dirty="0">
                        <a:solidFill>
                          <a:srgbClr val="FFEC9D"/>
                        </a:solidFill>
                        <a:latin typeface="Cambria Math"/>
                        <a:ea typeface="Segoe UI Black" panose="020B0A02040204020203" pitchFamily="34" charset="0"/>
                        <a:sym typeface="Life Savers"/>
                      </a:rPr>
                      <m:t>𝒏</m:t>
                    </m:r>
                    <m:r>
                      <a:rPr lang="ru-RU" sz="4000" b="1" i="1" spc="600" dirty="0">
                        <a:solidFill>
                          <a:srgbClr val="FFEC9D"/>
                        </a:solidFill>
                        <a:latin typeface="Cambria Math"/>
                        <a:ea typeface="Segoe UI Black" panose="020B0A02040204020203" pitchFamily="34" charset="0"/>
                        <a:sym typeface="Life Savers"/>
                      </a:rPr>
                      <m:t>−</m:t>
                    </m:r>
                    <m:r>
                      <a:rPr lang="en-US" sz="4000" b="1" i="1" spc="600" dirty="0">
                        <a:solidFill>
                          <a:srgbClr val="FFEC9D"/>
                        </a:solidFill>
                        <a:latin typeface="Cambria Math"/>
                        <a:ea typeface="Segoe UI Black" panose="020B0A02040204020203" pitchFamily="34" charset="0"/>
                        <a:sym typeface="Life Savers"/>
                      </a:rPr>
                      <m:t>𝒅</m:t>
                    </m:r>
                    <m:r>
                      <a:rPr lang="en-US" sz="4000" b="1" i="1" spc="600" dirty="0">
                        <a:solidFill>
                          <a:srgbClr val="FFEC9D"/>
                        </a:solidFill>
                        <a:latin typeface="Cambria Math"/>
                        <a:ea typeface="Segoe UI Black" panose="020B0A02040204020203" pitchFamily="34" charset="0"/>
                        <a:sym typeface="Life Savers"/>
                      </a:rPr>
                      <m:t>)</m:t>
                    </m:r>
                  </m:oMath>
                </a14:m>
                <a:endParaRPr lang="ru-RU" sz="4000" b="1" spc="600" dirty="0">
                  <a:solidFill>
                    <a:srgbClr val="FFEC9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Life Savers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73057"/>
                <a:ext cx="3241978" cy="707886"/>
              </a:xfrm>
              <a:prstGeom prst="rect">
                <a:avLst/>
              </a:prstGeom>
              <a:blipFill>
                <a:blip r:embed="rId4"/>
                <a:stretch>
                  <a:fillRect l="-6579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341987" y="1147610"/>
                <a:ext cx="22593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>
                    <a:srgbClr val="FFEC9D"/>
                  </a:buClr>
                  <a:buSzPts val="24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𝟐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𝒂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+</m:t>
                      </m:r>
                      <m:r>
                        <a:rPr lang="en-US" sz="4000" b="1" i="1" spc="600" dirty="0" smtClean="0">
                          <a:solidFill>
                            <a:srgbClr val="FFEC9D"/>
                          </a:solidFill>
                          <a:latin typeface="Cambria Math"/>
                          <a:ea typeface="Segoe UI Black" panose="020B0A02040204020203" pitchFamily="34" charset="0"/>
                          <a:sym typeface="Life Savers"/>
                        </a:rPr>
                        <m:t>𝒃</m:t>
                      </m:r>
                    </m:oMath>
                  </m:oMathPara>
                </a14:m>
                <a:endParaRPr lang="ru-RU" sz="4000" b="1" spc="600" dirty="0">
                  <a:solidFill>
                    <a:srgbClr val="FFEC9D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sym typeface="Life Savers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87" y="1147610"/>
                <a:ext cx="225933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3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9" name="Google Shape;2619;p74"/>
          <p:cNvGrpSpPr/>
          <p:nvPr/>
        </p:nvGrpSpPr>
        <p:grpSpPr>
          <a:xfrm>
            <a:off x="6879778" y="1442613"/>
            <a:ext cx="1990725" cy="2258949"/>
            <a:chOff x="3576638" y="1737951"/>
            <a:chExt cx="1990725" cy="2258949"/>
          </a:xfrm>
        </p:grpSpPr>
        <p:sp>
          <p:nvSpPr>
            <p:cNvPr id="2620" name="Google Shape;2620;p74"/>
            <p:cNvSpPr/>
            <p:nvPr/>
          </p:nvSpPr>
          <p:spPr>
            <a:xfrm>
              <a:off x="3692435" y="2211113"/>
              <a:ext cx="1735760" cy="36804"/>
            </a:xfrm>
            <a:custGeom>
              <a:avLst/>
              <a:gdLst/>
              <a:ahLst/>
              <a:cxnLst/>
              <a:rect l="l" t="t" r="r" b="b"/>
              <a:pathLst>
                <a:path w="21930" h="465" extrusionOk="0">
                  <a:moveTo>
                    <a:pt x="0" y="1"/>
                  </a:moveTo>
                  <a:lnTo>
                    <a:pt x="0" y="465"/>
                  </a:lnTo>
                  <a:lnTo>
                    <a:pt x="21929" y="465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4"/>
            <p:cNvSpPr/>
            <p:nvPr/>
          </p:nvSpPr>
          <p:spPr>
            <a:xfrm>
              <a:off x="3576638" y="1737951"/>
              <a:ext cx="203811" cy="2258949"/>
            </a:xfrm>
            <a:custGeom>
              <a:avLst/>
              <a:gdLst/>
              <a:ahLst/>
              <a:cxnLst/>
              <a:rect l="l" t="t" r="r" b="b"/>
              <a:pathLst>
                <a:path w="2575" h="28541" extrusionOk="0">
                  <a:moveTo>
                    <a:pt x="1" y="1"/>
                  </a:moveTo>
                  <a:lnTo>
                    <a:pt x="1" y="28540"/>
                  </a:lnTo>
                  <a:lnTo>
                    <a:pt x="2575" y="28540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4"/>
            <p:cNvSpPr/>
            <p:nvPr/>
          </p:nvSpPr>
          <p:spPr>
            <a:xfrm>
              <a:off x="3595555" y="1755760"/>
              <a:ext cx="69098" cy="2074139"/>
            </a:xfrm>
            <a:custGeom>
              <a:avLst/>
              <a:gdLst/>
              <a:ahLst/>
              <a:cxnLst/>
              <a:rect l="l" t="t" r="r" b="b"/>
              <a:pathLst>
                <a:path w="873" h="26206" extrusionOk="0">
                  <a:moveTo>
                    <a:pt x="352" y="1"/>
                  </a:moveTo>
                  <a:lnTo>
                    <a:pt x="1" y="26206"/>
                  </a:lnTo>
                  <a:lnTo>
                    <a:pt x="873" y="2620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4"/>
            <p:cNvSpPr/>
            <p:nvPr/>
          </p:nvSpPr>
          <p:spPr>
            <a:xfrm>
              <a:off x="5366876" y="1737951"/>
              <a:ext cx="200487" cy="2258949"/>
            </a:xfrm>
            <a:custGeom>
              <a:avLst/>
              <a:gdLst/>
              <a:ahLst/>
              <a:cxnLst/>
              <a:rect l="l" t="t" r="r" b="b"/>
              <a:pathLst>
                <a:path w="2533" h="28541" extrusionOk="0">
                  <a:moveTo>
                    <a:pt x="1" y="1"/>
                  </a:moveTo>
                  <a:lnTo>
                    <a:pt x="1" y="28540"/>
                  </a:lnTo>
                  <a:lnTo>
                    <a:pt x="2533" y="285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4"/>
            <p:cNvSpPr/>
            <p:nvPr/>
          </p:nvSpPr>
          <p:spPr>
            <a:xfrm>
              <a:off x="5483782" y="1755760"/>
              <a:ext cx="64666" cy="2074139"/>
            </a:xfrm>
            <a:custGeom>
              <a:avLst/>
              <a:gdLst/>
              <a:ahLst/>
              <a:cxnLst/>
              <a:rect l="l" t="t" r="r" b="b"/>
              <a:pathLst>
                <a:path w="817" h="26206" extrusionOk="0">
                  <a:moveTo>
                    <a:pt x="465" y="1"/>
                  </a:moveTo>
                  <a:lnTo>
                    <a:pt x="1" y="26206"/>
                  </a:lnTo>
                  <a:lnTo>
                    <a:pt x="816" y="26206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4"/>
            <p:cNvSpPr/>
            <p:nvPr/>
          </p:nvSpPr>
          <p:spPr>
            <a:xfrm>
              <a:off x="3692435" y="2521778"/>
              <a:ext cx="1735760" cy="36804"/>
            </a:xfrm>
            <a:custGeom>
              <a:avLst/>
              <a:gdLst/>
              <a:ahLst/>
              <a:cxnLst/>
              <a:rect l="l" t="t" r="r" b="b"/>
              <a:pathLst>
                <a:path w="21930" h="465" extrusionOk="0">
                  <a:moveTo>
                    <a:pt x="0" y="0"/>
                  </a:moveTo>
                  <a:lnTo>
                    <a:pt x="0" y="464"/>
                  </a:lnTo>
                  <a:lnTo>
                    <a:pt x="21929" y="464"/>
                  </a:lnTo>
                  <a:lnTo>
                    <a:pt x="219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4"/>
            <p:cNvSpPr/>
            <p:nvPr/>
          </p:nvSpPr>
          <p:spPr>
            <a:xfrm>
              <a:off x="3692435" y="2836797"/>
              <a:ext cx="1735760" cy="36804"/>
            </a:xfrm>
            <a:custGeom>
              <a:avLst/>
              <a:gdLst/>
              <a:ahLst/>
              <a:cxnLst/>
              <a:rect l="l" t="t" r="r" b="b"/>
              <a:pathLst>
                <a:path w="21930" h="465" extrusionOk="0">
                  <a:moveTo>
                    <a:pt x="0" y="1"/>
                  </a:moveTo>
                  <a:lnTo>
                    <a:pt x="0" y="465"/>
                  </a:lnTo>
                  <a:lnTo>
                    <a:pt x="21929" y="465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4"/>
            <p:cNvSpPr/>
            <p:nvPr/>
          </p:nvSpPr>
          <p:spPr>
            <a:xfrm>
              <a:off x="3692435" y="3147463"/>
              <a:ext cx="1735760" cy="37912"/>
            </a:xfrm>
            <a:custGeom>
              <a:avLst/>
              <a:gdLst/>
              <a:ahLst/>
              <a:cxnLst/>
              <a:rect l="l" t="t" r="r" b="b"/>
              <a:pathLst>
                <a:path w="21930" h="479" extrusionOk="0">
                  <a:moveTo>
                    <a:pt x="0" y="0"/>
                  </a:moveTo>
                  <a:lnTo>
                    <a:pt x="0" y="478"/>
                  </a:lnTo>
                  <a:lnTo>
                    <a:pt x="21929" y="478"/>
                  </a:lnTo>
                  <a:lnTo>
                    <a:pt x="219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8" name="Google Shape;2628;p7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Задача №1</a:t>
            </a:r>
            <a:endParaRPr dirty="0"/>
          </a:p>
        </p:txBody>
      </p:sp>
      <p:sp>
        <p:nvSpPr>
          <p:cNvPr id="2629" name="Google Shape;2629;p74"/>
          <p:cNvSpPr/>
          <p:nvPr/>
        </p:nvSpPr>
        <p:spPr>
          <a:xfrm>
            <a:off x="7153640" y="1845647"/>
            <a:ext cx="180462" cy="181564"/>
          </a:xfrm>
          <a:custGeom>
            <a:avLst/>
            <a:gdLst/>
            <a:ahLst/>
            <a:cxnLst/>
            <a:rect l="l" t="t" r="r" b="b"/>
            <a:pathLst>
              <a:path w="2280" h="2294" extrusionOk="0">
                <a:moveTo>
                  <a:pt x="1168" y="1"/>
                </a:moveTo>
                <a:cubicBezTo>
                  <a:pt x="521" y="1"/>
                  <a:pt x="1" y="535"/>
                  <a:pt x="1" y="1168"/>
                </a:cubicBezTo>
                <a:cubicBezTo>
                  <a:pt x="1" y="1759"/>
                  <a:pt x="521" y="2293"/>
                  <a:pt x="1168" y="2293"/>
                </a:cubicBezTo>
                <a:cubicBezTo>
                  <a:pt x="1815" y="2293"/>
                  <a:pt x="2279" y="1759"/>
                  <a:pt x="2279" y="1168"/>
                </a:cubicBezTo>
                <a:cubicBezTo>
                  <a:pt x="2279" y="535"/>
                  <a:pt x="1815" y="1"/>
                  <a:pt x="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74"/>
          <p:cNvSpPr/>
          <p:nvPr/>
        </p:nvSpPr>
        <p:spPr>
          <a:xfrm>
            <a:off x="7361886" y="1845647"/>
            <a:ext cx="181491" cy="181564"/>
          </a:xfrm>
          <a:custGeom>
            <a:avLst/>
            <a:gdLst/>
            <a:ahLst/>
            <a:cxnLst/>
            <a:rect l="l" t="t" r="r" b="b"/>
            <a:pathLst>
              <a:path w="2293" h="2294" extrusionOk="0">
                <a:moveTo>
                  <a:pt x="1182" y="1"/>
                </a:moveTo>
                <a:cubicBezTo>
                  <a:pt x="535" y="1"/>
                  <a:pt x="0" y="535"/>
                  <a:pt x="0" y="1168"/>
                </a:cubicBezTo>
                <a:cubicBezTo>
                  <a:pt x="0" y="1759"/>
                  <a:pt x="535" y="2293"/>
                  <a:pt x="1182" y="2293"/>
                </a:cubicBezTo>
                <a:cubicBezTo>
                  <a:pt x="1758" y="2293"/>
                  <a:pt x="2293" y="1759"/>
                  <a:pt x="2293" y="1168"/>
                </a:cubicBezTo>
                <a:cubicBezTo>
                  <a:pt x="2293" y="535"/>
                  <a:pt x="1758" y="1"/>
                  <a:pt x="11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74"/>
          <p:cNvSpPr/>
          <p:nvPr/>
        </p:nvSpPr>
        <p:spPr>
          <a:xfrm>
            <a:off x="7571162" y="1845647"/>
            <a:ext cx="180462" cy="181564"/>
          </a:xfrm>
          <a:custGeom>
            <a:avLst/>
            <a:gdLst/>
            <a:ahLst/>
            <a:cxnLst/>
            <a:rect l="l" t="t" r="r" b="b"/>
            <a:pathLst>
              <a:path w="2280" h="2294" extrusionOk="0">
                <a:moveTo>
                  <a:pt x="1168" y="1"/>
                </a:moveTo>
                <a:cubicBezTo>
                  <a:pt x="521" y="1"/>
                  <a:pt x="1" y="535"/>
                  <a:pt x="1" y="1168"/>
                </a:cubicBezTo>
                <a:cubicBezTo>
                  <a:pt x="1" y="1759"/>
                  <a:pt x="521" y="2293"/>
                  <a:pt x="1168" y="2293"/>
                </a:cubicBezTo>
                <a:cubicBezTo>
                  <a:pt x="1759" y="2293"/>
                  <a:pt x="2279" y="1759"/>
                  <a:pt x="2279" y="1168"/>
                </a:cubicBezTo>
                <a:cubicBezTo>
                  <a:pt x="2279" y="535"/>
                  <a:pt x="1759" y="1"/>
                  <a:pt x="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74"/>
          <p:cNvSpPr/>
          <p:nvPr/>
        </p:nvSpPr>
        <p:spPr>
          <a:xfrm>
            <a:off x="7153640" y="2156234"/>
            <a:ext cx="180462" cy="185997"/>
          </a:xfrm>
          <a:custGeom>
            <a:avLst/>
            <a:gdLst/>
            <a:ahLst/>
            <a:cxnLst/>
            <a:rect l="l" t="t" r="r" b="b"/>
            <a:pathLst>
              <a:path w="2280" h="2350" extrusionOk="0">
                <a:moveTo>
                  <a:pt x="1168" y="1"/>
                </a:moveTo>
                <a:cubicBezTo>
                  <a:pt x="521" y="1"/>
                  <a:pt x="1" y="535"/>
                  <a:pt x="1" y="1183"/>
                </a:cubicBezTo>
                <a:cubicBezTo>
                  <a:pt x="1" y="1815"/>
                  <a:pt x="521" y="2350"/>
                  <a:pt x="1168" y="2350"/>
                </a:cubicBezTo>
                <a:cubicBezTo>
                  <a:pt x="1815" y="2350"/>
                  <a:pt x="2279" y="1815"/>
                  <a:pt x="2279" y="1183"/>
                </a:cubicBezTo>
                <a:cubicBezTo>
                  <a:pt x="2279" y="535"/>
                  <a:pt x="1815" y="1"/>
                  <a:pt x="1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74"/>
          <p:cNvSpPr/>
          <p:nvPr/>
        </p:nvSpPr>
        <p:spPr>
          <a:xfrm>
            <a:off x="7361886" y="2156234"/>
            <a:ext cx="181491" cy="185997"/>
          </a:xfrm>
          <a:custGeom>
            <a:avLst/>
            <a:gdLst/>
            <a:ahLst/>
            <a:cxnLst/>
            <a:rect l="l" t="t" r="r" b="b"/>
            <a:pathLst>
              <a:path w="2293" h="2350" extrusionOk="0">
                <a:moveTo>
                  <a:pt x="1182" y="1"/>
                </a:moveTo>
                <a:cubicBezTo>
                  <a:pt x="535" y="1"/>
                  <a:pt x="0" y="535"/>
                  <a:pt x="0" y="1183"/>
                </a:cubicBezTo>
                <a:cubicBezTo>
                  <a:pt x="0" y="1815"/>
                  <a:pt x="535" y="2350"/>
                  <a:pt x="1182" y="2350"/>
                </a:cubicBezTo>
                <a:cubicBezTo>
                  <a:pt x="1758" y="2350"/>
                  <a:pt x="2293" y="1815"/>
                  <a:pt x="2293" y="1183"/>
                </a:cubicBezTo>
                <a:cubicBezTo>
                  <a:pt x="2293" y="535"/>
                  <a:pt x="1758" y="1"/>
                  <a:pt x="11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2634;p74"/>
          <p:cNvSpPr/>
          <p:nvPr/>
        </p:nvSpPr>
        <p:spPr>
          <a:xfrm>
            <a:off x="7571162" y="2156234"/>
            <a:ext cx="180462" cy="185997"/>
          </a:xfrm>
          <a:custGeom>
            <a:avLst/>
            <a:gdLst/>
            <a:ahLst/>
            <a:cxnLst/>
            <a:rect l="l" t="t" r="r" b="b"/>
            <a:pathLst>
              <a:path w="2280" h="2350" extrusionOk="0">
                <a:moveTo>
                  <a:pt x="1168" y="1"/>
                </a:moveTo>
                <a:cubicBezTo>
                  <a:pt x="521" y="1"/>
                  <a:pt x="1" y="535"/>
                  <a:pt x="1" y="1183"/>
                </a:cubicBezTo>
                <a:cubicBezTo>
                  <a:pt x="1" y="1815"/>
                  <a:pt x="521" y="2350"/>
                  <a:pt x="1168" y="2350"/>
                </a:cubicBezTo>
                <a:cubicBezTo>
                  <a:pt x="1759" y="2350"/>
                  <a:pt x="2279" y="1815"/>
                  <a:pt x="2279" y="1183"/>
                </a:cubicBezTo>
                <a:cubicBezTo>
                  <a:pt x="2279" y="535"/>
                  <a:pt x="1759" y="1"/>
                  <a:pt x="1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74"/>
          <p:cNvSpPr/>
          <p:nvPr/>
        </p:nvSpPr>
        <p:spPr>
          <a:xfrm>
            <a:off x="7798246" y="2156234"/>
            <a:ext cx="181570" cy="185997"/>
          </a:xfrm>
          <a:custGeom>
            <a:avLst/>
            <a:gdLst/>
            <a:ahLst/>
            <a:cxnLst/>
            <a:rect l="l" t="t" r="r" b="b"/>
            <a:pathLst>
              <a:path w="2294" h="2350" extrusionOk="0">
                <a:moveTo>
                  <a:pt x="1112" y="1"/>
                </a:moveTo>
                <a:cubicBezTo>
                  <a:pt x="465" y="1"/>
                  <a:pt x="1" y="535"/>
                  <a:pt x="1" y="1183"/>
                </a:cubicBezTo>
                <a:cubicBezTo>
                  <a:pt x="1" y="1815"/>
                  <a:pt x="465" y="2350"/>
                  <a:pt x="1112" y="2350"/>
                </a:cubicBezTo>
                <a:cubicBezTo>
                  <a:pt x="1759" y="2350"/>
                  <a:pt x="2294" y="1815"/>
                  <a:pt x="2294" y="1183"/>
                </a:cubicBezTo>
                <a:cubicBezTo>
                  <a:pt x="2294" y="535"/>
                  <a:pt x="1759" y="1"/>
                  <a:pt x="1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74"/>
          <p:cNvSpPr/>
          <p:nvPr/>
        </p:nvSpPr>
        <p:spPr>
          <a:xfrm>
            <a:off x="8007601" y="2156234"/>
            <a:ext cx="180462" cy="185997"/>
          </a:xfrm>
          <a:custGeom>
            <a:avLst/>
            <a:gdLst/>
            <a:ahLst/>
            <a:cxnLst/>
            <a:rect l="l" t="t" r="r" b="b"/>
            <a:pathLst>
              <a:path w="2280" h="2350" extrusionOk="0">
                <a:moveTo>
                  <a:pt x="1112" y="1"/>
                </a:moveTo>
                <a:cubicBezTo>
                  <a:pt x="465" y="1"/>
                  <a:pt x="0" y="535"/>
                  <a:pt x="0" y="1183"/>
                </a:cubicBezTo>
                <a:cubicBezTo>
                  <a:pt x="0" y="1815"/>
                  <a:pt x="465" y="2350"/>
                  <a:pt x="1112" y="2350"/>
                </a:cubicBezTo>
                <a:cubicBezTo>
                  <a:pt x="1759" y="2350"/>
                  <a:pt x="2279" y="1815"/>
                  <a:pt x="2279" y="1183"/>
                </a:cubicBezTo>
                <a:cubicBezTo>
                  <a:pt x="2279" y="535"/>
                  <a:pt x="1759" y="1"/>
                  <a:pt x="1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74"/>
          <p:cNvSpPr/>
          <p:nvPr/>
        </p:nvSpPr>
        <p:spPr>
          <a:xfrm>
            <a:off x="8211335" y="2156234"/>
            <a:ext cx="186003" cy="185997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168" y="1"/>
                </a:moveTo>
                <a:cubicBezTo>
                  <a:pt x="521" y="1"/>
                  <a:pt x="0" y="535"/>
                  <a:pt x="0" y="1183"/>
                </a:cubicBezTo>
                <a:cubicBezTo>
                  <a:pt x="0" y="1815"/>
                  <a:pt x="521" y="2350"/>
                  <a:pt x="1168" y="2350"/>
                </a:cubicBezTo>
                <a:cubicBezTo>
                  <a:pt x="1815" y="2350"/>
                  <a:pt x="2349" y="1815"/>
                  <a:pt x="2349" y="1183"/>
                </a:cubicBezTo>
                <a:cubicBezTo>
                  <a:pt x="2349" y="535"/>
                  <a:pt x="1815" y="1"/>
                  <a:pt x="11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74"/>
          <p:cNvSpPr/>
          <p:nvPr/>
        </p:nvSpPr>
        <p:spPr>
          <a:xfrm>
            <a:off x="7937473" y="2472440"/>
            <a:ext cx="181491" cy="180456"/>
          </a:xfrm>
          <a:custGeom>
            <a:avLst/>
            <a:gdLst/>
            <a:ahLst/>
            <a:cxnLst/>
            <a:rect l="l" t="t" r="r" b="b"/>
            <a:pathLst>
              <a:path w="2293" h="2280" extrusionOk="0">
                <a:moveTo>
                  <a:pt x="1168" y="1"/>
                </a:moveTo>
                <a:cubicBezTo>
                  <a:pt x="535" y="1"/>
                  <a:pt x="0" y="521"/>
                  <a:pt x="0" y="1112"/>
                </a:cubicBezTo>
                <a:cubicBezTo>
                  <a:pt x="0" y="1759"/>
                  <a:pt x="535" y="2279"/>
                  <a:pt x="1168" y="2279"/>
                </a:cubicBezTo>
                <a:cubicBezTo>
                  <a:pt x="1758" y="2279"/>
                  <a:pt x="2293" y="1759"/>
                  <a:pt x="2293" y="1112"/>
                </a:cubicBezTo>
                <a:cubicBezTo>
                  <a:pt x="2293" y="521"/>
                  <a:pt x="1758" y="1"/>
                  <a:pt x="1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74"/>
          <p:cNvSpPr/>
          <p:nvPr/>
        </p:nvSpPr>
        <p:spPr>
          <a:xfrm>
            <a:off x="8146748" y="2472440"/>
            <a:ext cx="180462" cy="180456"/>
          </a:xfrm>
          <a:custGeom>
            <a:avLst/>
            <a:gdLst/>
            <a:ahLst/>
            <a:cxnLst/>
            <a:rect l="l" t="t" r="r" b="b"/>
            <a:pathLst>
              <a:path w="2280" h="2280" extrusionOk="0">
                <a:moveTo>
                  <a:pt x="1168" y="1"/>
                </a:moveTo>
                <a:cubicBezTo>
                  <a:pt x="521" y="1"/>
                  <a:pt x="1" y="521"/>
                  <a:pt x="1" y="1112"/>
                </a:cubicBezTo>
                <a:cubicBezTo>
                  <a:pt x="1" y="1759"/>
                  <a:pt x="521" y="2279"/>
                  <a:pt x="1168" y="2279"/>
                </a:cubicBezTo>
                <a:cubicBezTo>
                  <a:pt x="1759" y="2279"/>
                  <a:pt x="2279" y="1759"/>
                  <a:pt x="2279" y="1112"/>
                </a:cubicBezTo>
                <a:cubicBezTo>
                  <a:pt x="2279" y="521"/>
                  <a:pt x="1759" y="1"/>
                  <a:pt x="1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74"/>
          <p:cNvSpPr/>
          <p:nvPr/>
        </p:nvSpPr>
        <p:spPr>
          <a:xfrm>
            <a:off x="8354915" y="2472440"/>
            <a:ext cx="181570" cy="180456"/>
          </a:xfrm>
          <a:custGeom>
            <a:avLst/>
            <a:gdLst/>
            <a:ahLst/>
            <a:cxnLst/>
            <a:rect l="l" t="t" r="r" b="b"/>
            <a:pathLst>
              <a:path w="2294" h="2280" extrusionOk="0">
                <a:moveTo>
                  <a:pt x="1112" y="1"/>
                </a:moveTo>
                <a:cubicBezTo>
                  <a:pt x="535" y="1"/>
                  <a:pt x="1" y="521"/>
                  <a:pt x="1" y="1112"/>
                </a:cubicBezTo>
                <a:cubicBezTo>
                  <a:pt x="1" y="1759"/>
                  <a:pt x="535" y="2279"/>
                  <a:pt x="1112" y="2279"/>
                </a:cubicBezTo>
                <a:cubicBezTo>
                  <a:pt x="1759" y="2279"/>
                  <a:pt x="2294" y="1759"/>
                  <a:pt x="2294" y="1112"/>
                </a:cubicBezTo>
                <a:cubicBezTo>
                  <a:pt x="2294" y="521"/>
                  <a:pt x="1759" y="1"/>
                  <a:pt x="11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4"/>
          <p:cNvSpPr/>
          <p:nvPr/>
        </p:nvSpPr>
        <p:spPr>
          <a:xfrm>
            <a:off x="7153640" y="2783105"/>
            <a:ext cx="180462" cy="180377"/>
          </a:xfrm>
          <a:custGeom>
            <a:avLst/>
            <a:gdLst/>
            <a:ahLst/>
            <a:cxnLst/>
            <a:rect l="l" t="t" r="r" b="b"/>
            <a:pathLst>
              <a:path w="2280" h="2279" extrusionOk="0">
                <a:moveTo>
                  <a:pt x="1168" y="0"/>
                </a:moveTo>
                <a:cubicBezTo>
                  <a:pt x="521" y="0"/>
                  <a:pt x="1" y="521"/>
                  <a:pt x="1" y="1168"/>
                </a:cubicBezTo>
                <a:cubicBezTo>
                  <a:pt x="1" y="1815"/>
                  <a:pt x="521" y="2279"/>
                  <a:pt x="1168" y="2279"/>
                </a:cubicBezTo>
                <a:cubicBezTo>
                  <a:pt x="1815" y="2279"/>
                  <a:pt x="2279" y="1815"/>
                  <a:pt x="2279" y="1168"/>
                </a:cubicBezTo>
                <a:cubicBezTo>
                  <a:pt x="2279" y="521"/>
                  <a:pt x="1815" y="0"/>
                  <a:pt x="11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74"/>
          <p:cNvSpPr/>
          <p:nvPr/>
        </p:nvSpPr>
        <p:spPr>
          <a:xfrm>
            <a:off x="7361886" y="2783105"/>
            <a:ext cx="181491" cy="180377"/>
          </a:xfrm>
          <a:custGeom>
            <a:avLst/>
            <a:gdLst/>
            <a:ahLst/>
            <a:cxnLst/>
            <a:rect l="l" t="t" r="r" b="b"/>
            <a:pathLst>
              <a:path w="2293" h="2279" extrusionOk="0">
                <a:moveTo>
                  <a:pt x="1182" y="0"/>
                </a:moveTo>
                <a:cubicBezTo>
                  <a:pt x="535" y="0"/>
                  <a:pt x="0" y="521"/>
                  <a:pt x="0" y="1168"/>
                </a:cubicBezTo>
                <a:cubicBezTo>
                  <a:pt x="0" y="1815"/>
                  <a:pt x="535" y="2279"/>
                  <a:pt x="1182" y="2279"/>
                </a:cubicBezTo>
                <a:cubicBezTo>
                  <a:pt x="1758" y="2279"/>
                  <a:pt x="2293" y="1815"/>
                  <a:pt x="2293" y="1168"/>
                </a:cubicBezTo>
                <a:cubicBezTo>
                  <a:pt x="2293" y="521"/>
                  <a:pt x="1758" y="0"/>
                  <a:pt x="11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74"/>
          <p:cNvSpPr/>
          <p:nvPr/>
        </p:nvSpPr>
        <p:spPr>
          <a:xfrm>
            <a:off x="7571162" y="2783105"/>
            <a:ext cx="180462" cy="180377"/>
          </a:xfrm>
          <a:custGeom>
            <a:avLst/>
            <a:gdLst/>
            <a:ahLst/>
            <a:cxnLst/>
            <a:rect l="l" t="t" r="r" b="b"/>
            <a:pathLst>
              <a:path w="2280" h="2279" extrusionOk="0">
                <a:moveTo>
                  <a:pt x="1168" y="0"/>
                </a:moveTo>
                <a:cubicBezTo>
                  <a:pt x="521" y="0"/>
                  <a:pt x="1" y="521"/>
                  <a:pt x="1" y="1168"/>
                </a:cubicBezTo>
                <a:cubicBezTo>
                  <a:pt x="1" y="1815"/>
                  <a:pt x="521" y="2279"/>
                  <a:pt x="1168" y="2279"/>
                </a:cubicBezTo>
                <a:cubicBezTo>
                  <a:pt x="1759" y="2279"/>
                  <a:pt x="2279" y="1815"/>
                  <a:pt x="2279" y="1168"/>
                </a:cubicBezTo>
                <a:cubicBezTo>
                  <a:pt x="2279" y="521"/>
                  <a:pt x="1759" y="0"/>
                  <a:pt x="11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74"/>
          <p:cNvSpPr/>
          <p:nvPr/>
        </p:nvSpPr>
        <p:spPr>
          <a:xfrm>
            <a:off x="7787856" y="2783105"/>
            <a:ext cx="180462" cy="180377"/>
          </a:xfrm>
          <a:custGeom>
            <a:avLst/>
            <a:gdLst/>
            <a:ahLst/>
            <a:cxnLst/>
            <a:rect l="l" t="t" r="r" b="b"/>
            <a:pathLst>
              <a:path w="2280" h="2279" extrusionOk="0">
                <a:moveTo>
                  <a:pt x="1168" y="0"/>
                </a:moveTo>
                <a:cubicBezTo>
                  <a:pt x="521" y="0"/>
                  <a:pt x="1" y="521"/>
                  <a:pt x="1" y="1168"/>
                </a:cubicBezTo>
                <a:cubicBezTo>
                  <a:pt x="1" y="1815"/>
                  <a:pt x="521" y="2279"/>
                  <a:pt x="1168" y="2279"/>
                </a:cubicBezTo>
                <a:cubicBezTo>
                  <a:pt x="1759" y="2279"/>
                  <a:pt x="2279" y="1815"/>
                  <a:pt x="2279" y="1168"/>
                </a:cubicBezTo>
                <a:cubicBezTo>
                  <a:pt x="2279" y="521"/>
                  <a:pt x="1759" y="0"/>
                  <a:pt x="11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8454" y="993738"/>
            <a:ext cx="7919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"/>
              </a:rPr>
              <a:t>Вычислите значение выражения 10</a:t>
            </a:r>
            <a:r>
              <a:rPr lang="ru-RU" sz="2000" b="1" i="1" dirty="0">
                <a:solidFill>
                  <a:schemeClr val="bg1"/>
                </a:solidFill>
                <a:latin typeface="Open Sans"/>
              </a:rPr>
              <a:t>х</a:t>
            </a:r>
            <a:r>
              <a:rPr lang="ru-RU" sz="2000" b="1" dirty="0">
                <a:solidFill>
                  <a:schemeClr val="bg1"/>
                </a:solidFill>
                <a:latin typeface="Open Sans"/>
              </a:rPr>
              <a:t> + </a:t>
            </a:r>
            <a:r>
              <a:rPr lang="ru-RU" sz="2000" b="1" dirty="0" smtClean="0">
                <a:solidFill>
                  <a:schemeClr val="bg1"/>
                </a:solidFill>
                <a:latin typeface="Open Sans"/>
              </a:rPr>
              <a:t>2 и составьте слово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18454" y="1407961"/>
                <a:ext cx="3493506" cy="435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если </a:t>
                </a:r>
                <a:r>
                  <a:rPr lang="ru-RU" sz="2000" i="1" dirty="0">
                    <a:solidFill>
                      <a:schemeClr val="bg1"/>
                    </a:solidFill>
                    <a:latin typeface="Open Sans"/>
                  </a:rPr>
                  <a:t>х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 = 0,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то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……. –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Open Sans"/>
                  </a:rPr>
                  <a:t>А</a:t>
                </a:r>
                <a:endParaRPr lang="ru-RU" sz="2000" b="1" dirty="0">
                  <a:solidFill>
                    <a:schemeClr val="bg1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если </a:t>
                </a:r>
                <a:r>
                  <a:rPr lang="ru-RU" sz="2000" i="1" dirty="0">
                    <a:solidFill>
                      <a:schemeClr val="bg1"/>
                    </a:solidFill>
                    <a:latin typeface="Open Sans"/>
                  </a:rPr>
                  <a:t>х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 =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0,5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,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то 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……. –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Open Sans"/>
                  </a:rPr>
                  <a:t>Н</a:t>
                </a:r>
                <a:endParaRPr lang="ru-RU" sz="2000" b="1" dirty="0">
                  <a:solidFill>
                    <a:schemeClr val="bg1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если </a:t>
                </a:r>
                <a:r>
                  <a:rPr lang="ru-RU" sz="2000" i="1" dirty="0" smtClean="0">
                    <a:solidFill>
                      <a:schemeClr val="bg1"/>
                    </a:solidFill>
                    <a:latin typeface="Open Sans"/>
                  </a:rPr>
                  <a:t>х</a:t>
                </a: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 = 2, то </a:t>
                </a:r>
                <a:r>
                  <a:rPr lang="ru-RU" sz="2000" dirty="0">
                    <a:solidFill>
                      <a:schemeClr val="bg1"/>
                    </a:solidFill>
                    <a:latin typeface="Open Sans"/>
                  </a:rPr>
                  <a:t>……… –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Open Sans"/>
                  </a:rPr>
                  <a:t>Ь</a:t>
                </a: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если </a:t>
                </a:r>
                <a:r>
                  <a:rPr lang="ru-RU" sz="2000" i="1" dirty="0" smtClean="0">
                    <a:solidFill>
                      <a:schemeClr val="bg1"/>
                    </a:solidFill>
                    <a:latin typeface="Open Sans"/>
                  </a:rPr>
                  <a:t>х</a:t>
                </a:r>
                <a:r>
                  <a:rPr lang="ru-RU" sz="2000" dirty="0" smtClean="0">
                    <a:solidFill>
                      <a:schemeClr val="bg1"/>
                    </a:solidFill>
                    <a:latin typeface="Open Sans"/>
                  </a:rPr>
                  <a:t> = 0,36 то ……. – </a:t>
                </a:r>
                <a:r>
                  <a:rPr lang="ru-RU" sz="2000" b="1" dirty="0" smtClean="0">
                    <a:solidFill>
                      <a:schemeClr val="bg1"/>
                    </a:solidFill>
                    <a:latin typeface="Open Sans"/>
                  </a:rPr>
                  <a:t>К</a:t>
                </a:r>
              </a:p>
              <a:p>
                <a:pPr marL="342900" lvl="0" indent="-342900"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если </a:t>
                </a:r>
                <a:r>
                  <a:rPr lang="ru-RU" sz="2000" i="1" dirty="0">
                    <a:solidFill>
                      <a:srgbClr val="FFFFFF"/>
                    </a:solidFill>
                    <a:latin typeface="Open Sans"/>
                  </a:rPr>
                  <a:t>х</a:t>
                </a: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FFFFFF"/>
                    </a:solidFill>
                    <a:latin typeface="Open Sans"/>
                  </a:rPr>
                  <a:t> </a:t>
                </a: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то ……. – </a:t>
                </a:r>
                <a:r>
                  <a:rPr lang="ru-RU" sz="2000" b="1" dirty="0" smtClean="0">
                    <a:solidFill>
                      <a:srgbClr val="FFFFFF"/>
                    </a:solidFill>
                    <a:latin typeface="Open Sans"/>
                  </a:rPr>
                  <a:t>Ч</a:t>
                </a:r>
              </a:p>
              <a:p>
                <a:pPr marL="342900" lvl="0" indent="-342900"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если х = </a:t>
                </a:r>
                <a:r>
                  <a:rPr lang="ru-RU" sz="2000" dirty="0" smtClean="0">
                    <a:solidFill>
                      <a:srgbClr val="FFFFFF"/>
                    </a:solidFill>
                    <a:latin typeface="Open Sans"/>
                  </a:rPr>
                  <a:t>-8 </a:t>
                </a: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то ……. – </a:t>
                </a:r>
                <a:r>
                  <a:rPr lang="ru-RU" sz="2000" b="1" dirty="0" smtClean="0">
                    <a:solidFill>
                      <a:srgbClr val="FFFFFF"/>
                    </a:solidFill>
                    <a:latin typeface="Open Sans"/>
                  </a:rPr>
                  <a:t>И</a:t>
                </a:r>
              </a:p>
              <a:p>
                <a:pPr marL="342900" lvl="0" indent="-342900"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если х =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rgbClr val="FFFFFF"/>
                    </a:solidFill>
                    <a:latin typeface="Open Sans"/>
                  </a:rPr>
                  <a:t> </a:t>
                </a:r>
                <a:r>
                  <a:rPr lang="ru-RU" sz="2000" dirty="0">
                    <a:solidFill>
                      <a:srgbClr val="FFFFFF"/>
                    </a:solidFill>
                    <a:latin typeface="Open Sans"/>
                  </a:rPr>
                  <a:t>то ……. – </a:t>
                </a:r>
                <a:r>
                  <a:rPr lang="ru-RU" sz="2000" b="1" dirty="0" smtClean="0">
                    <a:solidFill>
                      <a:srgbClr val="FFFFFF"/>
                    </a:solidFill>
                    <a:latin typeface="Open Sans"/>
                  </a:rPr>
                  <a:t>Л</a:t>
                </a:r>
                <a:endParaRPr lang="ru-RU" sz="2000" b="1" dirty="0">
                  <a:solidFill>
                    <a:srgbClr val="FFFFFF"/>
                  </a:solidFill>
                  <a:latin typeface="Open Sans"/>
                </a:endParaRPr>
              </a:p>
              <a:p>
                <a:pPr marL="342900" lvl="0" indent="-342900"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FFFFFF"/>
                  </a:solidFill>
                  <a:latin typeface="Open Sans"/>
                </a:endParaRPr>
              </a:p>
              <a:p>
                <a:pPr marL="342900" lvl="0" indent="-342900"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FFFFFF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ru-RU" sz="2000" dirty="0" smtClean="0">
                  <a:solidFill>
                    <a:schemeClr val="bg1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ru-RU" sz="2000" dirty="0" smtClean="0">
                  <a:solidFill>
                    <a:schemeClr val="bg1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ru-RU" sz="2000" dirty="0" smtClean="0">
                  <a:solidFill>
                    <a:schemeClr val="bg1"/>
                  </a:solidFill>
                  <a:latin typeface="Open Sans"/>
                </a:endParaRPr>
              </a:p>
              <a:p>
                <a:pPr marL="342900" indent="-34290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chemeClr val="bg1"/>
                  </a:solidFill>
                  <a:latin typeface="Open San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4" y="1407961"/>
                <a:ext cx="3493506" cy="4354718"/>
              </a:xfrm>
              <a:prstGeom prst="rect">
                <a:avLst/>
              </a:prstGeom>
              <a:blipFill>
                <a:blip r:embed="rId3"/>
                <a:stretch>
                  <a:fillRect l="-1571" t="-700" r="-1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29689"/>
              </p:ext>
            </p:extLst>
          </p:nvPr>
        </p:nvGraphicFramePr>
        <p:xfrm>
          <a:off x="3491880" y="4011910"/>
          <a:ext cx="5346551" cy="999693"/>
        </p:xfrm>
        <a:graphic>
          <a:graphicData uri="http://schemas.openxmlformats.org/drawingml/2006/table">
            <a:tbl>
              <a:tblPr firstRow="1" firstCol="1" lastRow="1" bandRow="1" bandCol="1">
                <a:tableStyleId>{2A488322-F2BA-4B5B-9748-0D474271808F}</a:tableStyleId>
              </a:tblPr>
              <a:tblGrid>
                <a:gridCol w="76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93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5,6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14,5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-78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78852"/>
              </p:ext>
            </p:extLst>
          </p:nvPr>
        </p:nvGraphicFramePr>
        <p:xfrm>
          <a:off x="3491879" y="4645843"/>
          <a:ext cx="5346551" cy="365760"/>
        </p:xfrm>
        <a:graphic>
          <a:graphicData uri="http://schemas.openxmlformats.org/drawingml/2006/table">
            <a:tbl>
              <a:tblPr firstRow="1" firstCol="1" lastRow="1" bandRow="1" bandCol="1">
                <a:tableStyleId>{2A488322-F2BA-4B5B-9748-0D474271808F}</a:tableStyleId>
              </a:tblPr>
              <a:tblGrid>
                <a:gridCol w="763793">
                  <a:extLst>
                    <a:ext uri="{9D8B030D-6E8A-4147-A177-3AD203B41FA5}">
                      <a16:colId xmlns:a16="http://schemas.microsoft.com/office/drawing/2014/main" val="2791196093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07863583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1985860304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4266221878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2895127485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3905962120"/>
                    </a:ext>
                  </a:extLst>
                </a:gridCol>
                <a:gridCol w="763793">
                  <a:extLst>
                    <a:ext uri="{9D8B030D-6E8A-4147-A177-3AD203B41FA5}">
                      <a16:colId xmlns:a16="http://schemas.microsoft.com/office/drawing/2014/main" val="833723968"/>
                    </a:ext>
                  </a:extLst>
                </a:gridCol>
              </a:tblGrid>
              <a:tr h="3622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К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7030A0"/>
                            </a:solidFill>
                          </a:ln>
                        </a:rPr>
                        <a:t>Н</a:t>
                      </a:r>
                      <a:endParaRPr lang="ru-RU" sz="1800" b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Ч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Л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/>
                        <a:t>Ь</a:t>
                      </a:r>
                      <a:endParaRPr lang="ru-RU" sz="18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46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/>
        </p:blipFill>
        <p:spPr bwMode="auto">
          <a:xfrm>
            <a:off x="268941" y="345354"/>
            <a:ext cx="3090490" cy="231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r="16135" b="5685"/>
          <a:stretch/>
        </p:blipFill>
        <p:spPr bwMode="auto">
          <a:xfrm>
            <a:off x="268939" y="2743200"/>
            <a:ext cx="3090491" cy="21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973485"/>
            <a:ext cx="5258606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Candara Light" panose="020E0502030303020204" pitchFamily="34" charset="0"/>
              </a:rPr>
              <a:t>Малый </a:t>
            </a:r>
            <a:r>
              <a:rPr lang="ru-RU" sz="2800" dirty="0" err="1">
                <a:latin typeface="Candara Light" panose="020E0502030303020204" pitchFamily="34" charset="0"/>
              </a:rPr>
              <a:t>оленёк</a:t>
            </a:r>
            <a:r>
              <a:rPr lang="ru-RU" sz="2800" dirty="0">
                <a:latin typeface="Candara Light" panose="020E0502030303020204" pitchFamily="34" charset="0"/>
              </a:rPr>
              <a:t>, или </a:t>
            </a:r>
            <a:r>
              <a:rPr lang="ru-RU" sz="2800" dirty="0" err="1">
                <a:latin typeface="Candara Light" panose="020E0502030303020204" pitchFamily="34" charset="0"/>
              </a:rPr>
              <a:t>канчиль</a:t>
            </a:r>
            <a:r>
              <a:rPr lang="ru-RU" sz="2800" dirty="0">
                <a:latin typeface="Candara Light" panose="020E0502030303020204" pitchFamily="34" charset="0"/>
              </a:rPr>
              <a:t>, или мышиный олень, или яванский малый </a:t>
            </a:r>
            <a:r>
              <a:rPr lang="ru-RU" sz="2800" dirty="0" err="1">
                <a:latin typeface="Candara Light" panose="020E0502030303020204" pitchFamily="34" charset="0"/>
              </a:rPr>
              <a:t>канчиль</a:t>
            </a:r>
            <a:r>
              <a:rPr lang="ru-RU" sz="2800" dirty="0">
                <a:latin typeface="Candara Light" panose="020E0502030303020204" pitchFamily="34" charset="0"/>
              </a:rPr>
              <a:t>, или яванский </a:t>
            </a:r>
            <a:r>
              <a:rPr lang="ru-RU" sz="2800" dirty="0" err="1" smtClean="0">
                <a:latin typeface="Candara Light" panose="020E0502030303020204" pitchFamily="34" charset="0"/>
              </a:rPr>
              <a:t>оленёк</a:t>
            </a:r>
            <a:r>
              <a:rPr lang="ru-RU" sz="2800" dirty="0">
                <a:latin typeface="Candara Light" panose="020E0502030303020204" pitchFamily="34" charset="0"/>
              </a:rPr>
              <a:t>.</a:t>
            </a:r>
            <a:br>
              <a:rPr lang="ru-RU" sz="2800" dirty="0">
                <a:latin typeface="Candara Light" panose="020E0502030303020204" pitchFamily="34" charset="0"/>
              </a:rPr>
            </a:br>
            <a:r>
              <a:rPr lang="ru-RU" sz="2800" dirty="0">
                <a:latin typeface="Candara Light" panose="020E0502030303020204" pitchFamily="34" charset="0"/>
              </a:rPr>
              <a:t>Обитает в Юго-Восточной Азии. Самое маленькое </a:t>
            </a:r>
            <a:r>
              <a:rPr lang="ru-RU" sz="2800" dirty="0" smtClean="0">
                <a:latin typeface="Candara Light" panose="020E0502030303020204" pitchFamily="34" charset="0"/>
              </a:rPr>
              <a:t>парнокопытные животные на </a:t>
            </a:r>
            <a:r>
              <a:rPr lang="ru-RU" sz="2800" dirty="0">
                <a:latin typeface="Candara Light" panose="020E0502030303020204" pitchFamily="34" charset="0"/>
              </a:rPr>
              <a:t>планете.</a:t>
            </a:r>
          </a:p>
        </p:txBody>
      </p:sp>
    </p:spTree>
    <p:extLst>
      <p:ext uri="{BB962C8B-B14F-4D97-AF65-F5344CB8AC3E}">
        <p14:creationId xmlns:p14="http://schemas.microsoft.com/office/powerpoint/2010/main" val="9087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00" y="1123900"/>
            <a:ext cx="7704000" cy="511746"/>
          </a:xfrm>
        </p:spPr>
        <p:txBody>
          <a:bodyPr/>
          <a:lstStyle/>
          <a:p>
            <a:pPr marL="139700" indent="0">
              <a:buNone/>
            </a:pPr>
            <a:r>
              <a:rPr lang="ru-RU" sz="2000" dirty="0"/>
              <a:t>Заполните </a:t>
            </a:r>
            <a:r>
              <a:rPr lang="ru-RU" sz="2000" dirty="0" smtClean="0"/>
              <a:t>таблицу: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75392"/>
              </p:ext>
            </p:extLst>
          </p:nvPr>
        </p:nvGraphicFramePr>
        <p:xfrm>
          <a:off x="720002" y="1779919"/>
          <a:ext cx="7812440" cy="1727934"/>
        </p:xfrm>
        <a:graphic>
          <a:graphicData uri="http://schemas.openxmlformats.org/drawingml/2006/table">
            <a:tbl>
              <a:tblPr firstCol="1" bandCol="1">
                <a:tableStyleId>{2A488322-F2BA-4B5B-9748-0D474271808F}</a:tableStyleId>
              </a:tblPr>
              <a:tblGrid>
                <a:gridCol w="1433530">
                  <a:extLst>
                    <a:ext uri="{9D8B030D-6E8A-4147-A177-3AD203B41FA5}">
                      <a16:colId xmlns:a16="http://schemas.microsoft.com/office/drawing/2014/main" val="1875497503"/>
                    </a:ext>
                  </a:extLst>
                </a:gridCol>
                <a:gridCol w="1275782">
                  <a:extLst>
                    <a:ext uri="{9D8B030D-6E8A-4147-A177-3AD203B41FA5}">
                      <a16:colId xmlns:a16="http://schemas.microsoft.com/office/drawing/2014/main" val="2840321006"/>
                    </a:ext>
                  </a:extLst>
                </a:gridCol>
                <a:gridCol w="1275782">
                  <a:extLst>
                    <a:ext uri="{9D8B030D-6E8A-4147-A177-3AD203B41FA5}">
                      <a16:colId xmlns:a16="http://schemas.microsoft.com/office/drawing/2014/main" val="173932760"/>
                    </a:ext>
                  </a:extLst>
                </a:gridCol>
                <a:gridCol w="1275782">
                  <a:extLst>
                    <a:ext uri="{9D8B030D-6E8A-4147-A177-3AD203B41FA5}">
                      <a16:colId xmlns:a16="http://schemas.microsoft.com/office/drawing/2014/main" val="2904038824"/>
                    </a:ext>
                  </a:extLst>
                </a:gridCol>
                <a:gridCol w="1275782">
                  <a:extLst>
                    <a:ext uri="{9D8B030D-6E8A-4147-A177-3AD203B41FA5}">
                      <a16:colId xmlns:a16="http://schemas.microsoft.com/office/drawing/2014/main" val="2782688886"/>
                    </a:ext>
                  </a:extLst>
                </a:gridCol>
                <a:gridCol w="1275782">
                  <a:extLst>
                    <a:ext uri="{9D8B030D-6E8A-4147-A177-3AD203B41FA5}">
                      <a16:colId xmlns:a16="http://schemas.microsoft.com/office/drawing/2014/main" val="3471676773"/>
                    </a:ext>
                  </a:extLst>
                </a:gridCol>
              </a:tblGrid>
              <a:tr h="575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129442"/>
                  </a:ext>
                </a:extLst>
              </a:tr>
              <a:tr h="575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083646"/>
                  </a:ext>
                </a:extLst>
              </a:tr>
              <a:tr h="575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810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60182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303072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4592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9236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27485A"/>
                </a:solidFill>
              </a:rPr>
              <a:t>30</a:t>
            </a:r>
            <a:endParaRPr lang="ru-RU" sz="1800" b="1" dirty="0">
              <a:solidFill>
                <a:srgbClr val="27485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459220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27485A"/>
                </a:solidFill>
              </a:rPr>
              <a:t>11</a:t>
            </a:r>
            <a:endParaRPr lang="ru-RU" sz="1800" b="1" dirty="0">
              <a:solidFill>
                <a:srgbClr val="27485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3048372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27485A"/>
                </a:solidFill>
              </a:rPr>
              <a:t>98</a:t>
            </a:r>
            <a:endParaRPr lang="ru-RU" sz="1800" b="1" dirty="0">
              <a:solidFill>
                <a:srgbClr val="2748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392" y="3858926"/>
                <a:ext cx="2476456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92" y="3858926"/>
                <a:ext cx="2476456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2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2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Задача №3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3263489"/>
                  </p:ext>
                </p:extLst>
              </p:nvPr>
            </p:nvGraphicFramePr>
            <p:xfrm>
              <a:off x="107503" y="1059582"/>
              <a:ext cx="8928992" cy="396044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1785798">
                      <a:extLst>
                        <a:ext uri="{9D8B030D-6E8A-4147-A177-3AD203B41FA5}">
                          <a16:colId xmlns:a16="http://schemas.microsoft.com/office/drawing/2014/main" val="3094018029"/>
                        </a:ext>
                      </a:extLst>
                    </a:gridCol>
                    <a:gridCol w="2459134">
                      <a:extLst>
                        <a:ext uri="{9D8B030D-6E8A-4147-A177-3AD203B41FA5}">
                          <a16:colId xmlns:a16="http://schemas.microsoft.com/office/drawing/2014/main" val="2204431301"/>
                        </a:ext>
                      </a:extLst>
                    </a:gridCol>
                    <a:gridCol w="1536958">
                      <a:extLst>
                        <a:ext uri="{9D8B030D-6E8A-4147-A177-3AD203B41FA5}">
                          <a16:colId xmlns:a16="http://schemas.microsoft.com/office/drawing/2014/main" val="4072546226"/>
                        </a:ext>
                      </a:extLst>
                    </a:gridCol>
                    <a:gridCol w="1274895">
                      <a:extLst>
                        <a:ext uri="{9D8B030D-6E8A-4147-A177-3AD203B41FA5}">
                          <a16:colId xmlns:a16="http://schemas.microsoft.com/office/drawing/2014/main" val="2441651654"/>
                        </a:ext>
                      </a:extLst>
                    </a:gridCol>
                    <a:gridCol w="1872207">
                      <a:extLst>
                        <a:ext uri="{9D8B030D-6E8A-4147-A177-3AD203B41FA5}">
                          <a16:colId xmlns:a16="http://schemas.microsoft.com/office/drawing/2014/main" val="2739168621"/>
                        </a:ext>
                      </a:extLst>
                    </a:gridCol>
                  </a:tblGrid>
                  <a:tr h="672126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Буквенное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выражение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7627899"/>
                      </a:ext>
                    </a:extLst>
                  </a:tr>
                  <a:tr h="77297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Значение переменных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a=3, </a:t>
                          </a:r>
                          <a:r>
                            <a:rPr lang="en-US" sz="1800" baseline="0" dirty="0" smtClean="0"/>
                            <a:t>b=7 </a:t>
                          </a:r>
                        </a:p>
                        <a:p>
                          <a:pPr algn="ctr"/>
                          <a:r>
                            <a:rPr lang="en-US" sz="1800" baseline="0" dirty="0" smtClean="0"/>
                            <a:t>c=2</a:t>
                          </a:r>
                          <a:endParaRPr lang="ru-RU" sz="18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n=20</a:t>
                          </a:r>
                          <a:br>
                            <a:rPr lang="en-US" sz="2000" dirty="0" smtClean="0"/>
                          </a:br>
                          <a:r>
                            <a:rPr lang="en-US" sz="2000" dirty="0" smtClean="0"/>
                            <a:t>p=11</a:t>
                          </a:r>
                          <a:endParaRPr lang="ru-R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k=5</a:t>
                          </a:r>
                          <a:endParaRPr lang="ru-R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d=200,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a=2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v=4, n=10</a:t>
                          </a:r>
                          <a:endParaRPr lang="ru-RU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4886713"/>
                      </a:ext>
                    </a:extLst>
                  </a:tr>
                  <a:tr h="6669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Числовые выражения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3+7−3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5396613"/>
                      </a:ext>
                    </a:extLst>
                  </a:tr>
                  <a:tr h="10418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Вычисление значений буквенных выражений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smtClean="0"/>
                            <a:t>При</a:t>
                          </a:r>
                          <a:r>
                            <a:rPr lang="ru-RU" sz="1600" baseline="0" dirty="0" smtClean="0"/>
                            <a:t> </a:t>
                          </a:r>
                          <a:r>
                            <a:rPr lang="en-US" sz="1600" dirty="0" smtClean="0"/>
                            <a:t>a=3, </a:t>
                          </a:r>
                          <a:r>
                            <a:rPr lang="en-US" sz="1600" baseline="0" dirty="0" smtClean="0"/>
                            <a:t>b=7</a:t>
                          </a:r>
                          <a:r>
                            <a:rPr lang="ru-RU" sz="1600" baseline="0" dirty="0" smtClean="0"/>
                            <a:t>, </a:t>
                          </a:r>
                          <a:r>
                            <a:rPr lang="en-US" sz="1600" baseline="0" dirty="0" smtClean="0"/>
                            <a:t>c=2</a:t>
                          </a:r>
                          <a:r>
                            <a:rPr lang="ru-RU" sz="1600" baseline="0" dirty="0" smtClean="0"/>
                            <a:t/>
                          </a:r>
                          <a:br>
                            <a:rPr lang="ru-RU" sz="1600" baseline="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539526"/>
                      </a:ext>
                    </a:extLst>
                  </a:tr>
                  <a:tr h="8065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Значения буквенных выражений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4</a:t>
                          </a:r>
                          <a:endParaRPr lang="ru-RU" sz="18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26995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3263489"/>
                  </p:ext>
                </p:extLst>
              </p:nvPr>
            </p:nvGraphicFramePr>
            <p:xfrm>
              <a:off x="107503" y="1059582"/>
              <a:ext cx="8928992" cy="396044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1785798">
                      <a:extLst>
                        <a:ext uri="{9D8B030D-6E8A-4147-A177-3AD203B41FA5}">
                          <a16:colId xmlns:a16="http://schemas.microsoft.com/office/drawing/2014/main" val="3094018029"/>
                        </a:ext>
                      </a:extLst>
                    </a:gridCol>
                    <a:gridCol w="2459134">
                      <a:extLst>
                        <a:ext uri="{9D8B030D-6E8A-4147-A177-3AD203B41FA5}">
                          <a16:colId xmlns:a16="http://schemas.microsoft.com/office/drawing/2014/main" val="2204431301"/>
                        </a:ext>
                      </a:extLst>
                    </a:gridCol>
                    <a:gridCol w="1536958">
                      <a:extLst>
                        <a:ext uri="{9D8B030D-6E8A-4147-A177-3AD203B41FA5}">
                          <a16:colId xmlns:a16="http://schemas.microsoft.com/office/drawing/2014/main" val="4072546226"/>
                        </a:ext>
                      </a:extLst>
                    </a:gridCol>
                    <a:gridCol w="1274895">
                      <a:extLst>
                        <a:ext uri="{9D8B030D-6E8A-4147-A177-3AD203B41FA5}">
                          <a16:colId xmlns:a16="http://schemas.microsoft.com/office/drawing/2014/main" val="2441651654"/>
                        </a:ext>
                      </a:extLst>
                    </a:gridCol>
                    <a:gridCol w="1872207">
                      <a:extLst>
                        <a:ext uri="{9D8B030D-6E8A-4147-A177-3AD203B41FA5}">
                          <a16:colId xmlns:a16="http://schemas.microsoft.com/office/drawing/2014/main" val="2739168621"/>
                        </a:ext>
                      </a:extLst>
                    </a:gridCol>
                  </a:tblGrid>
                  <a:tr h="672126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Буквенное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выражение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2525" t="-1818" r="-190842" b="-4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76587" t="-1818" r="-205952" b="-4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51905" t="-1818" r="-147143" b="-4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77524" t="-1818" r="-651" b="-49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627899"/>
                      </a:ext>
                    </a:extLst>
                  </a:tr>
                  <a:tr h="77297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Значение переменных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a=3, </a:t>
                          </a:r>
                          <a:r>
                            <a:rPr lang="en-US" sz="1800" baseline="0" dirty="0" smtClean="0"/>
                            <a:t>b=7 </a:t>
                          </a:r>
                        </a:p>
                        <a:p>
                          <a:pPr algn="ctr"/>
                          <a:r>
                            <a:rPr lang="en-US" sz="1800" baseline="0" dirty="0" smtClean="0"/>
                            <a:t>c=2</a:t>
                          </a:r>
                          <a:endParaRPr lang="ru-RU" sz="18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n=20</a:t>
                          </a:r>
                          <a:br>
                            <a:rPr lang="en-US" sz="2000" dirty="0" smtClean="0"/>
                          </a:br>
                          <a:r>
                            <a:rPr lang="en-US" sz="2000" dirty="0" smtClean="0"/>
                            <a:t>p=11</a:t>
                          </a:r>
                          <a:endParaRPr lang="ru-R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k=5</a:t>
                          </a:r>
                          <a:endParaRPr lang="ru-RU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d=200,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a=2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v=4, n=10</a:t>
                          </a:r>
                          <a:endParaRPr lang="ru-RU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4886713"/>
                      </a:ext>
                    </a:extLst>
                  </a:tr>
                  <a:tr h="6669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Числовые выражения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2525" t="-220183" r="-190842" b="-2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5396613"/>
                      </a:ext>
                    </a:extLst>
                  </a:tr>
                  <a:tr h="10418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Вычисление значений буквенных выражений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2525" t="-204094" r="-190842" b="-824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6539526"/>
                      </a:ext>
                    </a:extLst>
                  </a:tr>
                  <a:tr h="806580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Значения буквенных выражений</a:t>
                          </a:r>
                          <a:endParaRPr lang="ru-RU" dirty="0"/>
                        </a:p>
                      </a:txBody>
                      <a:tcPr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4</a:t>
                          </a:r>
                          <a:endParaRPr lang="ru-RU" sz="1800" dirty="0"/>
                        </a:p>
                      </a:txBody>
                      <a:tcPr anchor="ctr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26995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468" y="275036"/>
            <a:ext cx="7704000" cy="572700"/>
          </a:xfrm>
        </p:spPr>
        <p:txBody>
          <a:bodyPr/>
          <a:lstStyle/>
          <a:p>
            <a:r>
              <a:rPr lang="ru-RU" dirty="0" smtClean="0"/>
              <a:t>Какая запись верная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215" y="1126149"/>
                <a:ext cx="8363529" cy="175432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3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а= 5,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0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−а=</m:t>
                    </m:r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ru-RU" sz="3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а=7,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ru-RU" sz="36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−а=</m:t>
                    </m:r>
                    <m:r>
                      <a:rPr lang="ru-RU" sz="3600" b="1" i="1" spc="3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3600" b="1" spc="3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5" y="1126149"/>
                <a:ext cx="8363529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948" y="1272142"/>
            <a:ext cx="748396" cy="748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1836905"/>
                <a:ext cx="9144000" cy="156966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х=4, у=0,6, </a:t>
                </a: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х+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у=−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3200" b="1" spc="3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х=5, у=-0,9, </a:t>
                </a: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х+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у=−</m:t>
                    </m:r>
                    <m:r>
                      <a:rPr lang="ru-RU" sz="3200" b="1" i="1" spc="3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3200" b="1" spc="3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6905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477" y="1937838"/>
            <a:ext cx="701101" cy="707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2892" y="1123023"/>
                <a:ext cx="8518216" cy="224894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15,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d= 8, </a:t>
                </a: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spc="3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Если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32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30</a:t>
                </a:r>
                <a:r>
                  <a:rPr lang="ru-RU" sz="32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3200" spc="3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d= 10, </a:t>
                </a:r>
                <a:r>
                  <a:rPr lang="ru-RU" sz="3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то</a:t>
                </a:r>
                <a:r>
                  <a:rPr lang="en-US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3200" spc="3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3200" b="1" i="1" spc="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 spc="3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b="1" spc="3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2" y="1123023"/>
                <a:ext cx="8518216" cy="2248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022" y="2520575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2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2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2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2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2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2"/>
          <p:cNvSpPr txBox="1">
            <a:spLocks noGrp="1"/>
          </p:cNvSpPr>
          <p:nvPr>
            <p:ph type="ctrTitle"/>
          </p:nvPr>
        </p:nvSpPr>
        <p:spPr>
          <a:xfrm>
            <a:off x="2499047" y="989177"/>
            <a:ext cx="4172100" cy="1635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Буквенные выражение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881" name="Google Shape;881;p52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2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52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884" name="Google Shape;884;p52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2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2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2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2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2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2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52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941" name="Google Shape;941;p52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942" name="Google Shape;942;p52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3" name="Google Shape;943;p52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44" name="Google Shape;944;p52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52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52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52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52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52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52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52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52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52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52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52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52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52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52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52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52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52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52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52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52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52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52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52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8" name="Google Shape;968;p52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8" name="Google Shape;1008;p52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1009" name="Google Shape;1009;p52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52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2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2" name="Google Shape;1012;p52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52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1016" name="Google Shape;1016;p52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значения выражений, если </a:t>
            </a:r>
            <a:r>
              <a:rPr lang="en-US" dirty="0" smtClean="0"/>
              <a:t>x=5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7492" y="1419622"/>
                <a:ext cx="7056784" cy="154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𝟒</m:t>
                    </m:r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𝟓</m:t>
                    </m:r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lang="en-US" sz="4400" spc="300" dirty="0" smtClean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………</a:t>
                </a:r>
                <a14:m>
                  <m:oMath xmlns:m="http://schemas.openxmlformats.org/officeDocument/2006/math">
                    <m:r>
                      <a:rPr lang="en-US" sz="4800" b="0" i="0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lang="en-US" sz="4800" b="1" i="1" spc="3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48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lang="en-US" sz="48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48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lang="en-US" sz="4400" b="1" spc="300" dirty="0">
                  <a:solidFill>
                    <a:srgbClr val="FFFF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2" y="1419622"/>
                <a:ext cx="7056784" cy="1549720"/>
              </a:xfrm>
              <a:prstGeom prst="rect">
                <a:avLst/>
              </a:prstGeom>
              <a:blipFill>
                <a:blip r:embed="rId2"/>
                <a:stretch>
                  <a:fillRect b="-6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147814"/>
            <a:ext cx="375546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значения выражений, если </a:t>
            </a:r>
            <a:r>
              <a:rPr lang="en-US" dirty="0" smtClean="0"/>
              <a:t>x=1/2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7492" y="1419622"/>
                <a:ext cx="7056784" cy="1549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𝟑</m:t>
                    </m:r>
                    <m:f>
                      <m:fPr>
                        <m:ctrlP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lang="en-US" sz="4400" spc="300" dirty="0" smtClean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………</a:t>
                </a:r>
                <a14:m>
                  <m:oMath xmlns:m="http://schemas.openxmlformats.org/officeDocument/2006/math">
                    <m:r>
                      <a:rPr lang="en-US" sz="4800" spc="300" dirty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</m:t>
                    </m:r>
                    <m:f>
                      <m:fPr>
                        <m:ctrlPr>
                          <a:rPr lang="en-US" sz="4800" b="1" i="1" spc="3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48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lang="en-US" sz="48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  <m:r>
                      <a:rPr lang="en-US" sz="48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lang="en-US" sz="4400" b="1" spc="300" dirty="0">
                  <a:solidFill>
                    <a:srgbClr val="FFFF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2" y="1419622"/>
                <a:ext cx="7056784" cy="1549720"/>
              </a:xfrm>
              <a:prstGeom prst="rect">
                <a:avLst/>
              </a:prstGeom>
              <a:blipFill>
                <a:blip r:embed="rId2"/>
                <a:stretch>
                  <a:fillRect b="-6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47814"/>
            <a:ext cx="375546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 значения выражений, если </a:t>
            </a:r>
            <a:r>
              <a:rPr lang="en-US" dirty="0" smtClean="0"/>
              <a:t>x=1/4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7492" y="1419622"/>
                <a:ext cx="7056784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𝟗</m:t>
                    </m:r>
                    <m:f>
                      <m:fPr>
                        <m:ctrlP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4400" b="1" i="1" spc="3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en-US" sz="44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r>
                  <a:rPr lang="en-US" sz="4400" spc="300" dirty="0" smtClean="0">
                    <a:solidFill>
                      <a:srgbClr val="FFFF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………</a:t>
                </a:r>
                <a14:m>
                  <m:oMath xmlns:m="http://schemas.openxmlformats.org/officeDocument/2006/math">
                    <m:r>
                      <a:rPr lang="en-US" sz="4800" i="1" spc="30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2</m:t>
                    </m:r>
                    <m:r>
                      <a:rPr lang="en-US" sz="4800" b="0" i="1" spc="30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</m:t>
                    </m:r>
                    <m:r>
                      <a:rPr lang="en-US" sz="4800" b="1" i="1" spc="30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lang="en-US" sz="4800" b="1" i="1" spc="300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𝟓</m:t>
                    </m:r>
                    <m:r>
                      <a:rPr lang="en-US" sz="4800" b="1" i="1" spc="30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</m:oMath>
                </a14:m>
                <a:endParaRPr lang="en-US" sz="4400" b="1" spc="300" dirty="0">
                  <a:solidFill>
                    <a:srgbClr val="FFFF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92" y="1419622"/>
                <a:ext cx="7056784" cy="1432765"/>
              </a:xfrm>
              <a:prstGeom prst="rect">
                <a:avLst/>
              </a:prstGeom>
              <a:blipFill>
                <a:blip r:embed="rId2"/>
                <a:stretch>
                  <a:fillRect b="-8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219822"/>
            <a:ext cx="375546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sz="2800" dirty="0"/>
              <a:t>Составьте выражение по условию задачи. </a:t>
            </a:r>
          </a:p>
          <a:p>
            <a:pPr marL="139700" indent="0">
              <a:buNone/>
            </a:pPr>
            <a:r>
              <a:rPr lang="ru-RU" sz="2800" dirty="0"/>
              <a:t>В саду а кустов сирени, а жасмина на 6 кустов больше. Сколько кустов </a:t>
            </a:r>
            <a:r>
              <a:rPr lang="ru-RU" sz="2800" dirty="0" smtClean="0"/>
              <a:t>жасмина </a:t>
            </a:r>
            <a:r>
              <a:rPr lang="ru-RU" sz="2800" dirty="0"/>
              <a:t>в саду?</a:t>
            </a:r>
          </a:p>
        </p:txBody>
      </p:sp>
    </p:spTree>
    <p:extLst>
      <p:ext uri="{BB962C8B-B14F-4D97-AF65-F5344CB8AC3E}">
        <p14:creationId xmlns:p14="http://schemas.microsoft.com/office/powerpoint/2010/main" val="2869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ru-RU" sz="2800" dirty="0"/>
              <a:t>Составьте буквенное выражение для решения задачи и упростите его . За три дня собрали a кг свёклы . В первый день собрали</a:t>
            </a:r>
          </a:p>
          <a:p>
            <a:pPr marL="139700" indent="0">
              <a:buNone/>
            </a:pPr>
            <a:r>
              <a:rPr lang="ru-RU" sz="2800" dirty="0"/>
              <a:t>69 кг, а во второй - на 4 кг меньше . Сколько килограммов свёклы собрали в третий день ? </a:t>
            </a:r>
            <a:r>
              <a:rPr lang="ru-RU" sz="2800" dirty="0" smtClean="0"/>
              <a:t>Вычислите </a:t>
            </a:r>
            <a:r>
              <a:rPr lang="ru-RU" sz="2800" dirty="0"/>
              <a:t>при a = 189 .</a:t>
            </a:r>
          </a:p>
        </p:txBody>
      </p:sp>
    </p:spTree>
    <p:extLst>
      <p:ext uri="{BB962C8B-B14F-4D97-AF65-F5344CB8AC3E}">
        <p14:creationId xmlns:p14="http://schemas.microsoft.com/office/powerpoint/2010/main" val="17756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пропуски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" y="1491630"/>
            <a:ext cx="9144000" cy="19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6"/>
          <p:cNvSpPr txBox="1">
            <a:spLocks noGrp="1"/>
          </p:cNvSpPr>
          <p:nvPr>
            <p:ph type="subTitle" idx="1"/>
          </p:nvPr>
        </p:nvSpPr>
        <p:spPr>
          <a:xfrm>
            <a:off x="3846287" y="2733803"/>
            <a:ext cx="4968552" cy="2125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ru-RU" sz="2800" b="1" dirty="0">
                <a:solidFill>
                  <a:srgbClr val="FFEC9D"/>
                </a:solidFill>
                <a:sym typeface="Life Savers"/>
              </a:rPr>
              <a:t>Буквенное выражение -</a:t>
            </a:r>
            <a:r>
              <a:rPr lang="ru-RU" sz="2400" dirty="0" smtClean="0"/>
              <a:t>выражение</a:t>
            </a:r>
            <a:r>
              <a:rPr lang="ru-RU" sz="2400" dirty="0"/>
              <a:t>, состоящее из букв, чисел, знаков математических действий и скобок</a:t>
            </a:r>
            <a:r>
              <a:rPr lang="ru-RU" sz="2400" dirty="0" smtClean="0"/>
              <a:t>.</a:t>
            </a:r>
            <a:endParaRPr sz="2400" dirty="0"/>
          </a:p>
        </p:txBody>
      </p:sp>
      <p:grpSp>
        <p:nvGrpSpPr>
          <p:cNvPr id="1097" name="Google Shape;1097;p56"/>
          <p:cNvGrpSpPr/>
          <p:nvPr/>
        </p:nvGrpSpPr>
        <p:grpSpPr>
          <a:xfrm>
            <a:off x="554773" y="1420854"/>
            <a:ext cx="2836343" cy="2399071"/>
            <a:chOff x="981282" y="1614329"/>
            <a:chExt cx="3078623" cy="2542771"/>
          </a:xfrm>
        </p:grpSpPr>
        <p:grpSp>
          <p:nvGrpSpPr>
            <p:cNvPr id="1098" name="Google Shape;1098;p56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1099" name="Google Shape;1099;p56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0" name="Google Shape;1100;p56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1101" name="Google Shape;1101;p56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02" name="Google Shape;1102;p56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1103" name="Google Shape;1103;p56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4" name="Google Shape;1104;p56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5" name="Google Shape;1105;p56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6" name="Google Shape;1106;p56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56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8" name="Google Shape;1108;p56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109" name="Google Shape;1109;p56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1110" name="Google Shape;1110;p56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56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56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56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56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56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56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56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56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56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56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56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56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56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56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56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56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56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56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56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56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56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56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56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56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56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56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56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56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56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56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56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56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56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56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56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56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56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56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56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56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51" name="Google Shape;1151;p56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1152" name="Google Shape;1152;p56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3" name="Google Shape;1153;p56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1154" name="Google Shape;1154;p56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1155" name="Google Shape;1155;p56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56" name="Google Shape;1156;p56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1157" name="Google Shape;1157;p56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8" name="Google Shape;1158;p56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9" name="Google Shape;1159;p56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0" name="Google Shape;1160;p56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1" name="Google Shape;1161;p56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2" name="Google Shape;1162;p56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3" name="Google Shape;1163;p56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4" name="Google Shape;1164;p56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5" name="Google Shape;1165;p56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6" name="Google Shape;1166;p56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7" name="Google Shape;1167;p56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8" name="Google Shape;1168;p56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9" name="Google Shape;1169;p56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0" name="Google Shape;1170;p56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1" name="Google Shape;1171;p56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2" name="Google Shape;1172;p56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3" name="Google Shape;1173;p56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4" name="Google Shape;1174;p56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5" name="Google Shape;1175;p56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6" name="Google Shape;1176;p56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7" name="Google Shape;1177;p56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8" name="Google Shape;1178;p56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9" name="Google Shape;1179;p56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0" name="Google Shape;1180;p56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181" name="Google Shape;1181;p56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56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56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56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56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56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56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56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56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56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56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56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56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56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56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56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56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56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56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56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56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56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56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56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56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56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56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56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56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56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56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56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56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56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56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56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56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56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56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20" name="Google Shape;1220;p56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1221" name="Google Shape;1221;p56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2" name="Google Shape;1222;p56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3" name="Google Shape;1223;p56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24" name="Google Shape;1224;p56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5" name="Google Shape;1225;p56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1226" name="Google Shape;1226;p5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56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1231" name="Google Shape;1231;p56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6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6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56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1237" name="Google Shape;1237;p5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869982" y="623881"/>
            <a:ext cx="46085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EC9D"/>
                </a:solidFill>
                <a:cs typeface="Mukta Light"/>
                <a:sym typeface="Life Savers"/>
              </a:rPr>
              <a:t>Числовые выражение</a:t>
            </a:r>
            <a:endParaRPr lang="ru-RU" sz="2400" dirty="0" smtClean="0">
              <a:solidFill>
                <a:srgbClr val="FFFFFF"/>
              </a:solidFill>
              <a:cs typeface="Mukta Light"/>
              <a:sym typeface="Mukta Light"/>
            </a:endParaRPr>
          </a:p>
          <a:p>
            <a:r>
              <a:rPr lang="ru-RU" sz="2400" dirty="0" smtClean="0">
                <a:solidFill>
                  <a:srgbClr val="FFFFFF"/>
                </a:solidFill>
                <a:cs typeface="Mukta Light"/>
                <a:sym typeface="Mukta Light"/>
              </a:rPr>
              <a:t>это </a:t>
            </a:r>
            <a:r>
              <a:rPr lang="ru-RU" sz="2400" dirty="0">
                <a:solidFill>
                  <a:srgbClr val="FFFFFF"/>
                </a:solidFill>
                <a:cs typeface="Mukta Light"/>
                <a:sym typeface="Mukta Light"/>
              </a:rPr>
              <a:t>запись, в которой используются только числа, знаки арифметических действий и скобки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7"/>
          <p:cNvSpPr txBox="1">
            <a:spLocks noGrp="1"/>
          </p:cNvSpPr>
          <p:nvPr>
            <p:ph type="title"/>
          </p:nvPr>
        </p:nvSpPr>
        <p:spPr>
          <a:xfrm>
            <a:off x="969677" y="694542"/>
            <a:ext cx="5562149" cy="3467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Где мы встречали/</a:t>
            </a:r>
            <a:br>
              <a:rPr lang="ru-RU" dirty="0" smtClean="0"/>
            </a:br>
            <a:r>
              <a:rPr lang="ru-RU" dirty="0" smtClean="0"/>
              <a:t>использовали буквенные выражения?</a:t>
            </a:r>
            <a:endParaRPr dirty="0"/>
          </a:p>
        </p:txBody>
      </p:sp>
      <p:grpSp>
        <p:nvGrpSpPr>
          <p:cNvPr id="1254" name="Google Shape;1254;p57"/>
          <p:cNvGrpSpPr/>
          <p:nvPr/>
        </p:nvGrpSpPr>
        <p:grpSpPr>
          <a:xfrm>
            <a:off x="5641385" y="2381306"/>
            <a:ext cx="2599446" cy="2521829"/>
            <a:chOff x="5641385" y="2381306"/>
            <a:chExt cx="2599446" cy="2521829"/>
          </a:xfrm>
        </p:grpSpPr>
        <p:sp>
          <p:nvSpPr>
            <p:cNvPr id="1255" name="Google Shape;1255;p5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6" name="Google Shape;1256;p5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257" name="Google Shape;1257;p5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3" name="Google Shape;1313;p5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9502"/>
            <a:ext cx="7784864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4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388" b="1375"/>
          <a:stretch/>
        </p:blipFill>
        <p:spPr>
          <a:xfrm>
            <a:off x="-773" y="-1116"/>
            <a:ext cx="9109277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" y="463329"/>
            <a:ext cx="9144000" cy="4736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91630"/>
            <a:ext cx="4680520" cy="208823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https://uchi.ru//</a:t>
            </a:r>
            <a:r>
              <a:rPr lang="en-US" dirty="0" smtClean="0">
                <a:hlinkClick r:id="rId2"/>
              </a:rPr>
              <a:t>teachers/cards/34375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68"/>
          <p:cNvSpPr txBox="1">
            <a:spLocks noGrp="1"/>
          </p:cNvSpPr>
          <p:nvPr>
            <p:ph type="title" idx="2"/>
          </p:nvPr>
        </p:nvSpPr>
        <p:spPr>
          <a:xfrm>
            <a:off x="383252" y="411510"/>
            <a:ext cx="8581236" cy="216024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2800" dirty="0"/>
              <a:t>Если в буквенное выражение вместо буквы подставить число, то получится числовое выражение. Результат вычислений </a:t>
            </a:r>
            <a:r>
              <a:rPr lang="ru-RU" sz="2800" dirty="0" smtClean="0"/>
              <a:t>будет называться </a:t>
            </a:r>
            <a:r>
              <a:rPr lang="ru-RU" sz="2800" dirty="0"/>
              <a:t>значением </a:t>
            </a:r>
            <a:r>
              <a:rPr lang="ru-RU" sz="2800" b="1" dirty="0">
                <a:solidFill>
                  <a:schemeClr val="accent1"/>
                </a:solidFill>
              </a:rPr>
              <a:t>буквенного выражения</a:t>
            </a:r>
            <a:r>
              <a:rPr lang="ru-RU" sz="2800" dirty="0"/>
              <a:t> при данном значении буквы</a:t>
            </a:r>
            <a:r>
              <a:rPr lang="ru-RU" dirty="0"/>
              <a:t>.</a:t>
            </a:r>
            <a:endParaRPr dirty="0"/>
          </a:p>
        </p:txBody>
      </p:sp>
      <p:grpSp>
        <p:nvGrpSpPr>
          <p:cNvPr id="1971" name="Google Shape;1971;p68"/>
          <p:cNvGrpSpPr/>
          <p:nvPr/>
        </p:nvGrpSpPr>
        <p:grpSpPr>
          <a:xfrm>
            <a:off x="-127053" y="2903080"/>
            <a:ext cx="7315206" cy="3249434"/>
            <a:chOff x="-127053" y="2903080"/>
            <a:chExt cx="7315206" cy="3249434"/>
          </a:xfrm>
        </p:grpSpPr>
        <p:grpSp>
          <p:nvGrpSpPr>
            <p:cNvPr id="1972" name="Google Shape;1972;p68"/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1973" name="Google Shape;1973;p68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8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8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68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68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68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68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68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68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8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8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8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8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8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8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68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68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8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68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68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68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68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68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68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68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68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68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68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68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68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68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68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68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68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68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68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68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68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68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68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68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68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68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68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68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68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68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68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68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68"/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68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8"/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8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8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68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68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9" name="Google Shape;2029;p68"/>
            <p:cNvGrpSpPr/>
            <p:nvPr/>
          </p:nvGrpSpPr>
          <p:grpSpPr>
            <a:xfrm>
              <a:off x="135793" y="2903080"/>
              <a:ext cx="2205346" cy="3249434"/>
              <a:chOff x="1329643" y="3033268"/>
              <a:chExt cx="2205346" cy="3249434"/>
            </a:xfrm>
          </p:grpSpPr>
          <p:grpSp>
            <p:nvGrpSpPr>
              <p:cNvPr id="2030" name="Google Shape;2030;p68"/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2031" name="Google Shape;2031;p68"/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2" name="Google Shape;2032;p68"/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2033" name="Google Shape;2033;p68"/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4" name="Google Shape;2034;p68"/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5" name="Google Shape;2035;p68"/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6" name="Google Shape;2036;p68"/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7" name="Google Shape;2037;p68"/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8" name="Google Shape;2038;p68"/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9" name="Google Shape;2039;p68"/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0" name="Google Shape;2040;p68"/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1" name="Google Shape;2041;p68"/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2" name="Google Shape;2042;p68"/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3" name="Google Shape;2043;p68"/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4" name="Google Shape;2044;p68"/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5" name="Google Shape;2045;p68"/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6" name="Google Shape;2046;p68"/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7" name="Google Shape;2047;p68"/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8" name="Google Shape;2048;p68"/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9" name="Google Shape;2049;p68"/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0" name="Google Shape;2050;p68"/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1" name="Google Shape;2051;p68"/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2" name="Google Shape;2052;p68"/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3" name="Google Shape;2053;p68"/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4" name="Google Shape;2054;p68"/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5" name="Google Shape;2055;p68"/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6" name="Google Shape;2056;p68"/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57" name="Google Shape;2057;p68"/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8"/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8"/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8"/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68"/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68"/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68"/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68"/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68"/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68"/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68"/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8"/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8"/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8"/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68"/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68"/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68"/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68"/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68"/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68"/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68"/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68"/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68"/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68"/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8"/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8"/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8"/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8"/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8"/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8"/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68"/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68"/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68"/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68"/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8"/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68"/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68"/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8"/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68"/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68"/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97" name="Google Shape;2097;p68"/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2098" name="Google Shape;2098;p68"/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68"/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68"/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1" name="Google Shape;2101;p68"/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68"/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68"/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68"/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2105" name="Google Shape;2105;p6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6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6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6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6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6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1" name="Google Shape;2111;p68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2112" name="Google Shape;2112;p6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6" name="Google Shape;2116;p68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Workshop for Kids XL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787</Words>
  <Application>Microsoft Office PowerPoint</Application>
  <PresentationFormat>Экран (16:9)</PresentationFormat>
  <Paragraphs>145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Cambria Math</vt:lpstr>
      <vt:lpstr>Segoe UI Black</vt:lpstr>
      <vt:lpstr>Arial</vt:lpstr>
      <vt:lpstr>Open Sans</vt:lpstr>
      <vt:lpstr>Mukta</vt:lpstr>
      <vt:lpstr>Mukta Light</vt:lpstr>
      <vt:lpstr>Life Savers</vt:lpstr>
      <vt:lpstr>Special Elite</vt:lpstr>
      <vt:lpstr>Candara Light</vt:lpstr>
      <vt:lpstr>Math Workshop for Kids XL by Slidesgo</vt:lpstr>
      <vt:lpstr>Найти лишнее</vt:lpstr>
      <vt:lpstr>Буквенные выражение</vt:lpstr>
      <vt:lpstr>Презентация PowerPoint</vt:lpstr>
      <vt:lpstr>Где мы встречали/ использовали буквенные выражения?</vt:lpstr>
      <vt:lpstr>Презентация PowerPoint</vt:lpstr>
      <vt:lpstr>Презентация PowerPoint</vt:lpstr>
      <vt:lpstr>Презентация PowerPoint</vt:lpstr>
      <vt:lpstr>https://uchi.ru//teachers/cards/34375 </vt:lpstr>
      <vt:lpstr>Если в буквенное выражение вместо буквы подставить число, то получится числовое выражение. Результат вычислений будет называться значением буквенного выражения при данном значении буквы.</vt:lpstr>
      <vt:lpstr>Случаи опускания знака умножения в выражениях</vt:lpstr>
      <vt:lpstr>Как можно прочитать:</vt:lpstr>
      <vt:lpstr>Буквенные выражения</vt:lpstr>
      <vt:lpstr>Составьте буквенное выражение</vt:lpstr>
      <vt:lpstr>Как можно прочитать</vt:lpstr>
      <vt:lpstr>Задача №1</vt:lpstr>
      <vt:lpstr>Презентация PowerPoint</vt:lpstr>
      <vt:lpstr>Задача №2</vt:lpstr>
      <vt:lpstr>Задача №3</vt:lpstr>
      <vt:lpstr>Какая запись верная</vt:lpstr>
      <vt:lpstr>Сравни значения выражений, если x=5:</vt:lpstr>
      <vt:lpstr>Сравни значения выражений, если x=1/2:</vt:lpstr>
      <vt:lpstr>Сравни значения выражений, если x=1/4:</vt:lpstr>
      <vt:lpstr>Задача №4</vt:lpstr>
      <vt:lpstr>Задача №5</vt:lpstr>
      <vt:lpstr>Заполните пропуски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Буквенные выражение</dc:title>
  <dc:creator>Produkty-opt.ru</dc:creator>
  <cp:lastModifiedBy>Кирилл</cp:lastModifiedBy>
  <cp:revision>61</cp:revision>
  <dcterms:modified xsi:type="dcterms:W3CDTF">2024-06-15T13:30:30Z</dcterms:modified>
</cp:coreProperties>
</file>