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ppt/slideLayouts/slideLayout8.xml" ContentType="application/vnd.openxmlformats-officedocument.presentationml.slideLayout+xml"/>
  <Override PartName="/ppt/slides/slide27.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s/slide9.xml" ContentType="application/vnd.openxmlformats-officedocument.presentationml.slide+xml"/>
  <Override PartName="/ppt/slideLayouts/slideLayout2.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s/slide14.xml" ContentType="application/vnd.openxmlformats-officedocument.presentationml.slide+xml"/>
  <Override PartName="/ppt/slideMasters/slideMaster1.xml" ContentType="application/vnd.openxmlformats-officedocument.presentationml.slideMaster+xml"/>
  <Override PartName="/docProps/custom.xml" ContentType="application/vnd.openxmlformats-officedocument.custom-properties+xml"/>
  <Override PartName="/ppt/slides/slide6.xml" ContentType="application/vnd.openxmlformats-officedocument.presentationml.slide+xml"/>
  <Override PartName="/ppt/slides/slide24.xml" ContentType="application/vnd.openxmlformats-officedocument.presentationml.slide+xml"/>
  <Override PartName="/ppt/slideLayouts/slideLayout11.xml" ContentType="application/vnd.openxmlformats-officedocument.presentationml.slideLayout+xml"/>
  <Override PartName="/ppt/tableStyles.xml" ContentType="application/vnd.openxmlformats-officedocument.presentationml.tableStyles+xml"/>
  <Override PartName="/ppt/slides/slide28.xml" ContentType="application/vnd.openxmlformats-officedocument.presentationml.slide+xml"/>
  <Override PartName="/ppt/theme/theme1.xml" ContentType="application/vnd.openxmlformats-officedocument.theme+xml"/>
  <Override PartName="/ppt/slides/slide16.xml" ContentType="application/vnd.openxmlformats-officedocument.presentationml.slide+xml"/>
  <Override PartName="/ppt/slideLayouts/slideLayout1.xml" ContentType="application/vnd.openxmlformats-officedocument.presentationml.slideLayout+xml"/>
  <Override PartName="/ppt/slides/slide2.xml" ContentType="application/vnd.openxmlformats-officedocument.presentationml.slide+xml"/>
  <Override PartName="/ppt/viewProps.xml" ContentType="application/vnd.openxmlformats-officedocument.presentationml.viewProps+xml"/>
  <Override PartName="/ppt/slideLayouts/slideLayout6.xml" ContentType="application/vnd.openxmlformats-officedocument.presentationml.slideLayout+xml"/>
  <Override PartName="/ppt/presProps.xml" ContentType="application/vnd.openxmlformats-officedocument.presentationml.presProps+xml"/>
  <Override PartName="/ppt/slideLayouts/slideLayout5.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12192000" cy="6858000"/>
  <p:notesSz cx="12192000" cy="6858000"/>
  <p:defaultTextStyle>
    <a:defPPr>
      <a:defRPr lang="ru-RU"/>
    </a:def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p:cViewPr varScale="1">
        <p:scale>
          <a:sx n="105" d="102"/>
          <a:sy n="99" d="101"/>
        </p:scale>
        <p:origin x="112" y="112"/>
      </p:cViewPr>
      <p:guideLst>
        <p:guide pos="3840"/>
        <p:guide pos="2160" orient="horz"/>
      </p:guideLst>
    </p:cSldViewPr>
  </p:slideViewPr>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presProps" Target="presProps.xml" /><Relationship Id="rId36" Type="http://schemas.openxmlformats.org/officeDocument/2006/relationships/tableStyles" Target="tableStyles.xml" /><Relationship Id="rId37" Type="http://schemas.openxmlformats.org/officeDocument/2006/relationships/viewProps" Target="viewProps.xml" /></Relationship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 userDrawn="1">
  <p:cSld name="Title Slide">
    <p:spTree>
      <p:nvGrpSpPr>
        <p:cNvPr id="1" name=""/>
        <p:cNvGrpSpPr/>
        <p:nvPr/>
      </p:nvGrpSpPr>
      <p:grpSpPr bwMode="auto">
        <a:xfrm>
          <a:off x="0" y="0"/>
          <a:ext cx="0" cy="0"/>
          <a:chOff x="0" y="0"/>
          <a:chExt cx="0" cy="0"/>
        </a:xfrm>
      </p:grpSpPr>
      <p:sp>
        <p:nvSpPr>
          <p:cNvPr id="2" name="Заголовок 1"/>
          <p:cNvSpPr>
            <a:spLocks noGrp="1"/>
          </p:cNvSpPr>
          <p:nvPr>
            <p:ph type="ctrTitle"/>
          </p:nvPr>
        </p:nvSpPr>
        <p:spPr bwMode="auto">
          <a:xfrm>
            <a:off x="914400" y="2130425"/>
            <a:ext cx="10363199" cy="1470025"/>
          </a:xfrm>
        </p:spPr>
        <p:txBody>
          <a:bodyPr/>
          <a:lstStyle>
            <a:lvl1pPr algn="ctr">
              <a:defRPr b="1"/>
            </a:lvl1pPr>
          </a:lstStyle>
          <a:p>
            <a:pPr>
              <a:defRPr/>
            </a:pPr>
            <a:r>
              <a:rPr/>
              <a:t>Образец заголовка</a:t>
            </a:r>
            <a:endParaRPr/>
          </a:p>
        </p:txBody>
      </p:sp>
      <p:sp>
        <p:nvSpPr>
          <p:cNvPr id="3" name="Подзаголовок 2"/>
          <p:cNvSpPr>
            <a:spLocks noGrp="1"/>
          </p:cNvSpPr>
          <p:nvPr>
            <p:ph type="subTitle" idx="1"/>
          </p:nvPr>
        </p:nvSpPr>
        <p:spPr bwMode="auto">
          <a:xfrm>
            <a:off x="1828800" y="3886200"/>
            <a:ext cx="8534399" cy="175259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a:t>Образец подзаголовка</a:t>
            </a:r>
            <a:endParaRPr/>
          </a:p>
        </p:txBody>
      </p:sp>
      <p:sp>
        <p:nvSpPr>
          <p:cNvPr id="4" name="Дата 3"/>
          <p:cNvSpPr>
            <a:spLocks noGrp="1"/>
          </p:cNvSpPr>
          <p:nvPr>
            <p:ph type="dt" sz="half" idx="10"/>
          </p:nvPr>
        </p:nvSpPr>
        <p:spPr bwMode="auto"/>
        <p:txBody>
          <a:bodyPr/>
          <a:lstStyle/>
          <a:p>
            <a:pPr>
              <a:defRPr/>
            </a:pPr>
            <a:fld id="{86EB4D43-F783-4E09-8208-6AA351DBC29B}"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x" userDrawn="1">
  <p:cSld name="Title and Vertical Tex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Вертикальный текст 2"/>
          <p:cNvSpPr>
            <a:spLocks noGrp="1"/>
          </p:cNvSpPr>
          <p:nvPr>
            <p:ph type="body" orient="vert" idx="1"/>
          </p:nvPr>
        </p:nvSpPr>
        <p:spPr bwMode="auto"/>
        <p:txBody>
          <a:bodyPr vert="eaVert"/>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Дата 3"/>
          <p:cNvSpPr>
            <a:spLocks noGrp="1"/>
          </p:cNvSpPr>
          <p:nvPr>
            <p:ph type="dt" sz="half" idx="10"/>
          </p:nvPr>
        </p:nvSpPr>
        <p:spPr bwMode="auto"/>
        <p:txBody>
          <a:bodyPr/>
          <a:lstStyle/>
          <a:p>
            <a:pPr>
              <a:defRPr/>
            </a:pPr>
            <a:fld id="{86EB4D43-F783-4E09-8208-6AA351DBC29B}"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vertTitleAndTx" userDrawn="1">
  <p:cSld name="Vertical Title and Text">
    <p:spTree>
      <p:nvGrpSpPr>
        <p:cNvPr id="1" name=""/>
        <p:cNvGrpSpPr/>
        <p:nvPr/>
      </p:nvGrpSpPr>
      <p:grpSpPr bwMode="auto">
        <a:xfrm>
          <a:off x="0" y="0"/>
          <a:ext cx="0" cy="0"/>
          <a:chOff x="0" y="0"/>
          <a:chExt cx="0" cy="0"/>
        </a:xfrm>
      </p:grpSpPr>
      <p:sp>
        <p:nvSpPr>
          <p:cNvPr id="2" name="Вертикальный заголовок 1"/>
          <p:cNvSpPr>
            <a:spLocks noGrp="1"/>
          </p:cNvSpPr>
          <p:nvPr>
            <p:ph type="title" orient="vert"/>
          </p:nvPr>
        </p:nvSpPr>
        <p:spPr bwMode="auto">
          <a:xfrm>
            <a:off x="8839199" y="274638"/>
            <a:ext cx="2743200" cy="5851525"/>
          </a:xfrm>
        </p:spPr>
        <p:txBody>
          <a:bodyPr vert="eaVert"/>
          <a:lstStyle>
            <a:lvl1pPr algn="ctr">
              <a:defRPr/>
            </a:lvl1pPr>
          </a:lstStyle>
          <a:p>
            <a:pPr>
              <a:defRPr/>
            </a:pPr>
            <a:r>
              <a:rPr/>
              <a:t>Образец заголовка</a:t>
            </a:r>
            <a:endParaRPr/>
          </a:p>
        </p:txBody>
      </p:sp>
      <p:sp>
        <p:nvSpPr>
          <p:cNvPr id="3" name="Вертикальный текст 2"/>
          <p:cNvSpPr>
            <a:spLocks noGrp="1"/>
          </p:cNvSpPr>
          <p:nvPr>
            <p:ph type="body" orient="vert" idx="1"/>
          </p:nvPr>
        </p:nvSpPr>
        <p:spPr bwMode="auto">
          <a:xfrm>
            <a:off x="609599" y="274638"/>
            <a:ext cx="8026399" cy="5851525"/>
          </a:xfrm>
        </p:spPr>
        <p:txBody>
          <a:bodyPr vert="eaVert"/>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Дата 3"/>
          <p:cNvSpPr>
            <a:spLocks noGrp="1"/>
          </p:cNvSpPr>
          <p:nvPr>
            <p:ph type="dt" sz="half" idx="10"/>
          </p:nvPr>
        </p:nvSpPr>
        <p:spPr bwMode="auto"/>
        <p:txBody>
          <a:bodyPr/>
          <a:lstStyle/>
          <a:p>
            <a:pPr>
              <a:defRPr/>
            </a:pPr>
            <a:fld id="{86EB4D43-F783-4E09-8208-6AA351DBC29B}"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 userDrawn="1">
  <p:cSld name="Title and Conten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Объект 2"/>
          <p:cNvSpPr>
            <a:spLocks noGrp="1"/>
          </p:cNvSpPr>
          <p:nvPr>
            <p:ph idx="1"/>
          </p:nvPr>
        </p:nvSpPr>
        <p:spPr bwMode="auto"/>
        <p:txBody>
          <a:body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Дата 3"/>
          <p:cNvSpPr>
            <a:spLocks noGrp="1"/>
          </p:cNvSpPr>
          <p:nvPr>
            <p:ph type="dt" sz="half" idx="10"/>
          </p:nvPr>
        </p:nvSpPr>
        <p:spPr bwMode="auto"/>
        <p:txBody>
          <a:bodyPr/>
          <a:lstStyle/>
          <a:p>
            <a:pPr>
              <a:defRPr/>
            </a:pPr>
            <a:fld id="{86EB4D43-F783-4E09-8208-6AA351DBC29B}"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secHead" userDrawn="1">
  <p:cSld name="Section Header">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963083" y="4406901"/>
            <a:ext cx="10363199" cy="1362074"/>
          </a:xfrm>
        </p:spPr>
        <p:txBody>
          <a:bodyPr anchor="t"/>
          <a:lstStyle>
            <a:lvl1pPr algn="l">
              <a:defRPr sz="4000" b="1" cap="all"/>
            </a:lvl1pPr>
          </a:lstStyle>
          <a:p>
            <a:pPr>
              <a:defRPr/>
            </a:pPr>
            <a:r>
              <a:rPr/>
              <a:t>Образец заголовка</a:t>
            </a:r>
            <a:endParaRPr/>
          </a:p>
        </p:txBody>
      </p:sp>
      <p:sp>
        <p:nvSpPr>
          <p:cNvPr id="3" name="Текст 2"/>
          <p:cNvSpPr>
            <a:spLocks noGrp="1"/>
          </p:cNvSpPr>
          <p:nvPr>
            <p:ph type="body" idx="1"/>
          </p:nvPr>
        </p:nvSpPr>
        <p:spPr bwMode="auto">
          <a:xfrm>
            <a:off x="963083" y="2906713"/>
            <a:ext cx="10363199" cy="150018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a:pPr>
            <a:r>
              <a:rPr/>
              <a:t>Образец текста</a:t>
            </a:r>
            <a:endParaRPr/>
          </a:p>
        </p:txBody>
      </p:sp>
      <p:sp>
        <p:nvSpPr>
          <p:cNvPr id="4" name="Дата 3"/>
          <p:cNvSpPr>
            <a:spLocks noGrp="1"/>
          </p:cNvSpPr>
          <p:nvPr>
            <p:ph type="dt" sz="half" idx="10"/>
          </p:nvPr>
        </p:nvSpPr>
        <p:spPr bwMode="auto"/>
        <p:txBody>
          <a:bodyPr/>
          <a:lstStyle/>
          <a:p>
            <a:pPr>
              <a:defRPr/>
            </a:pPr>
            <a:fld id="{86EB4D43-F783-4E09-8208-6AA351DBC29B}" type="datetimeFigureOut">
              <a:rPr/>
              <a:t/>
            </a:fld>
            <a:endParaRPr/>
          </a:p>
        </p:txBody>
      </p:sp>
      <p:sp>
        <p:nvSpPr>
          <p:cNvPr id="5" name="Нижний колонтитул 4"/>
          <p:cNvSpPr>
            <a:spLocks noGrp="1"/>
          </p:cNvSpPr>
          <p:nvPr>
            <p:ph type="ftr" sz="quarter" idx="11"/>
          </p:nvPr>
        </p:nvSpPr>
        <p:spPr bwMode="auto"/>
        <p:txBody>
          <a:bodyPr/>
          <a:lstStyle/>
          <a:p>
            <a:pPr>
              <a:defRPr/>
            </a:pPr>
            <a:endParaRPr/>
          </a:p>
        </p:txBody>
      </p:sp>
      <p:sp>
        <p:nvSpPr>
          <p:cNvPr id="6" name="Номер слайда 5"/>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Obj" userDrawn="1">
  <p:cSld name="Two Content">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Объект 2"/>
          <p:cNvSpPr>
            <a:spLocks noGrp="1"/>
          </p:cNvSpPr>
          <p:nvPr>
            <p:ph sz="half" idx="1"/>
          </p:nvPr>
        </p:nvSpPr>
        <p:spPr bwMode="auto">
          <a:xfrm>
            <a:off x="1583497" y="1600201"/>
            <a:ext cx="4704522"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Объект 3"/>
          <p:cNvSpPr>
            <a:spLocks noGrp="1"/>
          </p:cNvSpPr>
          <p:nvPr>
            <p:ph sz="half" idx="2"/>
          </p:nvPr>
        </p:nvSpPr>
        <p:spPr bwMode="auto">
          <a:xfrm>
            <a:off x="6576053" y="1600201"/>
            <a:ext cx="5006346"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5" name="Дата 4"/>
          <p:cNvSpPr>
            <a:spLocks noGrp="1"/>
          </p:cNvSpPr>
          <p:nvPr>
            <p:ph type="dt" sz="half" idx="10"/>
          </p:nvPr>
        </p:nvSpPr>
        <p:spPr bwMode="auto"/>
        <p:txBody>
          <a:bodyPr/>
          <a:lstStyle/>
          <a:p>
            <a:pPr>
              <a:defRPr/>
            </a:pPr>
            <a:fld id="{86EB4D43-F783-4E09-8208-6AA351DBC29B}" type="datetimeFigureOut">
              <a:rPr/>
              <a:t/>
            </a:fld>
            <a:endParaRPr/>
          </a:p>
        </p:txBody>
      </p:sp>
      <p:sp>
        <p:nvSpPr>
          <p:cNvPr id="6" name="Нижний колонтитул 5"/>
          <p:cNvSpPr>
            <a:spLocks noGrp="1"/>
          </p:cNvSpPr>
          <p:nvPr>
            <p:ph type="ftr" sz="quarter" idx="11"/>
          </p:nvPr>
        </p:nvSpPr>
        <p:spPr bwMode="auto"/>
        <p:txBody>
          <a:bodyPr/>
          <a:lstStyle/>
          <a:p>
            <a:pPr>
              <a:defRPr/>
            </a:pPr>
            <a:endParaRPr/>
          </a:p>
        </p:txBody>
      </p:sp>
      <p:sp>
        <p:nvSpPr>
          <p:cNvPr id="7" name="Номер слайда 6"/>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woTxTwoObj" userDrawn="1">
  <p:cSld name="Comparis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lvl1pPr>
              <a:defRPr/>
            </a:lvl1pPr>
          </a:lstStyle>
          <a:p>
            <a:pPr>
              <a:defRPr/>
            </a:pPr>
            <a:r>
              <a:rPr/>
              <a:t>Образец заголовка</a:t>
            </a:r>
            <a:endParaRPr/>
          </a:p>
        </p:txBody>
      </p:sp>
      <p:sp>
        <p:nvSpPr>
          <p:cNvPr id="3" name="Текст 2"/>
          <p:cNvSpPr>
            <a:spLocks noGrp="1"/>
          </p:cNvSpPr>
          <p:nvPr>
            <p:ph type="body" idx="1"/>
          </p:nvPr>
        </p:nvSpPr>
        <p:spPr bwMode="auto">
          <a:xfrm>
            <a:off x="1583497" y="1535113"/>
            <a:ext cx="470452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Образец текста</a:t>
            </a:r>
            <a:endParaRPr/>
          </a:p>
        </p:txBody>
      </p:sp>
      <p:sp>
        <p:nvSpPr>
          <p:cNvPr id="4" name="Объект 3"/>
          <p:cNvSpPr>
            <a:spLocks noGrp="1"/>
          </p:cNvSpPr>
          <p:nvPr>
            <p:ph sz="half" idx="2"/>
          </p:nvPr>
        </p:nvSpPr>
        <p:spPr bwMode="auto">
          <a:xfrm>
            <a:off x="1583497" y="2174874"/>
            <a:ext cx="470452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5" name="Текст 4"/>
          <p:cNvSpPr>
            <a:spLocks noGrp="1"/>
          </p:cNvSpPr>
          <p:nvPr>
            <p:ph type="body" sz="quarter" idx="3"/>
          </p:nvPr>
        </p:nvSpPr>
        <p:spPr bwMode="auto">
          <a:xfrm>
            <a:off x="6480042" y="1535113"/>
            <a:ext cx="51023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a:t>Образец текста</a:t>
            </a:r>
            <a:endParaRPr/>
          </a:p>
        </p:txBody>
      </p:sp>
      <p:sp>
        <p:nvSpPr>
          <p:cNvPr id="6" name="Объект 5"/>
          <p:cNvSpPr>
            <a:spLocks noGrp="1"/>
          </p:cNvSpPr>
          <p:nvPr>
            <p:ph sz="quarter" idx="4"/>
          </p:nvPr>
        </p:nvSpPr>
        <p:spPr bwMode="auto">
          <a:xfrm>
            <a:off x="6480042" y="2174874"/>
            <a:ext cx="51023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7" name="Дата 6"/>
          <p:cNvSpPr>
            <a:spLocks noGrp="1"/>
          </p:cNvSpPr>
          <p:nvPr>
            <p:ph type="dt" sz="half" idx="10"/>
          </p:nvPr>
        </p:nvSpPr>
        <p:spPr bwMode="auto"/>
        <p:txBody>
          <a:bodyPr/>
          <a:lstStyle/>
          <a:p>
            <a:pPr>
              <a:defRPr/>
            </a:pPr>
            <a:fld id="{86EB4D43-F783-4E09-8208-6AA351DBC29B}" type="datetimeFigureOut">
              <a:rPr/>
              <a:t/>
            </a:fld>
            <a:endParaRPr/>
          </a:p>
        </p:txBody>
      </p:sp>
      <p:sp>
        <p:nvSpPr>
          <p:cNvPr id="8" name="Нижний колонтитул 7"/>
          <p:cNvSpPr>
            <a:spLocks noGrp="1"/>
          </p:cNvSpPr>
          <p:nvPr>
            <p:ph type="ftr" sz="quarter" idx="11"/>
          </p:nvPr>
        </p:nvSpPr>
        <p:spPr bwMode="auto"/>
        <p:txBody>
          <a:bodyPr/>
          <a:lstStyle/>
          <a:p>
            <a:pPr>
              <a:defRPr/>
            </a:pPr>
            <a:endParaRPr/>
          </a:p>
        </p:txBody>
      </p:sp>
      <p:sp>
        <p:nvSpPr>
          <p:cNvPr id="9" name="Номер слайда 8"/>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titleOnly" userDrawn="1">
  <p:cSld name="Title Only">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p:txBody>
          <a:bodyPr/>
          <a:lstStyle/>
          <a:p>
            <a:pPr>
              <a:defRPr/>
            </a:pPr>
            <a:r>
              <a:rPr/>
              <a:t>Образец заголовка</a:t>
            </a:r>
            <a:endParaRPr/>
          </a:p>
        </p:txBody>
      </p:sp>
      <p:sp>
        <p:nvSpPr>
          <p:cNvPr id="3" name="Дата 2"/>
          <p:cNvSpPr>
            <a:spLocks noGrp="1"/>
          </p:cNvSpPr>
          <p:nvPr>
            <p:ph type="dt" sz="half" idx="10"/>
          </p:nvPr>
        </p:nvSpPr>
        <p:spPr bwMode="auto"/>
        <p:txBody>
          <a:bodyPr/>
          <a:lstStyle/>
          <a:p>
            <a:pPr>
              <a:defRPr/>
            </a:pPr>
            <a:fld id="{86EB4D43-F783-4E09-8208-6AA351DBC29B}" type="datetimeFigureOut">
              <a:rPr/>
              <a:t/>
            </a:fld>
            <a:endParaRPr/>
          </a:p>
        </p:txBody>
      </p:sp>
      <p:sp>
        <p:nvSpPr>
          <p:cNvPr id="4" name="Нижний колонтитул 3"/>
          <p:cNvSpPr>
            <a:spLocks noGrp="1"/>
          </p:cNvSpPr>
          <p:nvPr>
            <p:ph type="ftr" sz="quarter" idx="11"/>
          </p:nvPr>
        </p:nvSpPr>
        <p:spPr bwMode="auto"/>
        <p:txBody>
          <a:bodyPr/>
          <a:lstStyle/>
          <a:p>
            <a:pPr>
              <a:defRPr/>
            </a:pPr>
            <a:endParaRPr/>
          </a:p>
        </p:txBody>
      </p:sp>
      <p:sp>
        <p:nvSpPr>
          <p:cNvPr id="5" name="Номер слайда 4"/>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blank" userDrawn="1">
  <p:cSld name="Blank">
    <p:spTree>
      <p:nvGrpSpPr>
        <p:cNvPr id="1" name=""/>
        <p:cNvGrpSpPr/>
        <p:nvPr/>
      </p:nvGrpSpPr>
      <p:grpSpPr bwMode="auto">
        <a:xfrm>
          <a:off x="0" y="0"/>
          <a:ext cx="0" cy="0"/>
          <a:chOff x="0" y="0"/>
          <a:chExt cx="0" cy="0"/>
        </a:xfrm>
      </p:grpSpPr>
      <p:sp>
        <p:nvSpPr>
          <p:cNvPr id="2" name="Дата 1"/>
          <p:cNvSpPr>
            <a:spLocks noGrp="1"/>
          </p:cNvSpPr>
          <p:nvPr>
            <p:ph type="dt" sz="half" idx="10"/>
          </p:nvPr>
        </p:nvSpPr>
        <p:spPr bwMode="auto"/>
        <p:txBody>
          <a:bodyPr/>
          <a:lstStyle/>
          <a:p>
            <a:pPr>
              <a:defRPr/>
            </a:pPr>
            <a:fld id="{86EB4D43-F783-4E09-8208-6AA351DBC29B}" type="datetimeFigureOut">
              <a:rPr/>
              <a:t/>
            </a:fld>
            <a:endParaRPr/>
          </a:p>
        </p:txBody>
      </p:sp>
      <p:sp>
        <p:nvSpPr>
          <p:cNvPr id="3" name="Нижний колонтитул 2"/>
          <p:cNvSpPr>
            <a:spLocks noGrp="1"/>
          </p:cNvSpPr>
          <p:nvPr>
            <p:ph type="ftr" sz="quarter" idx="11"/>
          </p:nvPr>
        </p:nvSpPr>
        <p:spPr bwMode="auto"/>
        <p:txBody>
          <a:bodyPr/>
          <a:lstStyle/>
          <a:p>
            <a:pPr>
              <a:defRPr/>
            </a:pPr>
            <a:endParaRPr/>
          </a:p>
        </p:txBody>
      </p:sp>
      <p:sp>
        <p:nvSpPr>
          <p:cNvPr id="4" name="Номер слайда 3"/>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objTx" userDrawn="1">
  <p:cSld name="Content with Capti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583497" y="273049"/>
            <a:ext cx="3552394" cy="1162050"/>
          </a:xfrm>
        </p:spPr>
        <p:txBody>
          <a:bodyPr anchor="b"/>
          <a:lstStyle>
            <a:lvl1pPr algn="l">
              <a:defRPr sz="2000" b="1"/>
            </a:lvl1pPr>
          </a:lstStyle>
          <a:p>
            <a:pPr>
              <a:defRPr/>
            </a:pPr>
            <a:r>
              <a:rPr/>
              <a:t>Образец заголовка</a:t>
            </a:r>
            <a:endParaRPr/>
          </a:p>
        </p:txBody>
      </p:sp>
      <p:sp>
        <p:nvSpPr>
          <p:cNvPr id="3" name="Объект 2"/>
          <p:cNvSpPr>
            <a:spLocks noGrp="1"/>
          </p:cNvSpPr>
          <p:nvPr>
            <p:ph idx="1"/>
          </p:nvPr>
        </p:nvSpPr>
        <p:spPr bwMode="auto">
          <a:xfrm>
            <a:off x="5327913" y="273050"/>
            <a:ext cx="625448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 name="Текст 3"/>
          <p:cNvSpPr>
            <a:spLocks noGrp="1"/>
          </p:cNvSpPr>
          <p:nvPr>
            <p:ph type="body" sz="half" idx="2"/>
          </p:nvPr>
        </p:nvSpPr>
        <p:spPr bwMode="auto">
          <a:xfrm>
            <a:off x="1583497" y="1435101"/>
            <a:ext cx="3552394" cy="4691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Образец текста</a:t>
            </a:r>
            <a:endParaRPr/>
          </a:p>
        </p:txBody>
      </p:sp>
      <p:sp>
        <p:nvSpPr>
          <p:cNvPr id="5" name="Дата 4"/>
          <p:cNvSpPr>
            <a:spLocks noGrp="1"/>
          </p:cNvSpPr>
          <p:nvPr>
            <p:ph type="dt" sz="half" idx="10"/>
          </p:nvPr>
        </p:nvSpPr>
        <p:spPr bwMode="auto"/>
        <p:txBody>
          <a:bodyPr/>
          <a:lstStyle/>
          <a:p>
            <a:pPr>
              <a:defRPr/>
            </a:pPr>
            <a:fld id="{86EB4D43-F783-4E09-8208-6AA351DBC29B}" type="datetimeFigureOut">
              <a:rPr/>
              <a:t/>
            </a:fld>
            <a:endParaRPr/>
          </a:p>
        </p:txBody>
      </p:sp>
      <p:sp>
        <p:nvSpPr>
          <p:cNvPr id="6" name="Нижний колонтитул 5"/>
          <p:cNvSpPr>
            <a:spLocks noGrp="1"/>
          </p:cNvSpPr>
          <p:nvPr>
            <p:ph type="ftr" sz="quarter" idx="11"/>
          </p:nvPr>
        </p:nvSpPr>
        <p:spPr bwMode="auto"/>
        <p:txBody>
          <a:bodyPr/>
          <a:lstStyle/>
          <a:p>
            <a:pPr>
              <a:defRPr/>
            </a:pPr>
            <a:endParaRPr/>
          </a:p>
        </p:txBody>
      </p:sp>
      <p:sp>
        <p:nvSpPr>
          <p:cNvPr id="7" name="Номер слайда 6"/>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0" showMasterPhAnim="0" type="picTx" userDrawn="1">
  <p:cSld name="Picture with Caption">
    <p:spTree>
      <p:nvGrpSpPr>
        <p:cNvPr id="1" name=""/>
        <p:cNvGrpSpPr/>
        <p:nvPr/>
      </p:nvGrpSpPr>
      <p:grpSpPr bwMode="auto">
        <a:xfrm>
          <a:off x="0" y="0"/>
          <a:ext cx="0" cy="0"/>
          <a:chOff x="0" y="0"/>
          <a:chExt cx="0" cy="0"/>
        </a:xfrm>
      </p:grpSpPr>
      <p:sp>
        <p:nvSpPr>
          <p:cNvPr id="2" name="Заголовок 1"/>
          <p:cNvSpPr>
            <a:spLocks noGrp="1"/>
          </p:cNvSpPr>
          <p:nvPr>
            <p:ph type="title"/>
          </p:nvPr>
        </p:nvSpPr>
        <p:spPr bwMode="auto">
          <a:xfrm>
            <a:off x="1583497" y="4800600"/>
            <a:ext cx="9985109" cy="566738"/>
          </a:xfrm>
        </p:spPr>
        <p:txBody>
          <a:bodyPr anchor="b"/>
          <a:lstStyle>
            <a:lvl1pPr algn="l">
              <a:defRPr sz="2000" b="1"/>
            </a:lvl1pPr>
          </a:lstStyle>
          <a:p>
            <a:pPr>
              <a:defRPr/>
            </a:pPr>
            <a:r>
              <a:rPr/>
              <a:t>Образец заголовка</a:t>
            </a:r>
            <a:endParaRPr/>
          </a:p>
        </p:txBody>
      </p:sp>
      <p:sp>
        <p:nvSpPr>
          <p:cNvPr id="3" name="Рисунок 2"/>
          <p:cNvSpPr>
            <a:spLocks noGrp="1"/>
          </p:cNvSpPr>
          <p:nvPr>
            <p:ph type="pic" idx="1"/>
          </p:nvPr>
        </p:nvSpPr>
        <p:spPr bwMode="auto">
          <a:xfrm>
            <a:off x="1583497" y="612774"/>
            <a:ext cx="9985109" cy="41147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a:p>
        </p:txBody>
      </p:sp>
      <p:sp>
        <p:nvSpPr>
          <p:cNvPr id="4" name="Текст 3"/>
          <p:cNvSpPr>
            <a:spLocks noGrp="1"/>
          </p:cNvSpPr>
          <p:nvPr>
            <p:ph type="body" sz="half" idx="2"/>
          </p:nvPr>
        </p:nvSpPr>
        <p:spPr bwMode="auto">
          <a:xfrm>
            <a:off x="1583497" y="5367337"/>
            <a:ext cx="9985109"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a:t>Образец текста</a:t>
            </a:r>
            <a:endParaRPr/>
          </a:p>
        </p:txBody>
      </p:sp>
      <p:sp>
        <p:nvSpPr>
          <p:cNvPr id="5" name="Дата 4"/>
          <p:cNvSpPr>
            <a:spLocks noGrp="1"/>
          </p:cNvSpPr>
          <p:nvPr>
            <p:ph type="dt" sz="half" idx="10"/>
          </p:nvPr>
        </p:nvSpPr>
        <p:spPr bwMode="auto"/>
        <p:txBody>
          <a:bodyPr/>
          <a:lstStyle/>
          <a:p>
            <a:pPr>
              <a:defRPr/>
            </a:pPr>
            <a:fld id="{86EB4D43-F783-4E09-8208-6AA351DBC29B}" type="datetimeFigureOut">
              <a:rPr/>
              <a:t/>
            </a:fld>
            <a:endParaRPr/>
          </a:p>
        </p:txBody>
      </p:sp>
      <p:sp>
        <p:nvSpPr>
          <p:cNvPr id="6" name="Нижний колонтитул 5"/>
          <p:cNvSpPr>
            <a:spLocks noGrp="1"/>
          </p:cNvSpPr>
          <p:nvPr>
            <p:ph type="ftr" sz="quarter" idx="11"/>
          </p:nvPr>
        </p:nvSpPr>
        <p:spPr bwMode="auto"/>
        <p:txBody>
          <a:bodyPr/>
          <a:lstStyle/>
          <a:p>
            <a:pPr>
              <a:defRPr/>
            </a:pPr>
            <a:endParaRPr/>
          </a:p>
        </p:txBody>
      </p:sp>
      <p:sp>
        <p:nvSpPr>
          <p:cNvPr id="7" name="Номер слайда 6"/>
          <p:cNvSpPr>
            <a:spLocks noGrp="1"/>
          </p:cNvSpPr>
          <p:nvPr>
            <p:ph type="sldNum" sz="quarter" idx="12"/>
          </p:nvPr>
        </p:nvSpPr>
        <p:spPr bwMode="auto"/>
        <p:txBody>
          <a:bodyPr/>
          <a:lstStyle/>
          <a:p>
            <a:pPr>
              <a:defRPr/>
            </a:pPr>
            <a:fld id="{F8E3F0E9-0FC2-4DDE-87CF-3BA6A04EA4CC}" type="slidenum">
              <a:rPr/>
              <a:t/>
            </a:fld>
            <a:endParaRPr/>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3" name="Текст 2"/>
          <p:cNvSpPr>
            <a:spLocks noGrp="1"/>
          </p:cNvSpPr>
          <p:nvPr>
            <p:ph type="body" idx="1"/>
          </p:nvPr>
        </p:nvSpPr>
        <p:spPr bwMode="auto">
          <a:xfrm>
            <a:off x="1583497" y="1600201"/>
            <a:ext cx="9998901" cy="4525962"/>
          </a:xfrm>
          <a:prstGeom prst="rect">
            <a:avLst/>
          </a:prstGeom>
        </p:spPr>
        <p:txBody>
          <a:bodyPr vert="horz" lIns="91440" tIns="45720" rIns="91440" bIns="45720" rtlCol="0">
            <a:normAutofit/>
          </a:bodyPr>
          <a:lstStyle/>
          <a:p>
            <a:pPr lvl="0">
              <a:defRPr/>
            </a:pPr>
            <a:r>
              <a:rPr/>
              <a:t>Образец текста</a:t>
            </a:r>
            <a:endParaRPr/>
          </a:p>
          <a:p>
            <a:pPr lvl="1">
              <a:defRPr/>
            </a:pPr>
            <a:r>
              <a:rPr/>
              <a:t>Второй уровень</a:t>
            </a:r>
            <a:endParaRPr/>
          </a:p>
          <a:p>
            <a:pPr lvl="2">
              <a:defRPr/>
            </a:pPr>
            <a:r>
              <a:rPr/>
              <a:t>Третий уровень</a:t>
            </a:r>
            <a:endParaRPr/>
          </a:p>
          <a:p>
            <a:pPr lvl="3">
              <a:defRPr/>
            </a:pPr>
            <a:r>
              <a:rPr/>
              <a:t>Четвертый уровень</a:t>
            </a:r>
            <a:endParaRPr/>
          </a:p>
          <a:p>
            <a:pPr lvl="4">
              <a:defRPr/>
            </a:pPr>
            <a:r>
              <a:rPr/>
              <a:t>Пятый уровень</a:t>
            </a:r>
            <a:endParaRPr/>
          </a:p>
        </p:txBody>
      </p:sp>
      <p:sp>
        <p:nvSpPr>
          <p:cNvPr id="46" name="Shape 1058"/>
          <p:cNvSpPr>
            <a:spLocks noChangeArrowheads="1" noGrp="1"/>
          </p:cNvSpPr>
          <p:nvPr userDrawn="1"/>
        </p:nvSpPr>
        <p:spPr bwMode="auto">
          <a:xfrm>
            <a:off x="0" y="0"/>
            <a:ext cx="12191999" cy="6858000"/>
          </a:xfrm>
          <a:custGeom>
            <a:avLst/>
            <a:gdLst/>
            <a:ahLst/>
            <a:cxnLst/>
            <a:rect l="l" t="t" r="r" b="b"/>
            <a:pathLst>
              <a:path w="43200" h="43200" fill="norm" stroke="0" extrusionOk="0">
                <a:moveTo>
                  <a:pt x="6343" y="6641"/>
                </a:moveTo>
                <a:lnTo>
                  <a:pt x="6343" y="6641"/>
                </a:lnTo>
                <a:cubicBezTo>
                  <a:pt x="7781" y="2374"/>
                  <a:pt x="8594" y="0"/>
                  <a:pt x="8594" y="0"/>
                </a:cubicBezTo>
                <a:lnTo>
                  <a:pt x="0" y="0"/>
                </a:lnTo>
                <a:lnTo>
                  <a:pt x="0" y="43200"/>
                </a:lnTo>
                <a:lnTo>
                  <a:pt x="43200" y="43200"/>
                </a:lnTo>
                <a:lnTo>
                  <a:pt x="43200" y="37760"/>
                </a:lnTo>
                <a:lnTo>
                  <a:pt x="43200" y="37760"/>
                </a:lnTo>
                <a:cubicBezTo>
                  <a:pt x="43200" y="37760"/>
                  <a:pt x="34824" y="39282"/>
                  <a:pt x="21228" y="41101"/>
                </a:cubicBezTo>
                <a:lnTo>
                  <a:pt x="21228" y="41101"/>
                </a:lnTo>
                <a:cubicBezTo>
                  <a:pt x="3446" y="43478"/>
                  <a:pt x="-5241" y="41016"/>
                  <a:pt x="6343" y="6641"/>
                </a:cubicBezTo>
                <a:close/>
              </a:path>
            </a:pathLst>
          </a:custGeom>
          <a:solidFill>
            <a:schemeClr val="accent1"/>
          </a:solidFill>
          <a:ln w="9524">
            <a:solidFill>
              <a:srgbClr val="000000"/>
            </a:solidFill>
            <a:round/>
            <a:headEnd/>
            <a:tailEnd/>
          </a:ln>
        </p:spPr>
      </p:sp>
      <p:sp>
        <p:nvSpPr>
          <p:cNvPr id="47" name="Shape 1059"/>
          <p:cNvSpPr>
            <a:spLocks noChangeArrowheads="1" noGrp="1"/>
          </p:cNvSpPr>
          <p:nvPr userDrawn="1"/>
        </p:nvSpPr>
        <p:spPr bwMode="auto">
          <a:xfrm>
            <a:off x="0" y="0"/>
            <a:ext cx="12191999" cy="6858000"/>
          </a:xfrm>
        </p:spPr>
      </p:sp>
      <p:sp>
        <p:nvSpPr>
          <p:cNvPr id="48" name="Shape 1060"/>
          <p:cNvSpPr>
            <a:spLocks noChangeArrowheads="1" noGrp="1"/>
          </p:cNvSpPr>
          <p:nvPr userDrawn="1"/>
        </p:nvSpPr>
        <p:spPr bwMode="auto">
          <a:xfrm>
            <a:off x="0" y="0"/>
            <a:ext cx="12191999" cy="6858000"/>
          </a:xfrm>
          <a:custGeom>
            <a:avLst/>
            <a:gdLst/>
            <a:ahLst/>
            <a:cxnLst/>
            <a:rect l="l" t="t" r="r" b="b"/>
            <a:pathLst>
              <a:path w="43200" h="43200" fill="norm" stroke="0" extrusionOk="0">
                <a:moveTo>
                  <a:pt x="22361" y="36777"/>
                </a:moveTo>
                <a:lnTo>
                  <a:pt x="22361" y="36777"/>
                </a:lnTo>
                <a:cubicBezTo>
                  <a:pt x="5219" y="39070"/>
                  <a:pt x="-2372" y="36412"/>
                  <a:pt x="7775" y="6299"/>
                </a:cubicBezTo>
                <a:lnTo>
                  <a:pt x="7775" y="6299"/>
                </a:lnTo>
                <a:cubicBezTo>
                  <a:pt x="9119" y="2311"/>
                  <a:pt x="9892" y="58"/>
                  <a:pt x="9911"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3612"/>
                </a:lnTo>
                <a:lnTo>
                  <a:pt x="43200" y="33612"/>
                </a:lnTo>
                <a:cubicBezTo>
                  <a:pt x="43110" y="33630"/>
                  <a:pt x="35168" y="35065"/>
                  <a:pt x="22361" y="36777"/>
                </a:cubicBezTo>
                <a:close/>
              </a:path>
            </a:pathLst>
          </a:custGeom>
          <a:solidFill>
            <a:schemeClr val="accent1">
              <a:alpha val="9000"/>
            </a:schemeClr>
          </a:solidFill>
          <a:ln w="9524">
            <a:solidFill>
              <a:srgbClr val="000000"/>
            </a:solidFill>
            <a:round/>
            <a:headEnd/>
            <a:tailEnd/>
          </a:ln>
        </p:spPr>
      </p:sp>
      <p:sp>
        <p:nvSpPr>
          <p:cNvPr id="49" name="Shape 1061"/>
          <p:cNvSpPr>
            <a:spLocks noChangeArrowheads="1" noGrp="1"/>
          </p:cNvSpPr>
          <p:nvPr userDrawn="1"/>
        </p:nvSpPr>
        <p:spPr bwMode="auto">
          <a:xfrm>
            <a:off x="0" y="0"/>
            <a:ext cx="12191999" cy="6858000"/>
          </a:xfrm>
          <a:custGeom>
            <a:avLst/>
            <a:gdLst/>
            <a:ahLst/>
            <a:cxnLst/>
            <a:rect l="l" t="t" r="r" b="b"/>
            <a:pathLst>
              <a:path w="43200" h="43200" fill="norm" stroke="0" extrusionOk="0">
                <a:moveTo>
                  <a:pt x="22276" y="37156"/>
                </a:moveTo>
                <a:lnTo>
                  <a:pt x="22276" y="37156"/>
                </a:lnTo>
                <a:cubicBezTo>
                  <a:pt x="5093" y="39454"/>
                  <a:pt x="-2596" y="36819"/>
                  <a:pt x="7680" y="6325"/>
                </a:cubicBezTo>
                <a:lnTo>
                  <a:pt x="7680" y="6325"/>
                </a:lnTo>
                <a:cubicBezTo>
                  <a:pt x="9010" y="2380"/>
                  <a:pt x="9781" y="117"/>
                  <a:pt x="9819"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3980"/>
                </a:lnTo>
                <a:lnTo>
                  <a:pt x="43200" y="33980"/>
                </a:lnTo>
                <a:cubicBezTo>
                  <a:pt x="43020" y="34016"/>
                  <a:pt x="35046" y="35449"/>
                  <a:pt x="22276" y="37156"/>
                </a:cubicBezTo>
                <a:close/>
              </a:path>
            </a:pathLst>
          </a:custGeom>
          <a:solidFill>
            <a:schemeClr val="accent1">
              <a:alpha val="18000"/>
            </a:schemeClr>
          </a:solidFill>
          <a:ln w="9524">
            <a:solidFill>
              <a:srgbClr val="000000"/>
            </a:solidFill>
            <a:round/>
            <a:headEnd/>
            <a:tailEnd/>
          </a:ln>
        </p:spPr>
      </p:sp>
      <p:sp>
        <p:nvSpPr>
          <p:cNvPr id="50" name="Shape 1062"/>
          <p:cNvSpPr>
            <a:spLocks noChangeArrowheads="1" noGrp="1"/>
          </p:cNvSpPr>
          <p:nvPr userDrawn="1"/>
        </p:nvSpPr>
        <p:spPr bwMode="auto">
          <a:xfrm>
            <a:off x="0" y="0"/>
            <a:ext cx="12191999" cy="6858000"/>
          </a:xfrm>
          <a:custGeom>
            <a:avLst/>
            <a:gdLst/>
            <a:ahLst/>
            <a:cxnLst/>
            <a:rect l="l" t="t" r="r" b="b"/>
            <a:pathLst>
              <a:path w="43200" h="43200" fill="norm" stroke="0" extrusionOk="0">
                <a:moveTo>
                  <a:pt x="22192" y="37535"/>
                </a:moveTo>
                <a:lnTo>
                  <a:pt x="22192" y="37535"/>
                </a:lnTo>
                <a:cubicBezTo>
                  <a:pt x="4968" y="39839"/>
                  <a:pt x="-2820" y="37226"/>
                  <a:pt x="7585" y="6350"/>
                </a:cubicBezTo>
                <a:lnTo>
                  <a:pt x="7585" y="6350"/>
                </a:lnTo>
                <a:cubicBezTo>
                  <a:pt x="8900" y="2448"/>
                  <a:pt x="9670" y="176"/>
                  <a:pt x="9726"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4348"/>
                </a:lnTo>
                <a:lnTo>
                  <a:pt x="43200" y="34348"/>
                </a:lnTo>
                <a:cubicBezTo>
                  <a:pt x="42885" y="34402"/>
                  <a:pt x="34924" y="35833"/>
                  <a:pt x="22192" y="37535"/>
                </a:cubicBezTo>
                <a:close/>
              </a:path>
            </a:pathLst>
          </a:custGeom>
          <a:solidFill>
            <a:schemeClr val="accent1">
              <a:alpha val="26998"/>
            </a:schemeClr>
          </a:solidFill>
          <a:ln w="9524">
            <a:solidFill>
              <a:srgbClr val="000000"/>
            </a:solidFill>
            <a:round/>
            <a:headEnd/>
            <a:tailEnd/>
          </a:ln>
        </p:spPr>
      </p:sp>
      <p:sp>
        <p:nvSpPr>
          <p:cNvPr id="51" name="Shape 1063"/>
          <p:cNvSpPr>
            <a:spLocks noChangeArrowheads="1" noGrp="1"/>
          </p:cNvSpPr>
          <p:nvPr userDrawn="1"/>
        </p:nvSpPr>
        <p:spPr bwMode="auto">
          <a:xfrm>
            <a:off x="0" y="0"/>
            <a:ext cx="12191999" cy="6858000"/>
          </a:xfrm>
          <a:custGeom>
            <a:avLst/>
            <a:gdLst/>
            <a:ahLst/>
            <a:cxnLst/>
            <a:rect l="l" t="t" r="r" b="b"/>
            <a:pathLst>
              <a:path w="43200" h="43200" fill="norm" stroke="0" extrusionOk="0">
                <a:moveTo>
                  <a:pt x="22107" y="37914"/>
                </a:moveTo>
                <a:lnTo>
                  <a:pt x="22107" y="37914"/>
                </a:lnTo>
                <a:cubicBezTo>
                  <a:pt x="4842" y="40223"/>
                  <a:pt x="-3044" y="37634"/>
                  <a:pt x="7490" y="6376"/>
                </a:cubicBezTo>
                <a:lnTo>
                  <a:pt x="7490" y="6376"/>
                </a:lnTo>
                <a:cubicBezTo>
                  <a:pt x="8790" y="2517"/>
                  <a:pt x="9559" y="235"/>
                  <a:pt x="9634"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4717"/>
                </a:lnTo>
                <a:lnTo>
                  <a:pt x="43200" y="34717"/>
                </a:lnTo>
                <a:cubicBezTo>
                  <a:pt x="42795" y="34789"/>
                  <a:pt x="34802" y="36217"/>
                  <a:pt x="22107" y="37914"/>
                </a:cubicBezTo>
                <a:close/>
              </a:path>
            </a:pathLst>
          </a:custGeom>
          <a:solidFill>
            <a:schemeClr val="accent1">
              <a:alpha val="36000"/>
            </a:schemeClr>
          </a:solidFill>
          <a:ln w="9524">
            <a:solidFill>
              <a:srgbClr val="000000"/>
            </a:solidFill>
            <a:round/>
            <a:headEnd/>
            <a:tailEnd/>
          </a:ln>
        </p:spPr>
      </p:sp>
      <p:sp>
        <p:nvSpPr>
          <p:cNvPr id="52" name="Shape 1064"/>
          <p:cNvSpPr>
            <a:spLocks noChangeArrowheads="1" noGrp="1"/>
          </p:cNvSpPr>
          <p:nvPr userDrawn="1"/>
        </p:nvSpPr>
        <p:spPr bwMode="auto">
          <a:xfrm>
            <a:off x="0" y="0"/>
            <a:ext cx="12191999" cy="6858000"/>
          </a:xfrm>
          <a:custGeom>
            <a:avLst/>
            <a:gdLst/>
            <a:ahLst/>
            <a:cxnLst/>
            <a:rect l="l" t="t" r="r" b="b"/>
            <a:pathLst>
              <a:path w="43200" h="43200" fill="norm" stroke="0" extrusionOk="0">
                <a:moveTo>
                  <a:pt x="22022" y="38293"/>
                </a:moveTo>
                <a:lnTo>
                  <a:pt x="22022" y="38293"/>
                </a:lnTo>
                <a:cubicBezTo>
                  <a:pt x="4717" y="40608"/>
                  <a:pt x="-3267" y="38041"/>
                  <a:pt x="7394" y="6401"/>
                </a:cubicBezTo>
                <a:lnTo>
                  <a:pt x="7394" y="6401"/>
                </a:lnTo>
                <a:cubicBezTo>
                  <a:pt x="8680" y="2586"/>
                  <a:pt x="9448" y="293"/>
                  <a:pt x="9542"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085"/>
                </a:lnTo>
                <a:lnTo>
                  <a:pt x="43200" y="35085"/>
                </a:lnTo>
                <a:cubicBezTo>
                  <a:pt x="42705" y="35175"/>
                  <a:pt x="34680" y="36601"/>
                  <a:pt x="22022" y="38293"/>
                </a:cubicBezTo>
                <a:close/>
              </a:path>
            </a:pathLst>
          </a:custGeom>
          <a:solidFill>
            <a:schemeClr val="accent1">
              <a:alpha val="45000"/>
            </a:schemeClr>
          </a:solidFill>
          <a:ln w="9524">
            <a:solidFill>
              <a:srgbClr val="000000"/>
            </a:solidFill>
            <a:round/>
            <a:headEnd/>
            <a:tailEnd/>
          </a:ln>
        </p:spPr>
      </p:sp>
      <p:sp>
        <p:nvSpPr>
          <p:cNvPr id="53" name="Shape 1065"/>
          <p:cNvSpPr>
            <a:spLocks noChangeArrowheads="1" noGrp="1"/>
          </p:cNvSpPr>
          <p:nvPr userDrawn="1"/>
        </p:nvSpPr>
        <p:spPr bwMode="auto">
          <a:xfrm>
            <a:off x="0" y="0"/>
            <a:ext cx="12191999" cy="6858000"/>
          </a:xfrm>
          <a:custGeom>
            <a:avLst/>
            <a:gdLst/>
            <a:ahLst/>
            <a:cxnLst/>
            <a:rect l="l" t="t" r="r" b="b"/>
            <a:pathLst>
              <a:path w="43200" h="43200" fill="norm" stroke="0" extrusionOk="0">
                <a:moveTo>
                  <a:pt x="21937" y="38673"/>
                </a:moveTo>
                <a:lnTo>
                  <a:pt x="21937" y="38673"/>
                </a:lnTo>
                <a:cubicBezTo>
                  <a:pt x="4591" y="40992"/>
                  <a:pt x="-3491" y="38448"/>
                  <a:pt x="7299" y="6427"/>
                </a:cubicBezTo>
                <a:lnTo>
                  <a:pt x="7299" y="6427"/>
                </a:lnTo>
                <a:cubicBezTo>
                  <a:pt x="8570" y="2655"/>
                  <a:pt x="9336" y="352"/>
                  <a:pt x="9449"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453"/>
                </a:lnTo>
                <a:lnTo>
                  <a:pt x="43200" y="35453"/>
                </a:lnTo>
                <a:cubicBezTo>
                  <a:pt x="42570" y="35561"/>
                  <a:pt x="34558" y="36985"/>
                  <a:pt x="21937" y="38673"/>
                </a:cubicBezTo>
                <a:close/>
              </a:path>
            </a:pathLst>
          </a:custGeom>
          <a:solidFill>
            <a:schemeClr val="accent1">
              <a:alpha val="55000"/>
            </a:schemeClr>
          </a:solidFill>
          <a:ln w="9524">
            <a:solidFill>
              <a:srgbClr val="000000"/>
            </a:solidFill>
            <a:round/>
            <a:headEnd/>
            <a:tailEnd/>
          </a:ln>
        </p:spPr>
      </p:sp>
      <p:sp>
        <p:nvSpPr>
          <p:cNvPr id="54" name="Shape 1066"/>
          <p:cNvSpPr>
            <a:spLocks noChangeArrowheads="1" noGrp="1"/>
          </p:cNvSpPr>
          <p:nvPr userDrawn="1"/>
        </p:nvSpPr>
        <p:spPr bwMode="auto">
          <a:xfrm>
            <a:off x="0" y="0"/>
            <a:ext cx="12191999" cy="6858000"/>
          </a:xfrm>
          <a:custGeom>
            <a:avLst/>
            <a:gdLst/>
            <a:ahLst/>
            <a:cxnLst/>
            <a:rect l="l" t="t" r="r" b="b"/>
            <a:pathLst>
              <a:path w="43200" h="43200" fill="norm" stroke="0" extrusionOk="0">
                <a:moveTo>
                  <a:pt x="21853" y="39052"/>
                </a:moveTo>
                <a:lnTo>
                  <a:pt x="21853" y="39052"/>
                </a:lnTo>
                <a:cubicBezTo>
                  <a:pt x="4466" y="41377"/>
                  <a:pt x="-3715" y="38855"/>
                  <a:pt x="7204" y="6453"/>
                </a:cubicBezTo>
                <a:lnTo>
                  <a:pt x="7204" y="6453"/>
                </a:lnTo>
                <a:cubicBezTo>
                  <a:pt x="8461" y="2724"/>
                  <a:pt x="9225" y="411"/>
                  <a:pt x="9357"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5822"/>
                </a:lnTo>
                <a:lnTo>
                  <a:pt x="43200" y="35822"/>
                </a:lnTo>
                <a:cubicBezTo>
                  <a:pt x="42480" y="35948"/>
                  <a:pt x="34436" y="37369"/>
                  <a:pt x="21853" y="39052"/>
                </a:cubicBezTo>
                <a:close/>
              </a:path>
            </a:pathLst>
          </a:custGeom>
          <a:solidFill>
            <a:schemeClr val="accent1">
              <a:alpha val="63999"/>
            </a:schemeClr>
          </a:solidFill>
          <a:ln w="9524">
            <a:solidFill>
              <a:srgbClr val="000000"/>
            </a:solidFill>
            <a:round/>
            <a:headEnd/>
            <a:tailEnd/>
          </a:ln>
        </p:spPr>
      </p:sp>
      <p:sp>
        <p:nvSpPr>
          <p:cNvPr id="55" name="Shape 1067"/>
          <p:cNvSpPr>
            <a:spLocks noChangeArrowheads="1" noGrp="1"/>
          </p:cNvSpPr>
          <p:nvPr userDrawn="1"/>
        </p:nvSpPr>
        <p:spPr bwMode="auto">
          <a:xfrm>
            <a:off x="0" y="0"/>
            <a:ext cx="12191999" cy="6858000"/>
          </a:xfrm>
          <a:custGeom>
            <a:avLst/>
            <a:gdLst/>
            <a:ahLst/>
            <a:cxnLst/>
            <a:rect l="l" t="t" r="r" b="b"/>
            <a:pathLst>
              <a:path w="43200" h="43200" fill="norm" stroke="0" extrusionOk="0">
                <a:moveTo>
                  <a:pt x="21768" y="39431"/>
                </a:moveTo>
                <a:lnTo>
                  <a:pt x="21768" y="39431"/>
                </a:lnTo>
                <a:cubicBezTo>
                  <a:pt x="4340" y="41761"/>
                  <a:pt x="-3939" y="39262"/>
                  <a:pt x="7109" y="6478"/>
                </a:cubicBezTo>
                <a:lnTo>
                  <a:pt x="7109" y="6478"/>
                </a:lnTo>
                <a:cubicBezTo>
                  <a:pt x="8351" y="2792"/>
                  <a:pt x="9114" y="470"/>
                  <a:pt x="9265"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190"/>
                </a:lnTo>
                <a:lnTo>
                  <a:pt x="43200" y="36190"/>
                </a:lnTo>
                <a:cubicBezTo>
                  <a:pt x="42390" y="36334"/>
                  <a:pt x="34314" y="37753"/>
                  <a:pt x="21768" y="39431"/>
                </a:cubicBezTo>
                <a:close/>
              </a:path>
            </a:pathLst>
          </a:custGeom>
          <a:solidFill>
            <a:schemeClr val="accent1">
              <a:alpha val="73000"/>
            </a:schemeClr>
          </a:solidFill>
          <a:ln w="9524">
            <a:solidFill>
              <a:srgbClr val="000000"/>
            </a:solidFill>
            <a:round/>
            <a:headEnd/>
            <a:tailEnd/>
          </a:ln>
        </p:spPr>
      </p:sp>
      <p:sp>
        <p:nvSpPr>
          <p:cNvPr id="56" name="Shape 1068"/>
          <p:cNvSpPr>
            <a:spLocks noChangeArrowheads="1" noGrp="1"/>
          </p:cNvSpPr>
          <p:nvPr userDrawn="1"/>
        </p:nvSpPr>
        <p:spPr bwMode="auto">
          <a:xfrm>
            <a:off x="0" y="0"/>
            <a:ext cx="12191999" cy="6858000"/>
          </a:xfrm>
          <a:custGeom>
            <a:avLst/>
            <a:gdLst/>
            <a:ahLst/>
            <a:cxnLst/>
            <a:rect l="l" t="t" r="r" b="b"/>
            <a:pathLst>
              <a:path w="43200" h="43200" fill="norm" stroke="0" extrusionOk="0">
                <a:moveTo>
                  <a:pt x="21683" y="39810"/>
                </a:moveTo>
                <a:lnTo>
                  <a:pt x="21683" y="39810"/>
                </a:lnTo>
                <a:cubicBezTo>
                  <a:pt x="4214" y="42146"/>
                  <a:pt x="-4163" y="39669"/>
                  <a:pt x="7014" y="6504"/>
                </a:cubicBezTo>
                <a:lnTo>
                  <a:pt x="7014" y="6504"/>
                </a:lnTo>
                <a:cubicBezTo>
                  <a:pt x="8241" y="2861"/>
                  <a:pt x="9003" y="528"/>
                  <a:pt x="9172"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558"/>
                </a:lnTo>
                <a:lnTo>
                  <a:pt x="43200" y="36558"/>
                </a:lnTo>
                <a:cubicBezTo>
                  <a:pt x="42300" y="36720"/>
                  <a:pt x="34192" y="38137"/>
                  <a:pt x="21683" y="39810"/>
                </a:cubicBezTo>
                <a:close/>
              </a:path>
            </a:pathLst>
          </a:custGeom>
          <a:solidFill>
            <a:schemeClr val="accent1">
              <a:alpha val="82000"/>
            </a:schemeClr>
          </a:solidFill>
          <a:ln w="9524">
            <a:solidFill>
              <a:srgbClr val="000000"/>
            </a:solidFill>
            <a:round/>
            <a:headEnd/>
            <a:tailEnd/>
          </a:ln>
        </p:spPr>
      </p:sp>
      <p:sp>
        <p:nvSpPr>
          <p:cNvPr id="57" name="Shape 1069"/>
          <p:cNvSpPr>
            <a:spLocks noChangeArrowheads="1" noGrp="1"/>
          </p:cNvSpPr>
          <p:nvPr userDrawn="1"/>
        </p:nvSpPr>
        <p:spPr bwMode="auto">
          <a:xfrm>
            <a:off x="0" y="0"/>
            <a:ext cx="12191999" cy="6858000"/>
          </a:xfrm>
          <a:custGeom>
            <a:avLst/>
            <a:gdLst/>
            <a:ahLst/>
            <a:cxnLst/>
            <a:rect l="l" t="t" r="r" b="b"/>
            <a:pathLst>
              <a:path w="43200" h="43200" fill="norm" stroke="0" extrusionOk="0">
                <a:moveTo>
                  <a:pt x="21599" y="40189"/>
                </a:moveTo>
                <a:lnTo>
                  <a:pt x="21599" y="40189"/>
                </a:lnTo>
                <a:cubicBezTo>
                  <a:pt x="4089" y="42530"/>
                  <a:pt x="-4386" y="40077"/>
                  <a:pt x="6918" y="6529"/>
                </a:cubicBezTo>
                <a:lnTo>
                  <a:pt x="6918" y="6529"/>
                </a:lnTo>
                <a:cubicBezTo>
                  <a:pt x="8131" y="2930"/>
                  <a:pt x="8892" y="587"/>
                  <a:pt x="9080"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6926"/>
                </a:lnTo>
                <a:lnTo>
                  <a:pt x="43200" y="36926"/>
                </a:lnTo>
                <a:cubicBezTo>
                  <a:pt x="42165" y="37107"/>
                  <a:pt x="34070" y="38521"/>
                  <a:pt x="21599" y="40189"/>
                </a:cubicBezTo>
                <a:close/>
              </a:path>
            </a:pathLst>
          </a:custGeom>
          <a:solidFill>
            <a:schemeClr val="accent1">
              <a:alpha val="91000"/>
            </a:schemeClr>
          </a:solidFill>
          <a:ln w="9524">
            <a:solidFill>
              <a:srgbClr val="000000"/>
            </a:solidFill>
            <a:round/>
            <a:headEnd/>
            <a:tailEnd/>
          </a:ln>
        </p:spPr>
      </p:sp>
      <p:sp>
        <p:nvSpPr>
          <p:cNvPr id="58" name="Shape 1070"/>
          <p:cNvSpPr>
            <a:spLocks noChangeArrowheads="1" noGrp="1"/>
          </p:cNvSpPr>
          <p:nvPr userDrawn="1"/>
        </p:nvSpPr>
        <p:spPr bwMode="auto">
          <a:xfrm>
            <a:off x="0" y="0"/>
            <a:ext cx="12191999" cy="6858000"/>
          </a:xfrm>
          <a:custGeom>
            <a:avLst/>
            <a:gdLst/>
            <a:ahLst/>
            <a:cxnLst/>
            <a:rect l="l" t="t" r="r" b="b"/>
            <a:pathLst>
              <a:path w="43200" h="43200" fill="norm" stroke="0" extrusionOk="0">
                <a:moveTo>
                  <a:pt x="21514" y="40568"/>
                </a:moveTo>
                <a:lnTo>
                  <a:pt x="21514" y="40568"/>
                </a:lnTo>
                <a:cubicBezTo>
                  <a:pt x="3963" y="42915"/>
                  <a:pt x="-4610" y="40484"/>
                  <a:pt x="6823" y="6555"/>
                </a:cubicBezTo>
                <a:lnTo>
                  <a:pt x="6823" y="6555"/>
                </a:lnTo>
                <a:cubicBezTo>
                  <a:pt x="8022" y="2999"/>
                  <a:pt x="8781" y="646"/>
                  <a:pt x="8988" y="0"/>
                </a:cubicBezTo>
                <a:lnTo>
                  <a:pt x="8597" y="0"/>
                </a:lnTo>
                <a:lnTo>
                  <a:pt x="8597" y="0"/>
                </a:lnTo>
                <a:cubicBezTo>
                  <a:pt x="8597" y="0"/>
                  <a:pt x="7784" y="2374"/>
                  <a:pt x="6346" y="6641"/>
                </a:cubicBezTo>
                <a:lnTo>
                  <a:pt x="6346" y="6641"/>
                </a:lnTo>
                <a:cubicBezTo>
                  <a:pt x="-5238" y="41016"/>
                  <a:pt x="3448" y="43478"/>
                  <a:pt x="21229" y="41101"/>
                </a:cubicBezTo>
                <a:lnTo>
                  <a:pt x="21229" y="41101"/>
                </a:lnTo>
                <a:cubicBezTo>
                  <a:pt x="34825" y="39282"/>
                  <a:pt x="43200" y="37760"/>
                  <a:pt x="43200" y="37760"/>
                </a:cubicBezTo>
                <a:lnTo>
                  <a:pt x="43200" y="37295"/>
                </a:lnTo>
                <a:lnTo>
                  <a:pt x="43200" y="37295"/>
                </a:lnTo>
                <a:cubicBezTo>
                  <a:pt x="42075" y="37493"/>
                  <a:pt x="33948" y="38905"/>
                  <a:pt x="21514" y="40568"/>
                </a:cubicBezTo>
                <a:close/>
              </a:path>
            </a:pathLst>
          </a:custGeom>
          <a:solidFill>
            <a:schemeClr val="accent1"/>
          </a:solidFill>
          <a:ln w="9524">
            <a:solidFill>
              <a:srgbClr val="000000"/>
            </a:solidFill>
            <a:round/>
            <a:headEnd/>
            <a:tailEnd/>
          </a:ln>
        </p:spPr>
      </p:sp>
      <p:sp>
        <p:nvSpPr>
          <p:cNvPr id="2" name="Заголовок 1"/>
          <p:cNvSpPr>
            <a:spLocks noGrp="1"/>
          </p:cNvSpPr>
          <p:nvPr>
            <p:ph type="title"/>
          </p:nvPr>
        </p:nvSpPr>
        <p:spPr bwMode="auto">
          <a:xfrm>
            <a:off x="1583497" y="274638"/>
            <a:ext cx="9998901" cy="1143000"/>
          </a:xfrm>
          <a:prstGeom prst="rect">
            <a:avLst/>
          </a:prstGeom>
        </p:spPr>
        <p:txBody>
          <a:bodyPr vert="horz" lIns="91440" tIns="45720" rIns="91440" bIns="45720" rtlCol="0" anchor="ctr">
            <a:normAutofit/>
          </a:bodyPr>
          <a:lstStyle/>
          <a:p>
            <a:pPr>
              <a:defRPr/>
            </a:pPr>
            <a:r>
              <a:rPr/>
              <a:t>Образец заголовка</a:t>
            </a:r>
            <a:endParaRPr/>
          </a:p>
        </p:txBody>
      </p:sp>
      <p:sp>
        <p:nvSpPr>
          <p:cNvPr id="6" name="Номер слайда 5"/>
          <p:cNvSpPr>
            <a:spLocks noGrp="1"/>
          </p:cNvSpPr>
          <p:nvPr>
            <p:ph type="sldNum" sz="quarter" idx="4"/>
          </p:nvPr>
        </p:nvSpPr>
        <p:spPr bwMode="auto">
          <a:xfrm>
            <a:off x="9264351" y="6356350"/>
            <a:ext cx="231804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a:t>	</a:t>
            </a:r>
            <a:fld id="{F8E3F0E9-0FC2-4DDE-87CF-3BA6A04EA4CC}" type="slidenum">
              <a:rPr/>
              <a:t/>
            </a:fld>
            <a:endParaRPr/>
          </a:p>
        </p:txBody>
      </p:sp>
      <p:sp>
        <p:nvSpPr>
          <p:cNvPr id="4" name="Дата 3"/>
          <p:cNvSpPr>
            <a:spLocks noGrp="1"/>
          </p:cNvSpPr>
          <p:nvPr>
            <p:ph type="dt" sz="half" idx="2"/>
          </p:nvPr>
        </p:nvSpPr>
        <p:spPr bwMode="auto">
          <a:xfrm>
            <a:off x="1619018" y="6356350"/>
            <a:ext cx="2844798"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6EB4D43-F783-4E09-8208-6AA351DBC29B}" type="datetimeFigureOut">
              <a:rPr/>
              <a:t/>
            </a:fld>
            <a:endParaRPr/>
          </a:p>
        </p:txBody>
      </p:sp>
      <p:sp>
        <p:nvSpPr>
          <p:cNvPr id="5" name="Нижний колонтитул 4"/>
          <p:cNvSpPr>
            <a:spLocks noGrp="1"/>
          </p:cNvSpPr>
          <p:nvPr>
            <p:ph type="ftr" sz="quarter" idx="3"/>
          </p:nvPr>
        </p:nvSpPr>
        <p:spPr bwMode="auto">
          <a:xfrm>
            <a:off x="5125706" y="6356350"/>
            <a:ext cx="3562581"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a:spcBef>
          <a:spcPts val="0"/>
        </a:spcBef>
        <a:buNone/>
        <a:defRPr sz="4400" b="1">
          <a:solidFill>
            <a:schemeClr val="tx1"/>
          </a:solidFill>
          <a:latin typeface="+mj-lt"/>
          <a:ea typeface="+mj-ea"/>
          <a:cs typeface="+mj-cs"/>
        </a:defRPr>
      </a:lvl1pPr>
    </p:titleStyle>
    <p:bodyStyle>
      <a:lvl1pPr marL="342900" indent="-342900" algn="l" defTabSz="914400">
        <a:spcBef>
          <a:spcPts val="0"/>
        </a:spcBef>
        <a:buFont typeface="Arial"/>
        <a:buChar char="•"/>
        <a:defRPr sz="3200">
          <a:solidFill>
            <a:schemeClr val="tx1"/>
          </a:solidFill>
          <a:latin typeface="+mn-lt"/>
          <a:ea typeface="+mn-ea"/>
          <a:cs typeface="+mn-cs"/>
        </a:defRPr>
      </a:lvl1pPr>
      <a:lvl2pPr marL="742950" indent="-285750" algn="l" defTabSz="914400">
        <a:spcBef>
          <a:spcPts val="0"/>
        </a:spcBef>
        <a:buFont typeface="Arial"/>
        <a:buChar char="–"/>
        <a:defRPr sz="2800">
          <a:solidFill>
            <a:schemeClr val="tx1"/>
          </a:solidFill>
          <a:latin typeface="+mn-lt"/>
          <a:ea typeface="+mn-ea"/>
          <a:cs typeface="+mn-cs"/>
        </a:defRPr>
      </a:lvl2pPr>
      <a:lvl3pPr marL="1143000" indent="-228600" algn="l" defTabSz="914400">
        <a:spcBef>
          <a:spcPts val="0"/>
        </a:spcBef>
        <a:buFont typeface="Arial"/>
        <a:buChar char="•"/>
        <a:defRPr sz="2400">
          <a:solidFill>
            <a:schemeClr val="tx1"/>
          </a:solidFill>
          <a:latin typeface="+mn-lt"/>
          <a:ea typeface="+mn-ea"/>
          <a:cs typeface="+mn-cs"/>
        </a:defRPr>
      </a:lvl3pPr>
      <a:lvl4pPr marL="1600200" indent="-228600" algn="l" defTabSz="914400">
        <a:spcBef>
          <a:spcPts val="0"/>
        </a:spcBef>
        <a:buFont typeface="Arial"/>
        <a:buChar char="–"/>
        <a:defRPr sz="2000">
          <a:solidFill>
            <a:schemeClr val="tx1"/>
          </a:solidFill>
          <a:latin typeface="+mn-lt"/>
          <a:ea typeface="+mn-ea"/>
          <a:cs typeface="+mn-cs"/>
        </a:defRPr>
      </a:lvl4pPr>
      <a:lvl5pPr marL="2057400" indent="-228600" algn="l" defTabSz="914400">
        <a:spcBef>
          <a:spcPts val="0"/>
        </a:spcBef>
        <a:buFont typeface="Arial"/>
        <a:buChar char="»"/>
        <a:defRPr sz="2000">
          <a:solidFill>
            <a:schemeClr val="tx1"/>
          </a:solidFill>
          <a:latin typeface="+mn-lt"/>
          <a:ea typeface="+mn-ea"/>
          <a:cs typeface="+mn-cs"/>
        </a:defRPr>
      </a:lvl5pPr>
      <a:lvl6pPr marL="2514599"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p:bodyStyle>
    <p:otherStyle>
      <a:defPPr>
        <a:defRPr/>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jp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jp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jp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g"/></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7" name="PlaceHolder 1"/>
          <p:cNvSpPr>
            <a:spLocks noGrp="1"/>
          </p:cNvSpPr>
          <p:nvPr>
            <p:ph type="title"/>
          </p:nvPr>
        </p:nvSpPr>
        <p:spPr bwMode="auto">
          <a:xfrm>
            <a:off x="1917579" y="512878"/>
            <a:ext cx="9142920" cy="2386440"/>
          </a:xfrm>
          <a:prstGeom prst="rect">
            <a:avLst/>
          </a:prstGeom>
          <a:noFill/>
          <a:ln w="0">
            <a:noFill/>
          </a:ln>
        </p:spPr>
        <p:txBody>
          <a:bodyPr lIns="0" tIns="0" rIns="0" bIns="0" anchor="b">
            <a:noAutofit/>
          </a:bodyPr>
          <a:p>
            <a:pPr indent="0" algn="ctr">
              <a:buNone/>
              <a:defRPr/>
            </a:pPr>
            <a:r>
              <a:rPr sz="4800" b="0" strike="noStrike" spc="-1">
                <a:solidFill>
                  <a:srgbClr val="000000"/>
                </a:solidFill>
                <a:latin typeface="Liberation Sans"/>
                <a:cs typeface="Liberation Sans"/>
              </a:rPr>
              <a:t>Национальные праздники и игры народов России средней полосы</a:t>
            </a:r>
            <a:endParaRPr sz="4800" b="0" strike="noStrike" spc="-1">
              <a:solidFill>
                <a:srgbClr val="000000"/>
              </a:solidFill>
              <a:latin typeface="Liberation Sans"/>
              <a:cs typeface="Liberation Sans"/>
            </a:endParaRPr>
          </a:p>
        </p:txBody>
      </p:sp>
      <p:sp>
        <p:nvSpPr>
          <p:cNvPr id="48" name="PlaceHolder 2"/>
          <p:cNvSpPr>
            <a:spLocks noGrp="1"/>
          </p:cNvSpPr>
          <p:nvPr>
            <p:ph type="subTitle"/>
          </p:nvPr>
        </p:nvSpPr>
        <p:spPr bwMode="auto">
          <a:xfrm>
            <a:off x="2641479" y="3691059"/>
            <a:ext cx="9142920" cy="1654560"/>
          </a:xfrm>
          <a:prstGeom prst="rect">
            <a:avLst/>
          </a:prstGeom>
          <a:noFill/>
          <a:ln w="0">
            <a:noFill/>
          </a:ln>
        </p:spPr>
        <p:txBody>
          <a:bodyPr lIns="0" tIns="0" rIns="0" bIns="0" anchor="t">
            <a:noAutofit/>
          </a:bodyPr>
          <a:p>
            <a:pPr indent="0" algn="r">
              <a:buNone/>
              <a:defRPr/>
            </a:pPr>
            <a:r>
              <a:rPr sz="2400" b="0" strike="noStrike" spc="0">
                <a:solidFill>
                  <a:srgbClr val="000000"/>
                </a:solidFill>
                <a:latin typeface="Liberation Sans"/>
                <a:cs typeface="Liberation Sans"/>
              </a:rPr>
              <a:t>Выполнил</a:t>
            </a:r>
            <a:endParaRPr sz="2400" b="0" strike="noStrike" spc="0">
              <a:solidFill>
                <a:srgbClr val="000000"/>
              </a:solidFill>
              <a:latin typeface="Liberation Sans"/>
              <a:cs typeface="Liberation Sans"/>
            </a:endParaRPr>
          </a:p>
          <a:p>
            <a:pPr indent="0" algn="r">
              <a:buNone/>
              <a:defRPr/>
            </a:pPr>
            <a:r>
              <a:rPr sz="2400" b="0" strike="noStrike" spc="-1">
                <a:solidFill>
                  <a:srgbClr val="000000"/>
                </a:solidFill>
                <a:latin typeface="Liberation Sans"/>
                <a:cs typeface="Liberation Sans"/>
              </a:rPr>
              <a:t>Учитель физической культуры </a:t>
            </a:r>
            <a:endParaRPr sz="2400" b="0" strike="noStrike" spc="0">
              <a:solidFill>
                <a:srgbClr val="000000"/>
              </a:solidFill>
              <a:latin typeface="Liberation Sans"/>
              <a:cs typeface="Liberation Sans"/>
            </a:endParaRPr>
          </a:p>
          <a:p>
            <a:pPr indent="0" algn="r">
              <a:buNone/>
              <a:defRPr/>
            </a:pPr>
            <a:r>
              <a:rPr sz="2400" b="0" strike="noStrike" spc="0">
                <a:solidFill>
                  <a:srgbClr val="000000"/>
                </a:solidFill>
                <a:latin typeface="Liberation Sans"/>
                <a:cs typeface="Liberation Sans"/>
              </a:rPr>
              <a:t>АНО СОШ «Виктории 2000»</a:t>
            </a:r>
            <a:endParaRPr sz="2400" b="0" strike="noStrike" spc="0">
              <a:solidFill>
                <a:srgbClr val="000000"/>
              </a:solidFill>
              <a:latin typeface="Liberation Sans"/>
              <a:cs typeface="Liberation Sans"/>
            </a:endParaRPr>
          </a:p>
          <a:p>
            <a:pPr indent="0" algn="r">
              <a:buNone/>
              <a:defRPr/>
            </a:pPr>
            <a:r>
              <a:rPr sz="2400" b="0" strike="noStrike" spc="0">
                <a:solidFill>
                  <a:srgbClr val="000000"/>
                </a:solidFill>
                <a:latin typeface="Liberation Sans"/>
                <a:cs typeface="Liberation Sans"/>
              </a:rPr>
              <a:t>Дьяконов Максим Сергеевич</a:t>
            </a:r>
            <a:endParaRPr sz="2400" b="0" strike="noStrike" spc="0">
              <a:solidFill>
                <a:srgbClr val="000000"/>
              </a:solidFill>
              <a:latin typeface="Liberation Sans"/>
              <a:cs typeface="Liberation Sans"/>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664692584" name=""/>
          <p:cNvPicPr>
            <a:picLocks noChangeAspect="1"/>
          </p:cNvPicPr>
          <p:nvPr/>
        </p:nvPicPr>
        <p:blipFill>
          <a:blip r:embed="rId2"/>
          <a:stretch/>
        </p:blipFill>
        <p:spPr bwMode="auto">
          <a:xfrm flipH="0" flipV="0">
            <a:off x="7913399" y="1638296"/>
            <a:ext cx="4152661" cy="2984499"/>
          </a:xfrm>
          <a:prstGeom prst="rect">
            <a:avLst/>
          </a:prstGeom>
        </p:spPr>
      </p:pic>
      <p:sp>
        <p:nvSpPr>
          <p:cNvPr id="149603215" name=""/>
          <p:cNvSpPr txBox="1"/>
          <p:nvPr/>
        </p:nvSpPr>
        <p:spPr bwMode="auto">
          <a:xfrm flipH="0" flipV="0">
            <a:off x="3325197" y="70757"/>
            <a:ext cx="5796072"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83879" indent="-283879">
              <a:buAutoNum type="arabicPeriod"/>
              <a:defRPr/>
            </a:pPr>
            <a:r>
              <a:rPr sz="3600" b="1"/>
              <a:t>Горелки</a:t>
            </a:r>
            <a:endParaRPr sz="3600" b="1"/>
          </a:p>
        </p:txBody>
      </p:sp>
      <p:sp>
        <p:nvSpPr>
          <p:cNvPr id="1607115096" name=""/>
          <p:cNvSpPr txBox="1"/>
          <p:nvPr/>
        </p:nvSpPr>
        <p:spPr bwMode="auto">
          <a:xfrm flipH="0" flipV="0">
            <a:off x="1334799" y="711198"/>
            <a:ext cx="7252419" cy="58525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400" b="1" i="0" u="none">
                <a:solidFill>
                  <a:schemeClr val="tx1"/>
                </a:solidFill>
                <a:latin typeface="Open Sans"/>
                <a:ea typeface="Open Sans"/>
                <a:cs typeface="Open Sans"/>
              </a:rPr>
              <a:t>Игра проводится на открытом месте: на лужайке, поляне, широкой улице перед домом, просторном дворе. Игроки становятся парами друг за другом. На расстоянии двух шагов спиной к игрокам, впереди всех, располагается водящий «горельщик» или «горелка». Игроки нараспев говорят слова:</a:t>
            </a:r>
            <a:br>
              <a:rPr sz="1400" b="1" i="0" u="none">
                <a:solidFill>
                  <a:schemeClr val="tx1"/>
                </a:solidFill>
                <a:latin typeface="Open Sans"/>
                <a:ea typeface="Open Sans"/>
                <a:cs typeface="Open Sans"/>
              </a:rPr>
            </a:b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Гори, гори ясно,</a:t>
            </a: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Чтобы не погасло.</a:t>
            </a: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Стой подоле,</a:t>
            </a: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Гляди на поле,</a:t>
            </a: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Едут там трубачи</a:t>
            </a: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Да едят калачи.</a:t>
            </a: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Погляди на небо:</a:t>
            </a: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Звёзды горят,</a:t>
            </a: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Журавли кричат:</a:t>
            </a: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 Гу, гу, убегу.</a:t>
            </a: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Раз, два, не воронь,</a:t>
            </a: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А беги, как огонь!</a:t>
            </a:r>
            <a:br>
              <a:rPr sz="1400" b="1" i="0" u="none">
                <a:solidFill>
                  <a:schemeClr val="tx1"/>
                </a:solidFill>
                <a:latin typeface="Open Sans"/>
                <a:ea typeface="Open Sans"/>
                <a:cs typeface="Open Sans"/>
              </a:rPr>
            </a:br>
            <a:br>
              <a:rPr sz="1400" b="1" i="0" u="none">
                <a:solidFill>
                  <a:schemeClr val="tx1"/>
                </a:solidFill>
                <a:latin typeface="Open Sans"/>
                <a:ea typeface="Open Sans"/>
                <a:cs typeface="Open Sans"/>
              </a:rPr>
            </a:br>
            <a:r>
              <a:rPr sz="1400" b="1" i="0" u="none">
                <a:solidFill>
                  <a:schemeClr val="tx1"/>
                </a:solidFill>
                <a:latin typeface="Open Sans"/>
                <a:ea typeface="Open Sans"/>
                <a:cs typeface="Open Sans"/>
              </a:rPr>
              <a:t>Как только слова завершаются, последняя пара игроков обегает колонну с двух сторон. Водящий, не имея права оборачиваться, пытается осалить любого из бегущих. В том случае, если игрокам последней пары удалось взять друг друга за руки до того, как их осалили, они становятся впереди первой пары, «горельщик» продолжает водить. Но если водящий осалит любого бегущего из пары ранее, чем они возьмутся за руки, тогда право водить переходит к осаленному игроку. А «горельщик» встаёт впереди колонны вместе с игроком, лишившимся пары.</a:t>
            </a:r>
            <a:endParaRPr sz="22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307378991" name=""/>
          <p:cNvPicPr>
            <a:picLocks noChangeAspect="1"/>
          </p:cNvPicPr>
          <p:nvPr/>
        </p:nvPicPr>
        <p:blipFill>
          <a:blip r:embed="rId2"/>
          <a:stretch/>
        </p:blipFill>
        <p:spPr bwMode="auto">
          <a:xfrm flipH="0" flipV="0">
            <a:off x="7109797" y="1508398"/>
            <a:ext cx="4695824" cy="3073733"/>
          </a:xfrm>
          <a:prstGeom prst="rect">
            <a:avLst/>
          </a:prstGeom>
        </p:spPr>
      </p:pic>
      <p:sp>
        <p:nvSpPr>
          <p:cNvPr id="1678251555" name=""/>
          <p:cNvSpPr txBox="1"/>
          <p:nvPr/>
        </p:nvSpPr>
        <p:spPr bwMode="auto">
          <a:xfrm flipH="0" flipV="0">
            <a:off x="3715722" y="55145"/>
            <a:ext cx="5286567"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2. У медведя во бору</a:t>
            </a:r>
            <a:endParaRPr sz="3600" b="1"/>
          </a:p>
        </p:txBody>
      </p:sp>
      <p:sp>
        <p:nvSpPr>
          <p:cNvPr id="1045548394" name=""/>
          <p:cNvSpPr txBox="1"/>
          <p:nvPr/>
        </p:nvSpPr>
        <p:spPr bwMode="auto">
          <a:xfrm flipH="0" flipV="0">
            <a:off x="1398299" y="759086"/>
            <a:ext cx="5257539" cy="5700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800" b="0" i="0" u="none">
                <a:solidFill>
                  <a:schemeClr val="tx1"/>
                </a:solidFill>
                <a:latin typeface="Open Sans"/>
                <a:ea typeface="Open Sans"/>
                <a:cs typeface="Open Sans"/>
              </a:rPr>
              <a:t>В начале игры выбирается «медведь», который идет «спать» подальше — в другой конец площадки. Игроки произносят слова:</a:t>
            </a:r>
            <a:br>
              <a:rPr sz="1600" b="0" i="0" u="none">
                <a:solidFill>
                  <a:schemeClr val="tx1"/>
                </a:solidFill>
                <a:latin typeface="Open Sans"/>
                <a:ea typeface="Open Sans"/>
                <a:cs typeface="Open Sans"/>
              </a:rPr>
            </a:br>
            <a:r>
              <a:rPr sz="1600" b="0" i="1" u="none">
                <a:solidFill>
                  <a:schemeClr val="tx1"/>
                </a:solidFill>
                <a:latin typeface="Open Sans"/>
                <a:ea typeface="Open Sans"/>
                <a:cs typeface="Open Sans"/>
              </a:rPr>
              <a:t>У медведя</a:t>
            </a:r>
            <a:r>
              <a:rPr sz="1600" b="0" i="0" u="none">
                <a:solidFill>
                  <a:schemeClr val="tx1"/>
                </a:solidFill>
                <a:latin typeface="Open Sans"/>
                <a:ea typeface="Open Sans"/>
                <a:cs typeface="Open Sans"/>
              </a:rPr>
              <a:t> </a:t>
            </a:r>
            <a:r>
              <a:rPr sz="1600" b="0" i="1" u="none">
                <a:solidFill>
                  <a:schemeClr val="tx1"/>
                </a:solidFill>
                <a:latin typeface="Open Sans"/>
                <a:ea typeface="Open Sans"/>
                <a:cs typeface="Open Sans"/>
              </a:rPr>
              <a:t>во</a:t>
            </a:r>
            <a:r>
              <a:rPr sz="1600" b="0" i="0" u="none">
                <a:solidFill>
                  <a:schemeClr val="tx1"/>
                </a:solidFill>
                <a:latin typeface="Open Sans"/>
                <a:ea typeface="Open Sans"/>
                <a:cs typeface="Open Sans"/>
              </a:rPr>
              <a:t> </a:t>
            </a:r>
            <a:r>
              <a:rPr sz="1600" b="0" i="1" u="none">
                <a:solidFill>
                  <a:schemeClr val="tx1"/>
                </a:solidFill>
                <a:latin typeface="Open Sans"/>
                <a:ea typeface="Open Sans"/>
                <a:cs typeface="Open Sans"/>
              </a:rPr>
              <a:t>бору</a:t>
            </a:r>
            <a:br>
              <a:rPr sz="1600" b="0" i="1" u="none">
                <a:solidFill>
                  <a:schemeClr val="tx1"/>
                </a:solidFill>
                <a:latin typeface="Open Sans"/>
                <a:ea typeface="Open Sans"/>
                <a:cs typeface="Open Sans"/>
              </a:rPr>
            </a:br>
            <a:r>
              <a:rPr sz="1600" b="0" i="1" u="none">
                <a:solidFill>
                  <a:schemeClr val="tx1"/>
                </a:solidFill>
                <a:latin typeface="Open Sans"/>
                <a:ea typeface="Open Sans"/>
                <a:cs typeface="Open Sans"/>
              </a:rPr>
              <a:t>Грибы-ягоды беру.</a:t>
            </a:r>
            <a:br>
              <a:rPr sz="1600" b="0" i="1" u="none">
                <a:solidFill>
                  <a:schemeClr val="tx1"/>
                </a:solidFill>
                <a:latin typeface="Open Sans"/>
                <a:ea typeface="Open Sans"/>
                <a:cs typeface="Open Sans"/>
              </a:rPr>
            </a:br>
            <a:r>
              <a:rPr sz="1600" b="0" i="1" u="none">
                <a:solidFill>
                  <a:schemeClr val="tx1"/>
                </a:solidFill>
                <a:latin typeface="Open Sans"/>
                <a:ea typeface="Open Sans"/>
                <a:cs typeface="Open Sans"/>
              </a:rPr>
              <a:t>А медведь-то спит</a:t>
            </a:r>
            <a:br>
              <a:rPr sz="1600" b="0" i="1" u="none">
                <a:solidFill>
                  <a:schemeClr val="tx1"/>
                </a:solidFill>
                <a:latin typeface="Open Sans"/>
                <a:ea typeface="Open Sans"/>
                <a:cs typeface="Open Sans"/>
              </a:rPr>
            </a:br>
            <a:r>
              <a:rPr sz="1600" b="0" i="1" u="none">
                <a:solidFill>
                  <a:schemeClr val="tx1"/>
                </a:solidFill>
                <a:latin typeface="Open Sans"/>
                <a:ea typeface="Open Sans"/>
                <a:cs typeface="Open Sans"/>
              </a:rPr>
              <a:t>И</a:t>
            </a:r>
            <a:r>
              <a:rPr sz="1600" b="0" i="0" u="none">
                <a:solidFill>
                  <a:schemeClr val="tx1"/>
                </a:solidFill>
                <a:latin typeface="Open Sans"/>
                <a:ea typeface="Open Sans"/>
                <a:cs typeface="Open Sans"/>
              </a:rPr>
              <a:t> </a:t>
            </a:r>
            <a:r>
              <a:rPr sz="1600" b="0" i="1" u="none">
                <a:solidFill>
                  <a:schemeClr val="tx1"/>
                </a:solidFill>
                <a:latin typeface="Open Sans"/>
                <a:ea typeface="Open Sans"/>
                <a:cs typeface="Open Sans"/>
              </a:rPr>
              <a:t>на нас не глядит.</a:t>
            </a:r>
            <a:br>
              <a:rPr sz="1600" b="0" i="1" u="none">
                <a:solidFill>
                  <a:schemeClr val="tx1"/>
                </a:solidFill>
                <a:latin typeface="Open Sans"/>
                <a:ea typeface="Open Sans"/>
                <a:cs typeface="Open Sans"/>
              </a:rPr>
            </a:br>
            <a:r>
              <a:rPr sz="1600" b="0" i="0" u="none">
                <a:solidFill>
                  <a:schemeClr val="tx1"/>
                </a:solidFill>
                <a:latin typeface="Open Sans"/>
                <a:ea typeface="Open Sans"/>
                <a:cs typeface="Open Sans"/>
              </a:rPr>
              <a:t>На первые четыре строчки играющие приближаются к медведю, ритмично ступая и имитируя движения по тексту: наклоняются, как будто собирают грибы, и «кладут» их в воображаемый кузовок. Игроки приближаются к медведю и произносят слова:</a:t>
            </a:r>
            <a:br>
              <a:rPr sz="1600" b="0" i="0" u="none">
                <a:solidFill>
                  <a:schemeClr val="tx1"/>
                </a:solidFill>
                <a:latin typeface="Open Sans"/>
                <a:ea typeface="Open Sans"/>
                <a:cs typeface="Open Sans"/>
              </a:rPr>
            </a:br>
            <a:r>
              <a:rPr sz="1600" b="0" i="1" u="none">
                <a:solidFill>
                  <a:schemeClr val="tx1"/>
                </a:solidFill>
                <a:latin typeface="Open Sans"/>
                <a:ea typeface="Open Sans"/>
                <a:cs typeface="Open Sans"/>
              </a:rPr>
              <a:t>Мы медведя приласкали,</a:t>
            </a:r>
            <a:br>
              <a:rPr sz="1600" b="0" i="1" u="none">
                <a:solidFill>
                  <a:schemeClr val="tx1"/>
                </a:solidFill>
                <a:latin typeface="Open Sans"/>
                <a:ea typeface="Open Sans"/>
                <a:cs typeface="Open Sans"/>
              </a:rPr>
            </a:br>
            <a:r>
              <a:rPr sz="1600" b="0" i="1" u="none">
                <a:solidFill>
                  <a:schemeClr val="tx1"/>
                </a:solidFill>
                <a:latin typeface="Open Sans"/>
                <a:ea typeface="Open Sans"/>
                <a:cs typeface="Open Sans"/>
              </a:rPr>
              <a:t>Мы его пощекотали.</a:t>
            </a:r>
            <a:br>
              <a:rPr sz="1600" b="0" i="1" u="none">
                <a:solidFill>
                  <a:schemeClr val="tx1"/>
                </a:solidFill>
                <a:latin typeface="Open Sans"/>
                <a:ea typeface="Open Sans"/>
                <a:cs typeface="Open Sans"/>
              </a:rPr>
            </a:br>
            <a:r>
              <a:rPr sz="1600" b="0" i="1" u="none">
                <a:solidFill>
                  <a:schemeClr val="tx1"/>
                </a:solidFill>
                <a:latin typeface="Open Sans"/>
                <a:ea typeface="Open Sans"/>
                <a:cs typeface="Open Sans"/>
              </a:rPr>
              <a:t>Зарычал медведь — беда!</a:t>
            </a:r>
            <a:br>
              <a:rPr sz="1600" b="0" i="1" u="none">
                <a:solidFill>
                  <a:schemeClr val="tx1"/>
                </a:solidFill>
                <a:latin typeface="Open Sans"/>
                <a:ea typeface="Open Sans"/>
                <a:cs typeface="Open Sans"/>
              </a:rPr>
            </a:br>
            <a:r>
              <a:rPr sz="1600" b="0" i="1" u="none">
                <a:solidFill>
                  <a:schemeClr val="tx1"/>
                </a:solidFill>
                <a:latin typeface="Open Sans"/>
                <a:ea typeface="Open Sans"/>
                <a:cs typeface="Open Sans"/>
              </a:rPr>
              <a:t>Разбегайся кто куда!</a:t>
            </a:r>
            <a:br>
              <a:rPr sz="1600" b="0" i="1" u="none">
                <a:solidFill>
                  <a:schemeClr val="tx1"/>
                </a:solidFill>
                <a:latin typeface="Open Sans"/>
                <a:ea typeface="Open Sans"/>
                <a:cs typeface="Open Sans"/>
              </a:rPr>
            </a:br>
            <a:r>
              <a:rPr sz="1800" b="0" i="0" u="none">
                <a:solidFill>
                  <a:schemeClr val="tx1"/>
                </a:solidFill>
                <a:latin typeface="Open Sans"/>
                <a:ea typeface="Open Sans"/>
                <a:cs typeface="Open Sans"/>
              </a:rPr>
              <a:t>Игроки, в соответствии со словами, медведя гладят, щекотят, а когда он просыпается — разбегаются. Медведь их догоняет. Тот, кого поймал медведь, становится новым «медведем».</a:t>
            </a:r>
            <a:endParaRPr sz="1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437094862" name=""/>
          <p:cNvPicPr>
            <a:picLocks noChangeAspect="1"/>
          </p:cNvPicPr>
          <p:nvPr/>
        </p:nvPicPr>
        <p:blipFill>
          <a:blip r:embed="rId2"/>
          <a:stretch/>
        </p:blipFill>
        <p:spPr bwMode="auto">
          <a:xfrm flipH="0" flipV="0">
            <a:off x="8014672" y="1402257"/>
            <a:ext cx="3994762" cy="2897754"/>
          </a:xfrm>
          <a:prstGeom prst="rect">
            <a:avLst/>
          </a:prstGeom>
        </p:spPr>
      </p:pic>
      <p:sp>
        <p:nvSpPr>
          <p:cNvPr id="2129156813" name=""/>
          <p:cNvSpPr txBox="1"/>
          <p:nvPr/>
        </p:nvSpPr>
        <p:spPr bwMode="auto">
          <a:xfrm flipH="0" flipV="0">
            <a:off x="3671274" y="156483"/>
            <a:ext cx="5123202"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3.Красочки</a:t>
            </a:r>
            <a:endParaRPr sz="3600" b="1"/>
          </a:p>
        </p:txBody>
      </p:sp>
      <p:sp>
        <p:nvSpPr>
          <p:cNvPr id="1280000234" name=""/>
          <p:cNvSpPr txBox="1"/>
          <p:nvPr/>
        </p:nvSpPr>
        <p:spPr bwMode="auto">
          <a:xfrm flipH="0" flipV="0">
            <a:off x="1309398" y="796923"/>
            <a:ext cx="6363780" cy="54562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600" b="0" i="0" u="none">
                <a:solidFill>
                  <a:srgbClr val="000000"/>
                </a:solidFill>
                <a:latin typeface="Arial"/>
                <a:ea typeface="Arial"/>
                <a:cs typeface="Arial"/>
              </a:rPr>
              <a:t>Монах приходит в магазин красок и обращается к продавцу:</a:t>
            </a:r>
            <a:endParaRPr sz="1600"/>
          </a:p>
          <a:p>
            <a:pPr>
              <a:defRPr/>
            </a:pPr>
            <a:r>
              <a:rPr sz="1600" b="0" i="0" u="none">
                <a:solidFill>
                  <a:srgbClr val="000000"/>
                </a:solidFill>
                <a:latin typeface="Arial"/>
                <a:ea typeface="Arial"/>
                <a:cs typeface="Arial"/>
              </a:rPr>
              <a:t>- Я монах в синих штанах, пришел за краской.</a:t>
            </a:r>
            <a:br>
              <a:rPr sz="1600" b="0" i="0" u="none">
                <a:solidFill>
                  <a:srgbClr val="000000"/>
                </a:solidFill>
                <a:latin typeface="Arial"/>
                <a:ea typeface="Arial"/>
                <a:cs typeface="Arial"/>
              </a:rPr>
            </a:br>
            <a:r>
              <a:rPr sz="1600" b="0" i="0" u="none">
                <a:solidFill>
                  <a:srgbClr val="000000"/>
                </a:solidFill>
                <a:latin typeface="Arial"/>
                <a:ea typeface="Arial"/>
                <a:cs typeface="Arial"/>
              </a:rPr>
              <a:t>- За какой?</a:t>
            </a:r>
            <a:endParaRPr sz="1600"/>
          </a:p>
          <a:p>
            <a:pPr>
              <a:defRPr/>
            </a:pPr>
            <a:r>
              <a:rPr sz="1600" b="0" i="0" u="none">
                <a:solidFill>
                  <a:srgbClr val="000000"/>
                </a:solidFill>
                <a:latin typeface="Arial"/>
                <a:ea typeface="Arial"/>
                <a:cs typeface="Arial"/>
              </a:rPr>
              <a:t>Монах называет цвет краски (например, голубой). Если такой краски нет, то продавец отвечает:</a:t>
            </a:r>
            <a:endParaRPr sz="1600"/>
          </a:p>
          <a:p>
            <a:pPr>
              <a:defRPr/>
            </a:pPr>
            <a:r>
              <a:rPr sz="1600" b="0" i="0" u="none">
                <a:solidFill>
                  <a:srgbClr val="000000"/>
                </a:solidFill>
                <a:latin typeface="Arial"/>
                <a:ea typeface="Arial"/>
                <a:cs typeface="Arial"/>
              </a:rPr>
              <a:t>- Нет такой! Скачи по голубой дорожке, на одной ножке, найдешь сапожки, поноси, да назад принеси!</a:t>
            </a:r>
            <a:endParaRPr sz="1600"/>
          </a:p>
          <a:p>
            <a:pPr>
              <a:defRPr/>
            </a:pPr>
            <a:r>
              <a:rPr sz="1600" b="0" i="0" u="none">
                <a:solidFill>
                  <a:srgbClr val="000000"/>
                </a:solidFill>
                <a:latin typeface="Arial"/>
                <a:ea typeface="Arial"/>
                <a:cs typeface="Arial"/>
              </a:rPr>
              <a:t>Задания для монаха могут быть разные: проскакать на одной ножке, пройти уточкой, вприсядку или как-то по другому.</a:t>
            </a:r>
            <a:endParaRPr sz="1600"/>
          </a:p>
          <a:p>
            <a:pPr>
              <a:defRPr/>
            </a:pPr>
            <a:r>
              <a:rPr sz="1600" b="0" i="0" u="none">
                <a:solidFill>
                  <a:srgbClr val="000000"/>
                </a:solidFill>
                <a:latin typeface="Arial"/>
                <a:ea typeface="Arial"/>
                <a:cs typeface="Arial"/>
              </a:rPr>
              <a:t>Если названная краска</a:t>
            </a:r>
            <a:r>
              <a:rPr sz="1600" b="0" i="0" u="none">
                <a:solidFill>
                  <a:srgbClr val="000000"/>
                </a:solidFill>
                <a:latin typeface="Arial"/>
                <a:ea typeface="Arial"/>
                <a:cs typeface="Arial"/>
              </a:rPr>
              <a:t> в магазине присутствует, то продавец отвечает монаху:</a:t>
            </a:r>
            <a:endParaRPr sz="1600"/>
          </a:p>
          <a:p>
            <a:pPr>
              <a:defRPr/>
            </a:pPr>
            <a:r>
              <a:rPr sz="1600" b="0" i="0" u="none">
                <a:solidFill>
                  <a:srgbClr val="000000"/>
                </a:solidFill>
                <a:latin typeface="Arial"/>
                <a:ea typeface="Arial"/>
                <a:cs typeface="Arial"/>
              </a:rPr>
              <a:t>- Есть такая!</a:t>
            </a:r>
            <a:br>
              <a:rPr sz="1600" b="0" i="0" u="none">
                <a:solidFill>
                  <a:srgbClr val="000000"/>
                </a:solidFill>
                <a:latin typeface="Arial"/>
                <a:ea typeface="Arial"/>
                <a:cs typeface="Arial"/>
              </a:rPr>
            </a:br>
            <a:r>
              <a:rPr sz="1600" b="0" i="0" u="none">
                <a:solidFill>
                  <a:srgbClr val="000000"/>
                </a:solidFill>
                <a:latin typeface="Arial"/>
                <a:ea typeface="Arial"/>
                <a:cs typeface="Arial"/>
              </a:rPr>
              <a:t>- Сколько стоит?</a:t>
            </a:r>
            <a:br>
              <a:rPr sz="1600" b="0" i="0" u="none">
                <a:solidFill>
                  <a:srgbClr val="000000"/>
                </a:solidFill>
                <a:latin typeface="Arial"/>
                <a:ea typeface="Arial"/>
                <a:cs typeface="Arial"/>
              </a:rPr>
            </a:br>
            <a:r>
              <a:rPr sz="1600" b="0" i="0" u="none">
                <a:solidFill>
                  <a:srgbClr val="000000"/>
                </a:solidFill>
                <a:latin typeface="Arial"/>
                <a:ea typeface="Arial"/>
                <a:cs typeface="Arial"/>
              </a:rPr>
              <a:t>- Пять рублей (Монах громко хлопает по ладони продавца пять раз).</a:t>
            </a:r>
            <a:endParaRPr sz="1600"/>
          </a:p>
          <a:p>
            <a:pPr>
              <a:defRPr/>
            </a:pPr>
            <a:r>
              <a:rPr sz="1600" b="0" i="0" u="none">
                <a:solidFill>
                  <a:srgbClr val="000000"/>
                </a:solidFill>
                <a:latin typeface="Arial"/>
                <a:ea typeface="Arial"/>
                <a:cs typeface="Arial"/>
              </a:rPr>
              <a:t>При последнем хлопке названная "краска" вскакивает со своего места и бежит вокруг беседки или шеренги остальных детей. Монах пытается ее догнать. Если он догоняет краску, то сам становится краской, а пойманный участник-краска становится покупателем-монахом и игра продолжается.</a:t>
            </a:r>
            <a:endParaRPr sz="1600"/>
          </a:p>
          <a:p>
            <a:pPr>
              <a:defRPr/>
            </a:pPr>
            <a:r>
              <a:rPr sz="1600" b="0" i="0" u="none">
                <a:solidFill>
                  <a:srgbClr val="000000"/>
                </a:solidFill>
                <a:latin typeface="Arial"/>
                <a:ea typeface="Arial"/>
                <a:cs typeface="Arial"/>
              </a:rPr>
              <a:t>Если же монах не смог поймать краску, то игра начинается сначала.</a:t>
            </a:r>
            <a:endParaRPr sz="16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1382931135" name=""/>
          <p:cNvPicPr>
            <a:picLocks noChangeAspect="1"/>
          </p:cNvPicPr>
          <p:nvPr/>
        </p:nvPicPr>
        <p:blipFill>
          <a:blip r:embed="rId2"/>
          <a:stretch/>
        </p:blipFill>
        <p:spPr bwMode="auto">
          <a:xfrm flipH="0" flipV="0">
            <a:off x="3798272" y="3939243"/>
            <a:ext cx="3928087" cy="2620304"/>
          </a:xfrm>
          <a:prstGeom prst="rect">
            <a:avLst/>
          </a:prstGeom>
        </p:spPr>
      </p:pic>
      <p:sp>
        <p:nvSpPr>
          <p:cNvPr id="735230214" name=""/>
          <p:cNvSpPr txBox="1"/>
          <p:nvPr/>
        </p:nvSpPr>
        <p:spPr bwMode="auto">
          <a:xfrm flipH="0" flipV="0">
            <a:off x="4370099" y="30477"/>
            <a:ext cx="3068859"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4. Жмурки</a:t>
            </a:r>
            <a:endParaRPr sz="3600" b="1"/>
          </a:p>
        </p:txBody>
      </p:sp>
      <p:sp>
        <p:nvSpPr>
          <p:cNvPr id="641325204" name=""/>
          <p:cNvSpPr txBox="1"/>
          <p:nvPr/>
        </p:nvSpPr>
        <p:spPr bwMode="auto">
          <a:xfrm flipH="0" flipV="0">
            <a:off x="1868198" y="772517"/>
            <a:ext cx="9755039" cy="301788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400" b="0" i="0" u="none">
                <a:solidFill>
                  <a:schemeClr val="tx1"/>
                </a:solidFill>
                <a:latin typeface="Open Sans"/>
                <a:ea typeface="Open Sans"/>
                <a:cs typeface="Open Sans"/>
              </a:rPr>
              <a:t>До начала игры с помощью считалки выбирают водящего. Потом шарфом или плотным платком ему завязывают глаза, чтобы он не мог ничего видеть перед собой. Ловца ставят в центр круга и несколько раз раскручивают на месте, приговаривая игровую припевку. Например, такую:</a:t>
            </a:r>
            <a:endParaRPr sz="2400">
              <a:solidFill>
                <a:schemeClr val="tx1"/>
              </a:solidFill>
            </a:endParaRPr>
          </a:p>
          <a:p>
            <a:pPr>
              <a:defRPr/>
            </a:pPr>
            <a:r>
              <a:rPr sz="1400" b="0" i="1" u="none">
                <a:solidFill>
                  <a:schemeClr val="tx1"/>
                </a:solidFill>
                <a:latin typeface="Open Sans"/>
                <a:ea typeface="Open Sans"/>
                <a:cs typeface="Open Sans"/>
              </a:rPr>
              <a:t>Кот, кот, что ты пьешь?</a:t>
            </a:r>
            <a:br>
              <a:rPr sz="1400" b="0" i="1" u="none">
                <a:solidFill>
                  <a:schemeClr val="tx1"/>
                </a:solidFill>
                <a:latin typeface="Open Sans"/>
                <a:ea typeface="Open Sans"/>
                <a:cs typeface="Open Sans"/>
              </a:rPr>
            </a:br>
            <a:r>
              <a:rPr sz="1400" b="0" i="1" u="none">
                <a:solidFill>
                  <a:schemeClr val="tx1"/>
                </a:solidFill>
                <a:latin typeface="Open Sans"/>
                <a:ea typeface="Open Sans"/>
                <a:cs typeface="Open Sans"/>
              </a:rPr>
              <a:t>Пиво, квас!</a:t>
            </a:r>
            <a:br>
              <a:rPr sz="1400" b="0" i="1" u="none">
                <a:solidFill>
                  <a:schemeClr val="tx1"/>
                </a:solidFill>
                <a:latin typeface="Open Sans"/>
                <a:ea typeface="Open Sans"/>
                <a:cs typeface="Open Sans"/>
              </a:rPr>
            </a:br>
            <a:r>
              <a:rPr sz="1400" b="0" i="1" u="none">
                <a:solidFill>
                  <a:schemeClr val="tx1"/>
                </a:solidFill>
                <a:latin typeface="Open Sans"/>
                <a:ea typeface="Open Sans"/>
                <a:cs typeface="Open Sans"/>
              </a:rPr>
              <a:t>Лови мышек, а не нас!</a:t>
            </a:r>
            <a:endParaRPr sz="2400">
              <a:solidFill>
                <a:schemeClr val="tx1"/>
              </a:solidFill>
            </a:endParaRPr>
          </a:p>
          <a:p>
            <a:pPr>
              <a:defRPr/>
            </a:pPr>
            <a:r>
              <a:rPr sz="1400" b="0" i="0" u="none">
                <a:solidFill>
                  <a:schemeClr val="tx1"/>
                </a:solidFill>
                <a:latin typeface="Open Sans"/>
                <a:ea typeface="Open Sans"/>
                <a:cs typeface="Open Sans"/>
              </a:rPr>
              <a:t>После этого участники разбегаются в разные стороны. Водящий вслепую пытается найти любого из игроков. Ребята могут «подсказывать» нужное направление – хлопать в ладоши, покашливать. Если игра проводится в помещении, где стоит мебель, товарищи обязаны предупреждать водящего об острых углах и других препятствиях.</a:t>
            </a:r>
            <a:endParaRPr sz="2400">
              <a:solidFill>
                <a:schemeClr val="tx1"/>
              </a:solidFill>
            </a:endParaRPr>
          </a:p>
          <a:p>
            <a:pPr>
              <a:defRPr/>
            </a:pPr>
            <a:r>
              <a:rPr sz="1400" b="0" i="0" u="none">
                <a:solidFill>
                  <a:schemeClr val="tx1"/>
                </a:solidFill>
                <a:latin typeface="Open Sans"/>
                <a:ea typeface="Open Sans"/>
                <a:cs typeface="Open Sans"/>
              </a:rPr>
              <a:t>В облегченном варианте Жмурок ловящему достаточно дотронуться до любого из игроков. Тот, кого осалили, становится новым водящим.</a:t>
            </a:r>
            <a:endParaRPr sz="2400">
              <a:solidFill>
                <a:schemeClr val="tx1"/>
              </a:solidFill>
            </a:endParaRPr>
          </a:p>
          <a:p>
            <a:pPr>
              <a:defRPr/>
            </a:pPr>
            <a:endParaRPr sz="24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44040702" name=""/>
          <p:cNvSpPr txBox="1"/>
          <p:nvPr/>
        </p:nvSpPr>
        <p:spPr bwMode="auto">
          <a:xfrm flipH="0" flipV="0">
            <a:off x="3664922" y="196848"/>
            <a:ext cx="6624096"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5. Аленушка и Иванушка</a:t>
            </a:r>
            <a:endParaRPr sz="2000" b="1"/>
          </a:p>
        </p:txBody>
      </p:sp>
      <p:pic>
        <p:nvPicPr>
          <p:cNvPr id="2024409961" name=""/>
          <p:cNvPicPr>
            <a:picLocks noChangeAspect="1"/>
          </p:cNvPicPr>
          <p:nvPr/>
        </p:nvPicPr>
        <p:blipFill>
          <a:blip r:embed="rId2"/>
          <a:stretch/>
        </p:blipFill>
        <p:spPr bwMode="auto">
          <a:xfrm flipH="0" flipV="0">
            <a:off x="4044948" y="3603708"/>
            <a:ext cx="3803649" cy="2852737"/>
          </a:xfrm>
          <a:prstGeom prst="rect">
            <a:avLst/>
          </a:prstGeom>
        </p:spPr>
      </p:pic>
      <p:sp>
        <p:nvSpPr>
          <p:cNvPr id="1171978318" name=""/>
          <p:cNvSpPr/>
          <p:nvPr/>
        </p:nvSpPr>
        <p:spPr bwMode="auto">
          <a:xfrm flipH="0" flipV="0">
            <a:off x="1847813" y="1271448"/>
            <a:ext cx="9610684" cy="2103480"/>
          </a:xfrm>
        </p:spPr>
        <p:txBody>
          <a:bodyPr rot="0" spcFirstLastPara="0" vertOverflow="overflow" horzOverflow="overflow" vert="horz" wrap="square" lIns="91440" tIns="45720" rIns="91440" bIns="45720" numCol="1" spcCol="0" rtlCol="0" fromWordArt="0" anchor="t" anchorCtr="0" forceAA="0" upright="0" compatLnSpc="1">
            <a:prstTxWarp prst="textNoShape"/>
            <a:spAutoFit/>
          </a:bodyPr>
          <a:p>
            <a:pPr>
              <a:defRPr/>
            </a:pPr>
            <a:r>
              <a:rPr sz="2200" b="0" i="0" u="none">
                <a:solidFill>
                  <a:schemeClr val="tx1"/>
                </a:solidFill>
                <a:latin typeface="Verdana"/>
                <a:ea typeface="Verdana"/>
                <a:cs typeface="Verdana"/>
              </a:rPr>
              <a:t>Выбирают Алёнушку и Иванушку. Иванушке завязывают глаза. Остальные дети встают в круг. Иванушка должен спрашивать:где ты, Алёнушка. А Алёнушка должна отвечать "Я здесь, Иванушка". Алёнушка не спешит к встрече с Иванушкой и убегает от него.</a:t>
            </a:r>
            <a:br>
              <a:rPr sz="2200" b="0" i="0" u="none">
                <a:solidFill>
                  <a:schemeClr val="tx1"/>
                </a:solidFill>
                <a:latin typeface="Verdana"/>
                <a:ea typeface="Verdana"/>
                <a:cs typeface="Verdana"/>
              </a:rPr>
            </a:br>
            <a:r>
              <a:rPr sz="2200" b="0" i="0" u="none">
                <a:solidFill>
                  <a:schemeClr val="tx1"/>
                </a:solidFill>
                <a:latin typeface="Verdana"/>
                <a:ea typeface="Verdana"/>
                <a:cs typeface="Verdana"/>
              </a:rPr>
              <a:t>Игра заканчивается тогда, когда Иванушка найдёт Алёнушку. Потом выбирают новых Алёнушку и Иванушку. И игра идёт заново</a:t>
            </a:r>
            <a:endParaRPr sz="48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90949513" name=""/>
          <p:cNvSpPr txBox="1"/>
          <p:nvPr/>
        </p:nvSpPr>
        <p:spPr bwMode="auto">
          <a:xfrm flipH="0" flipV="0">
            <a:off x="2927059" y="139698"/>
            <a:ext cx="5714195"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6. Казаки - Разбойники</a:t>
            </a:r>
            <a:endParaRPr sz="3600" b="1"/>
          </a:p>
        </p:txBody>
      </p:sp>
      <p:pic>
        <p:nvPicPr>
          <p:cNvPr id="1392296918" name=""/>
          <p:cNvPicPr>
            <a:picLocks noChangeAspect="1"/>
          </p:cNvPicPr>
          <p:nvPr/>
        </p:nvPicPr>
        <p:blipFill>
          <a:blip r:embed="rId2"/>
          <a:stretch/>
        </p:blipFill>
        <p:spPr bwMode="auto">
          <a:xfrm flipH="0" flipV="0">
            <a:off x="8808422" y="1174747"/>
            <a:ext cx="3156562" cy="4208749"/>
          </a:xfrm>
          <a:prstGeom prst="rect">
            <a:avLst/>
          </a:prstGeom>
        </p:spPr>
      </p:pic>
      <p:sp>
        <p:nvSpPr>
          <p:cNvPr id="699477660" name=""/>
          <p:cNvSpPr txBox="1"/>
          <p:nvPr/>
        </p:nvSpPr>
        <p:spPr bwMode="auto">
          <a:xfrm flipH="0" flipV="0">
            <a:off x="1182399" y="1044298"/>
            <a:ext cx="7458137" cy="527339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700" b="0" i="0" u="none">
                <a:solidFill>
                  <a:schemeClr val="tx1"/>
                </a:solidFill>
                <a:latin typeface="Open Sans"/>
                <a:ea typeface="Open Sans"/>
                <a:cs typeface="Open Sans"/>
              </a:rPr>
              <a:t>Команды заранее договариваются, на какой территории проходит игра, и не</a:t>
            </a:r>
            <a:r>
              <a:rPr sz="1700" b="0" i="0" u="none">
                <a:solidFill>
                  <a:schemeClr val="tx1"/>
                </a:solidFill>
                <a:latin typeface="Open Sans"/>
                <a:ea typeface="Open Sans"/>
                <a:cs typeface="Open Sans"/>
              </a:rPr>
              <a:t> выбегают за ее пределы.</a:t>
            </a:r>
            <a:endParaRPr sz="1700">
              <a:solidFill>
                <a:schemeClr val="tx1"/>
              </a:solidFill>
            </a:endParaRPr>
          </a:p>
          <a:p>
            <a:pPr>
              <a:defRPr/>
            </a:pPr>
            <a:r>
              <a:rPr sz="1700" b="0" i="0" u="none">
                <a:solidFill>
                  <a:schemeClr val="tx1"/>
                </a:solidFill>
                <a:latin typeface="Open Sans"/>
                <a:ea typeface="Open Sans"/>
                <a:cs typeface="Open Sans"/>
              </a:rPr>
              <a:t>Указатели пути – стрелочки рисуют примерно каждые 20-30 метров и обязательно на каждом повороте и перекресте. При этом на развилке дорог разрешается указывать несколько направлений, чтобы запутать «Казаков» и повести их по ложному следу.</a:t>
            </a:r>
            <a:endParaRPr sz="1700">
              <a:solidFill>
                <a:schemeClr val="tx1"/>
              </a:solidFill>
            </a:endParaRPr>
          </a:p>
          <a:p>
            <a:pPr>
              <a:defRPr/>
            </a:pPr>
            <a:r>
              <a:rPr sz="1700" b="0" i="0" u="none">
                <a:solidFill>
                  <a:schemeClr val="tx1"/>
                </a:solidFill>
                <a:latin typeface="Open Sans"/>
                <a:ea typeface="Open Sans"/>
                <a:cs typeface="Open Sans"/>
              </a:rPr>
              <a:t>«Разбойники» могут выбирать себе разные укрытия и делиться на несколько групп, тогда найти их будет еще сложнее. Если «казак» нашел и поймал – осалил – кого-то из чужого лагеря, то пленник вместе с ним идет в «темницу». По пути в заточение «разбойника» могут освободить друзья, осалив (поймав и дотронувшись до него) «казака». Таким же образом можно выручить пойманного бандита из плена.</a:t>
            </a:r>
            <a:endParaRPr sz="1700">
              <a:solidFill>
                <a:schemeClr val="tx1"/>
              </a:solidFill>
            </a:endParaRPr>
          </a:p>
          <a:p>
            <a:pPr>
              <a:defRPr/>
            </a:pPr>
            <a:r>
              <a:rPr sz="1700" b="0" i="0" u="none">
                <a:solidFill>
                  <a:schemeClr val="tx1"/>
                </a:solidFill>
                <a:latin typeface="Open Sans"/>
                <a:ea typeface="Open Sans"/>
                <a:cs typeface="Open Sans"/>
              </a:rPr>
              <a:t>В «темнице» у соперников начинают выпытывать пароль «разбойников». О способах пытки лучше также договориться «на берегу» – она не должна быть обидной, унизительной и тем более причинять боль. Чаще всего «мучают» щекоткой!</a:t>
            </a:r>
            <a:endParaRPr sz="1700">
              <a:solidFill>
                <a:schemeClr val="tx1"/>
              </a:solidFill>
            </a:endParaRPr>
          </a:p>
          <a:p>
            <a:pPr>
              <a:defRPr/>
            </a:pPr>
            <a:r>
              <a:rPr sz="1700" b="0" i="0" u="none">
                <a:solidFill>
                  <a:schemeClr val="tx1"/>
                </a:solidFill>
                <a:latin typeface="Open Sans"/>
                <a:ea typeface="Open Sans"/>
                <a:cs typeface="Open Sans"/>
              </a:rPr>
              <a:t>«Казаки» одерживают верх, когда в «темнице» окажутся все «разбойники» или когда им станет известно секретное слово-пароль. Затем команды могут поменяться ролями.</a:t>
            </a:r>
            <a:endParaRPr sz="17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519904457" name=""/>
          <p:cNvSpPr txBox="1"/>
          <p:nvPr/>
        </p:nvSpPr>
        <p:spPr bwMode="auto">
          <a:xfrm flipH="0" flipV="0">
            <a:off x="3608099" y="342899"/>
            <a:ext cx="5499099"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endParaRPr/>
          </a:p>
        </p:txBody>
      </p:sp>
      <p:sp>
        <p:nvSpPr>
          <p:cNvPr id="1200116320" name=""/>
          <p:cNvSpPr txBox="1"/>
          <p:nvPr/>
        </p:nvSpPr>
        <p:spPr bwMode="auto">
          <a:xfrm flipH="0" flipV="0">
            <a:off x="3831259" y="266698"/>
            <a:ext cx="452947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7. Кошки и мышки</a:t>
            </a:r>
            <a:endParaRPr sz="3600" b="1"/>
          </a:p>
        </p:txBody>
      </p:sp>
      <p:sp>
        <p:nvSpPr>
          <p:cNvPr id="1343646106" name=""/>
          <p:cNvSpPr txBox="1"/>
          <p:nvPr/>
        </p:nvSpPr>
        <p:spPr bwMode="auto">
          <a:xfrm flipH="0" flipV="0">
            <a:off x="839499" y="1041399"/>
            <a:ext cx="6037897" cy="47857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200" b="0" i="0" u="none">
                <a:solidFill>
                  <a:srgbClr val="000000"/>
                </a:solidFill>
                <a:latin typeface="Asana Math"/>
                <a:ea typeface="Asana Math"/>
                <a:cs typeface="Asana Math"/>
              </a:rPr>
              <a:t>Выбираются водящие: 1 мышка и 2 кошки. Остальные дети берут друг друга за руки и образуют незамкнутый круг, в одном месте которого два по соседству находящихся участника опускают по одной из своих рук, образуя таким образом род открытых «ворот», при чем кошкам разрешается проникновение в круг исключительно через эти «ворота», мышке же, кроме того, еще через все прочие промежутки, образуемые между детьми.</a:t>
            </a:r>
            <a:r>
              <a:rPr sz="2200">
                <a:latin typeface="Asana Math"/>
                <a:ea typeface="Asana Math"/>
                <a:cs typeface="Asana Math"/>
              </a:rPr>
              <a:t> Задача кошек - поймать мышек. Как только это произойдет, выбираются новые водящие.</a:t>
            </a:r>
            <a:endParaRPr sz="2600">
              <a:latin typeface="Asana Math"/>
              <a:cs typeface="Asana Math"/>
            </a:endParaRPr>
          </a:p>
        </p:txBody>
      </p:sp>
      <p:pic>
        <p:nvPicPr>
          <p:cNvPr id="1439000708" name=""/>
          <p:cNvPicPr>
            <a:picLocks noChangeAspect="1"/>
          </p:cNvPicPr>
          <p:nvPr/>
        </p:nvPicPr>
        <p:blipFill>
          <a:blip r:embed="rId2"/>
          <a:stretch/>
        </p:blipFill>
        <p:spPr bwMode="auto">
          <a:xfrm flipH="0" flipV="0">
            <a:off x="7086600" y="1320799"/>
            <a:ext cx="4839999" cy="36299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765096605" name=""/>
          <p:cNvSpPr txBox="1"/>
          <p:nvPr/>
        </p:nvSpPr>
        <p:spPr bwMode="auto">
          <a:xfrm flipH="0" flipV="0">
            <a:off x="3658898" y="279398"/>
            <a:ext cx="5979437"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8. Игра Тише едешь</a:t>
            </a:r>
            <a:endParaRPr sz="3600" b="1"/>
          </a:p>
        </p:txBody>
      </p:sp>
      <p:sp>
        <p:nvSpPr>
          <p:cNvPr id="990981620" name=""/>
          <p:cNvSpPr txBox="1"/>
          <p:nvPr/>
        </p:nvSpPr>
        <p:spPr bwMode="auto">
          <a:xfrm flipH="0" flipV="0">
            <a:off x="1588799" y="977898"/>
            <a:ext cx="10478939" cy="253019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000" b="0" i="0" u="none">
                <a:solidFill>
                  <a:srgbClr val="000000"/>
                </a:solidFill>
                <a:latin typeface="PT Sans"/>
                <a:ea typeface="PT Sans"/>
                <a:cs typeface="PT Sans"/>
              </a:rPr>
              <a:t>В игре может участвовать любое количество игроков. Сначала выбирается водящий. Он становится лицом к стенке или просто спиной к остальным игрокам, которые располагаются в 10-15 шагах за ним. Водящий произносит фразу «Тише едешь – дальше будешь» и быстро оборачивается, внимательно оглядывая игроков. Игроки могут двигаться, только пока водящий произносит фразу. Когда он поворачивается, все должны быть полностью неподвижными. Если игрок хоть немного пошевелится или даже просто улыбнется, то он выбывает из игры. Побеждает тот, кто сможет вплотную приблизиться к водящему и коснется его рукой, когда он отвернется.</a:t>
            </a:r>
            <a:endParaRPr sz="3600"/>
          </a:p>
        </p:txBody>
      </p:sp>
      <p:pic>
        <p:nvPicPr>
          <p:cNvPr id="54881186" name=""/>
          <p:cNvPicPr>
            <a:picLocks noChangeAspect="1"/>
          </p:cNvPicPr>
          <p:nvPr/>
        </p:nvPicPr>
        <p:blipFill>
          <a:blip r:embed="rId2"/>
          <a:stretch/>
        </p:blipFill>
        <p:spPr bwMode="auto">
          <a:xfrm flipH="0" flipV="0">
            <a:off x="4204999" y="3744299"/>
            <a:ext cx="3389599" cy="25421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25132375" name=""/>
          <p:cNvSpPr txBox="1"/>
          <p:nvPr/>
        </p:nvSpPr>
        <p:spPr bwMode="auto">
          <a:xfrm flipH="0" flipV="0">
            <a:off x="4891232" y="147138"/>
            <a:ext cx="2775585"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9. Заря</a:t>
            </a:r>
            <a:endParaRPr sz="3600" b="1"/>
          </a:p>
        </p:txBody>
      </p:sp>
      <p:sp>
        <p:nvSpPr>
          <p:cNvPr id="648153822" name=""/>
          <p:cNvSpPr txBox="1"/>
          <p:nvPr/>
        </p:nvSpPr>
        <p:spPr bwMode="auto">
          <a:xfrm flipH="0" flipV="0">
            <a:off x="2179773" y="800099"/>
            <a:ext cx="8021066" cy="35055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600" b="0" i="0" u="none">
                <a:solidFill>
                  <a:srgbClr val="000000"/>
                </a:solidFill>
                <a:latin typeface="Liberation Sans"/>
                <a:ea typeface="Liberation Sans"/>
                <a:cs typeface="Liberation Sans"/>
              </a:rPr>
              <a:t>Дети стоят в кругу. Водящего выбирают считалкой. Ребенок-водящий, в руках у него голубая лента, проходит внутри круга около детей, машет ленточкой и все вместе проговаривают слова:</a:t>
            </a:r>
            <a:endParaRPr sz="2200"/>
          </a:p>
          <a:p>
            <a:pPr>
              <a:defRPr/>
            </a:pPr>
            <a:r>
              <a:rPr sz="1600" b="0" i="1" u="none">
                <a:solidFill>
                  <a:srgbClr val="000000"/>
                </a:solidFill>
                <a:latin typeface="Liberation Sans"/>
                <a:ea typeface="Liberation Sans"/>
                <a:cs typeface="Liberation Sans"/>
              </a:rPr>
              <a:t>Заря-заряница,</a:t>
            </a:r>
            <a:br>
              <a:rPr sz="1600" b="0" i="1" u="none">
                <a:solidFill>
                  <a:srgbClr val="000000"/>
                </a:solidFill>
                <a:latin typeface="Liberation Sans"/>
                <a:ea typeface="Liberation Sans"/>
                <a:cs typeface="Liberation Sans"/>
              </a:rPr>
            </a:br>
            <a:r>
              <a:rPr sz="1600" b="0" i="1" u="none">
                <a:solidFill>
                  <a:srgbClr val="000000"/>
                </a:solidFill>
                <a:latin typeface="Liberation Sans"/>
                <a:ea typeface="Liberation Sans"/>
                <a:cs typeface="Liberation Sans"/>
              </a:rPr>
              <a:t>Красная девица,</a:t>
            </a:r>
            <a:br>
              <a:rPr sz="1600" b="0" i="1" u="none">
                <a:solidFill>
                  <a:srgbClr val="000000"/>
                </a:solidFill>
                <a:latin typeface="Liberation Sans"/>
                <a:ea typeface="Liberation Sans"/>
                <a:cs typeface="Liberation Sans"/>
              </a:rPr>
            </a:br>
            <a:r>
              <a:rPr sz="1600" b="0" i="1" u="none">
                <a:solidFill>
                  <a:srgbClr val="000000"/>
                </a:solidFill>
                <a:latin typeface="Liberation Sans"/>
                <a:ea typeface="Liberation Sans"/>
                <a:cs typeface="Liberation Sans"/>
              </a:rPr>
              <a:t>По полю ходила,</a:t>
            </a:r>
            <a:br>
              <a:rPr sz="1600" b="0" i="1" u="none">
                <a:solidFill>
                  <a:srgbClr val="000000"/>
                </a:solidFill>
                <a:latin typeface="Liberation Sans"/>
                <a:ea typeface="Liberation Sans"/>
                <a:cs typeface="Liberation Sans"/>
              </a:rPr>
            </a:br>
            <a:r>
              <a:rPr sz="1600" b="0" i="1" u="none">
                <a:solidFill>
                  <a:srgbClr val="000000"/>
                </a:solidFill>
                <a:latin typeface="Liberation Sans"/>
                <a:ea typeface="Liberation Sans"/>
                <a:cs typeface="Liberation Sans"/>
              </a:rPr>
              <a:t>Ключи обронила.</a:t>
            </a:r>
            <a:br>
              <a:rPr sz="1600" b="0" i="1" u="none">
                <a:solidFill>
                  <a:srgbClr val="000000"/>
                </a:solidFill>
                <a:latin typeface="Liberation Sans"/>
                <a:ea typeface="Liberation Sans"/>
                <a:cs typeface="Liberation Sans"/>
              </a:rPr>
            </a:br>
            <a:r>
              <a:rPr sz="1600" b="0" i="1" u="none">
                <a:solidFill>
                  <a:srgbClr val="000000"/>
                </a:solidFill>
                <a:latin typeface="Liberation Sans"/>
                <a:ea typeface="Liberation Sans"/>
                <a:cs typeface="Liberation Sans"/>
              </a:rPr>
              <a:t>Ключи золотые,</a:t>
            </a:r>
            <a:br>
              <a:rPr sz="1600" b="0" i="1" u="none">
                <a:solidFill>
                  <a:srgbClr val="000000"/>
                </a:solidFill>
                <a:latin typeface="Liberation Sans"/>
                <a:ea typeface="Liberation Sans"/>
                <a:cs typeface="Liberation Sans"/>
              </a:rPr>
            </a:br>
            <a:r>
              <a:rPr sz="1600" b="0" i="1" u="none">
                <a:solidFill>
                  <a:srgbClr val="000000"/>
                </a:solidFill>
                <a:latin typeface="Liberation Sans"/>
                <a:ea typeface="Liberation Sans"/>
                <a:cs typeface="Liberation Sans"/>
              </a:rPr>
              <a:t>Ленты голубые,.</a:t>
            </a:r>
            <a:br>
              <a:rPr sz="1600" b="0" i="1" u="none">
                <a:solidFill>
                  <a:srgbClr val="000000"/>
                </a:solidFill>
                <a:latin typeface="Liberation Sans"/>
                <a:ea typeface="Liberation Sans"/>
                <a:cs typeface="Liberation Sans"/>
              </a:rPr>
            </a:br>
            <a:br>
              <a:rPr sz="1600" b="0" i="1" u="none">
                <a:solidFill>
                  <a:srgbClr val="000000"/>
                </a:solidFill>
                <a:latin typeface="Liberation Sans"/>
                <a:ea typeface="Liberation Sans"/>
                <a:cs typeface="Liberation Sans"/>
              </a:rPr>
            </a:br>
            <a:r>
              <a:rPr sz="1600" b="0" i="0" u="none">
                <a:solidFill>
                  <a:srgbClr val="000000"/>
                </a:solidFill>
                <a:latin typeface="Liberation Sans"/>
                <a:ea typeface="Liberation Sans"/>
                <a:cs typeface="Liberation Sans"/>
              </a:rPr>
              <a:t>На слова «ленты  голубые» водящий останавливается и протягивает руку с лентой вперед так, чтобы лента оказалась между двумя детьми. Дети произносят слова: «Раз-два –не воронь. А беги как огонь!» Эти дети бегут за кругом в разных направлениях. Кто быстрей добежит до водящего, тот становится «зарёй».</a:t>
            </a:r>
            <a:endParaRPr sz="2200"/>
          </a:p>
        </p:txBody>
      </p:sp>
      <p:pic>
        <p:nvPicPr>
          <p:cNvPr id="1210502188" name=""/>
          <p:cNvPicPr>
            <a:picLocks noChangeAspect="1"/>
          </p:cNvPicPr>
          <p:nvPr/>
        </p:nvPicPr>
        <p:blipFill>
          <a:blip r:embed="rId2"/>
          <a:stretch/>
        </p:blipFill>
        <p:spPr bwMode="auto">
          <a:xfrm flipH="0" flipV="0">
            <a:off x="4332463" y="4381859"/>
            <a:ext cx="3245096" cy="243048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222502915" name=""/>
          <p:cNvSpPr txBox="1"/>
          <p:nvPr/>
        </p:nvSpPr>
        <p:spPr bwMode="auto">
          <a:xfrm flipH="0" flipV="0">
            <a:off x="3963699" y="330198"/>
            <a:ext cx="6198320" cy="82332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4800" b="1"/>
              <a:t>Игры на Пасху</a:t>
            </a:r>
            <a:endParaRPr sz="4800" b="1"/>
          </a:p>
        </p:txBody>
      </p:sp>
      <p:sp>
        <p:nvSpPr>
          <p:cNvPr id="567130642" name=""/>
          <p:cNvSpPr txBox="1"/>
          <p:nvPr/>
        </p:nvSpPr>
        <p:spPr bwMode="auto">
          <a:xfrm flipH="0" flipV="0">
            <a:off x="2922298" y="1701798"/>
            <a:ext cx="8987338" cy="173772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83879" indent="-283879">
              <a:buAutoNum type="arabicPeriod"/>
              <a:defRPr/>
            </a:pPr>
            <a:r>
              <a:rPr sz="3600"/>
              <a:t>Катание яиц</a:t>
            </a:r>
            <a:endParaRPr sz="3600"/>
          </a:p>
          <a:p>
            <a:pPr marL="283879" indent="-283879">
              <a:buAutoNum type="arabicPeriod"/>
              <a:defRPr/>
            </a:pPr>
            <a:r>
              <a:rPr sz="3600"/>
              <a:t>Не сопи, а носом яйцо кати!</a:t>
            </a:r>
            <a:endParaRPr sz="3600"/>
          </a:p>
          <a:p>
            <a:pPr marL="283879" indent="-283879">
              <a:buAutoNum type="arabicPeriod"/>
              <a:defRPr/>
            </a:pPr>
            <a:r>
              <a:rPr sz="3600"/>
              <a:t>Птицы в клетке</a:t>
            </a:r>
            <a:endParaRPr sz="36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3851534" name=""/>
          <p:cNvSpPr txBox="1"/>
          <p:nvPr/>
        </p:nvSpPr>
        <p:spPr bwMode="auto">
          <a:xfrm flipH="0" flipV="0">
            <a:off x="2299999" y="438148"/>
            <a:ext cx="9539139" cy="15548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4800" b="1"/>
              <a:t>Игры </a:t>
            </a:r>
            <a:r>
              <a:rPr sz="4800" b="1"/>
              <a:t>народов </a:t>
            </a:r>
            <a:r>
              <a:rPr sz="4800" b="1"/>
              <a:t>России средней полосы на праздники</a:t>
            </a:r>
            <a:endParaRPr sz="4800" b="1"/>
          </a:p>
        </p:txBody>
      </p:sp>
      <p:sp>
        <p:nvSpPr>
          <p:cNvPr id="897224846" name=""/>
          <p:cNvSpPr txBox="1"/>
          <p:nvPr/>
        </p:nvSpPr>
        <p:spPr bwMode="auto">
          <a:xfrm flipH="0" flipV="0">
            <a:off x="2299999" y="2133596"/>
            <a:ext cx="8369126" cy="283499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83878" indent="-283878">
              <a:buAutoNum type="arabicPeriod"/>
              <a:defRPr/>
            </a:pPr>
            <a:r>
              <a:rPr sz="3600"/>
              <a:t>Игры на Святки</a:t>
            </a:r>
            <a:endParaRPr sz="3600"/>
          </a:p>
          <a:p>
            <a:pPr marL="283879" indent="-283879">
              <a:buAutoNum type="arabicPeriod"/>
              <a:defRPr/>
            </a:pPr>
            <a:r>
              <a:rPr sz="3600"/>
              <a:t>Игры на Масленицу</a:t>
            </a:r>
            <a:endParaRPr sz="3600"/>
          </a:p>
          <a:p>
            <a:pPr marL="283878" indent="-283878">
              <a:buAutoNum type="arabicPeriod"/>
              <a:defRPr/>
            </a:pPr>
            <a:r>
              <a:rPr sz="3600"/>
              <a:t>Игры на Пасху</a:t>
            </a:r>
            <a:endParaRPr sz="3600"/>
          </a:p>
          <a:p>
            <a:pPr marL="283878" indent="-283878">
              <a:buAutoNum type="arabicPeriod"/>
              <a:defRPr/>
            </a:pPr>
            <a:r>
              <a:rPr sz="3600"/>
              <a:t>Игры на Красную Горку</a:t>
            </a:r>
            <a:endParaRPr sz="3600"/>
          </a:p>
          <a:p>
            <a:pPr marL="283879" indent="-283879">
              <a:buAutoNum type="arabicPeriod"/>
              <a:defRPr/>
            </a:pPr>
            <a:r>
              <a:rPr sz="3600"/>
              <a:t>Игры на праздник Ивана - Купалы</a:t>
            </a:r>
            <a:endParaRPr sz="36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06828577" name=""/>
          <p:cNvSpPr txBox="1"/>
          <p:nvPr/>
        </p:nvSpPr>
        <p:spPr bwMode="auto">
          <a:xfrm flipH="0" flipV="0">
            <a:off x="3811298" y="177798"/>
            <a:ext cx="3373057"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83879" indent="-283879">
              <a:buAutoNum type="arabicPeriod"/>
              <a:defRPr/>
            </a:pPr>
            <a:r>
              <a:rPr sz="3600" b="1"/>
              <a:t>Катание яиц</a:t>
            </a:r>
            <a:endParaRPr sz="3600" b="1"/>
          </a:p>
        </p:txBody>
      </p:sp>
      <p:sp>
        <p:nvSpPr>
          <p:cNvPr id="438846441" name=""/>
          <p:cNvSpPr txBox="1"/>
          <p:nvPr/>
        </p:nvSpPr>
        <p:spPr bwMode="auto">
          <a:xfrm flipH="0" flipV="0">
            <a:off x="1890201" y="985519"/>
            <a:ext cx="6252596" cy="31089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lgn="l">
              <a:defRPr/>
            </a:pPr>
            <a:r>
              <a:rPr b="0" i="0" u="none">
                <a:solidFill>
                  <a:srgbClr val="000000"/>
                </a:solidFill>
                <a:latin typeface="Liberation Sans"/>
                <a:ea typeface="Liberation Sans"/>
                <a:cs typeface="Liberation Sans"/>
              </a:rPr>
              <a:t>Любимая игра на Пасху – катание яиц. Игры начинаются в первый день Пасхи и дляться всю Светлую неделю. Одна игра могла длиться несколько часов. Специально для игры изготавливают деревянные копии крашеных яиц. Яйцо скатывают по дощечке или рушнику с некрутой горки. Внизу все участники кладут свои яйца полукругом. Цель – сбить одно из этих яиц. Если сбиваешь, то берешь сбитое яйцо и продолжаешь игру, если нет – то уступаешь место другому и кладешь своё яйцо внизу.</a:t>
            </a:r>
            <a:br>
              <a:rPr b="0" i="0" u="none">
                <a:solidFill>
                  <a:srgbClr val="000000"/>
                </a:solidFill>
                <a:latin typeface="Liberation Sans"/>
                <a:ea typeface="Liberation Sans"/>
                <a:cs typeface="Liberation Sans"/>
              </a:rPr>
            </a:br>
            <a:endParaRPr/>
          </a:p>
        </p:txBody>
      </p:sp>
      <p:pic>
        <p:nvPicPr>
          <p:cNvPr id="929145530" name=""/>
          <p:cNvPicPr>
            <a:picLocks noChangeAspect="1"/>
          </p:cNvPicPr>
          <p:nvPr/>
        </p:nvPicPr>
        <p:blipFill>
          <a:blip r:embed="rId2"/>
          <a:stretch/>
        </p:blipFill>
        <p:spPr bwMode="auto">
          <a:xfrm>
            <a:off x="6095999" y="3429000"/>
            <a:ext cx="5324474" cy="33908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322524447" name=""/>
          <p:cNvSpPr txBox="1"/>
          <p:nvPr/>
        </p:nvSpPr>
        <p:spPr bwMode="auto">
          <a:xfrm flipH="0" flipV="0">
            <a:off x="3277899" y="279398"/>
            <a:ext cx="762143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2. Не сопи, а носом яйцо кати!</a:t>
            </a:r>
            <a:endParaRPr sz="3600" b="1"/>
          </a:p>
        </p:txBody>
      </p:sp>
      <p:sp>
        <p:nvSpPr>
          <p:cNvPr id="1741090986" name=""/>
          <p:cNvSpPr txBox="1"/>
          <p:nvPr/>
        </p:nvSpPr>
        <p:spPr bwMode="auto">
          <a:xfrm flipH="0" flipV="0">
            <a:off x="2846098" y="1193799"/>
            <a:ext cx="7065879" cy="131099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000" b="0" i="0" u="none">
                <a:solidFill>
                  <a:srgbClr val="4B4B4B"/>
                </a:solidFill>
                <a:latin typeface="FreeSans"/>
                <a:ea typeface="FreeSans"/>
                <a:cs typeface="FreeSans"/>
              </a:rPr>
              <a:t>Яйцо кладется на край коврика. Игроки становятся на коленки перед крашенкой и по команде, начинают носом катить яйцо по коврику. У кого это получится быстрее, тот и забирает крашенку соперника.</a:t>
            </a:r>
            <a:endParaRPr/>
          </a:p>
        </p:txBody>
      </p:sp>
      <p:pic>
        <p:nvPicPr>
          <p:cNvPr id="267106125" name=""/>
          <p:cNvPicPr>
            <a:picLocks noChangeAspect="1"/>
          </p:cNvPicPr>
          <p:nvPr/>
        </p:nvPicPr>
        <p:blipFill>
          <a:blip r:embed="rId2"/>
          <a:stretch/>
        </p:blipFill>
        <p:spPr bwMode="auto">
          <a:xfrm flipH="0" flipV="0">
            <a:off x="3108242" y="2651124"/>
            <a:ext cx="6803737" cy="372745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333543774" name=""/>
          <p:cNvSpPr txBox="1"/>
          <p:nvPr/>
        </p:nvSpPr>
        <p:spPr bwMode="auto">
          <a:xfrm flipH="0" flipV="0">
            <a:off x="3798598" y="266698"/>
            <a:ext cx="544423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3. Птицы в клетке</a:t>
            </a:r>
            <a:endParaRPr sz="3600" b="1"/>
          </a:p>
        </p:txBody>
      </p:sp>
      <p:sp>
        <p:nvSpPr>
          <p:cNvPr id="777137603" name=""/>
          <p:cNvSpPr txBox="1"/>
          <p:nvPr/>
        </p:nvSpPr>
        <p:spPr bwMode="auto">
          <a:xfrm flipH="0" flipV="0">
            <a:off x="1576099" y="977899"/>
            <a:ext cx="9488338" cy="253019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000" b="0" i="0" u="none">
                <a:solidFill>
                  <a:srgbClr val="4B4B4B"/>
                </a:solidFill>
                <a:latin typeface="FreeSans"/>
                <a:ea typeface="FreeSans"/>
                <a:cs typeface="FreeSans"/>
              </a:rPr>
              <a:t>Дети делятся на две команды. Первая команда встает в круг, берется за руки и поднимает их – теперь она клетка. Другие игроки – птички, которые залетают и вылетают из клетки. Ведущий ходит рядом припевая:</a:t>
            </a:r>
            <a:r>
              <a:rPr sz="2000" b="0" i="0" u="none">
                <a:solidFill>
                  <a:srgbClr val="4B4B4B"/>
                </a:solidFill>
                <a:latin typeface="FreeSans"/>
                <a:ea typeface="FreeSans"/>
                <a:cs typeface="FreeSans"/>
              </a:rPr>
              <a:t> </a:t>
            </a:r>
            <a:r>
              <a:rPr sz="2000" b="0" i="1" u="none">
                <a:solidFill>
                  <a:srgbClr val="4B4B4B"/>
                </a:solidFill>
                <a:latin typeface="FreeSans"/>
                <a:ea typeface="FreeSans"/>
                <a:cs typeface="FreeSans"/>
              </a:rPr>
              <a:t>«Чик- чик, птички весело щебечут, люлю-люли щебечут, люли- люли щебечут..»</a:t>
            </a:r>
            <a:r>
              <a:rPr sz="2000" b="0" i="0" u="none">
                <a:solidFill>
                  <a:srgbClr val="4B4B4B"/>
                </a:solidFill>
                <a:latin typeface="FreeSans"/>
                <a:ea typeface="FreeSans"/>
                <a:cs typeface="FreeSans"/>
              </a:rPr>
              <a:t> </a:t>
            </a:r>
            <a:r>
              <a:rPr sz="2000" b="0" i="0" u="none">
                <a:solidFill>
                  <a:srgbClr val="4B4B4B"/>
                </a:solidFill>
                <a:latin typeface="FreeSans"/>
                <a:ea typeface="FreeSans"/>
                <a:cs typeface="FreeSans"/>
              </a:rPr>
              <a:t>В любой момент ведущий может прервать песенку и сказать:</a:t>
            </a:r>
            <a:r>
              <a:rPr sz="2000" b="0" i="0" u="none">
                <a:solidFill>
                  <a:srgbClr val="4B4B4B"/>
                </a:solidFill>
                <a:latin typeface="FreeSans"/>
                <a:ea typeface="FreeSans"/>
                <a:cs typeface="FreeSans"/>
              </a:rPr>
              <a:t> </a:t>
            </a:r>
            <a:r>
              <a:rPr sz="2000" b="0" i="1" u="none">
                <a:solidFill>
                  <a:srgbClr val="4B4B4B"/>
                </a:solidFill>
                <a:latin typeface="FreeSans"/>
                <a:ea typeface="FreeSans"/>
                <a:cs typeface="FreeSans"/>
              </a:rPr>
              <a:t>«Стоп!»</a:t>
            </a:r>
            <a:r>
              <a:rPr sz="2000" b="0" i="1" u="none">
                <a:solidFill>
                  <a:srgbClr val="4B4B4B"/>
                </a:solidFill>
                <a:latin typeface="FreeSans"/>
                <a:ea typeface="FreeSans"/>
                <a:cs typeface="FreeSans"/>
              </a:rPr>
              <a:t> </a:t>
            </a:r>
            <a:r>
              <a:rPr sz="2000" b="0" i="0" u="none">
                <a:solidFill>
                  <a:srgbClr val="4B4B4B"/>
                </a:solidFill>
                <a:latin typeface="FreeSans"/>
                <a:ea typeface="FreeSans"/>
                <a:cs typeface="FreeSans"/>
              </a:rPr>
              <a:t>Тогда клетка захлопывается, игроки опускают руки. Пойманные «птички» остаются в клетке. Ведущий поет песенку три раза. Потом игроки меняются ролями. Игра берет свои корни в древней традиции покупать на ярмарке и выпускать на волю пойманных птиц в Пасху.</a:t>
            </a:r>
            <a:endParaRPr sz="4800">
              <a:latin typeface="FreeSans"/>
              <a:cs typeface="FreeSans"/>
            </a:endParaRPr>
          </a:p>
        </p:txBody>
      </p:sp>
      <p:pic>
        <p:nvPicPr>
          <p:cNvPr id="1892515619" name=""/>
          <p:cNvPicPr>
            <a:picLocks noChangeAspect="1"/>
          </p:cNvPicPr>
          <p:nvPr/>
        </p:nvPicPr>
        <p:blipFill>
          <a:blip r:embed="rId2"/>
          <a:stretch/>
        </p:blipFill>
        <p:spPr bwMode="auto">
          <a:xfrm flipH="0" flipV="0">
            <a:off x="4141499" y="3606799"/>
            <a:ext cx="4093799" cy="2947536"/>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015143292" name=""/>
          <p:cNvSpPr txBox="1"/>
          <p:nvPr/>
        </p:nvSpPr>
        <p:spPr bwMode="auto">
          <a:xfrm flipH="0" flipV="0">
            <a:off x="3410923" y="323848"/>
            <a:ext cx="7347208" cy="82332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4800" b="1"/>
              <a:t>Игры на Красную горку </a:t>
            </a:r>
            <a:endParaRPr sz="4800" b="1"/>
          </a:p>
        </p:txBody>
      </p:sp>
      <p:sp>
        <p:nvSpPr>
          <p:cNvPr id="1739612774" name=""/>
          <p:cNvSpPr txBox="1"/>
          <p:nvPr/>
        </p:nvSpPr>
        <p:spPr bwMode="auto">
          <a:xfrm flipH="0" flipV="0">
            <a:off x="3029923" y="1787523"/>
            <a:ext cx="7309895" cy="228636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83879" indent="-283879">
              <a:buAutoNum type="arabicPeriod"/>
              <a:defRPr/>
            </a:pPr>
            <a:r>
              <a:rPr sz="3600"/>
              <a:t>Гонок</a:t>
            </a:r>
            <a:endParaRPr sz="3600"/>
          </a:p>
          <a:p>
            <a:pPr marL="283879" indent="-283879">
              <a:buAutoNum type="arabicPeriod"/>
              <a:defRPr/>
            </a:pPr>
            <a:r>
              <a:rPr sz="3600"/>
              <a:t>Салки</a:t>
            </a:r>
            <a:endParaRPr sz="3600"/>
          </a:p>
          <a:p>
            <a:pPr marL="283879" indent="-283879">
              <a:buAutoNum type="arabicPeriod"/>
              <a:defRPr/>
            </a:pPr>
            <a:r>
              <a:rPr sz="3600"/>
              <a:t>Жмурки с колокольчиком</a:t>
            </a:r>
            <a:endParaRPr sz="3600"/>
          </a:p>
          <a:p>
            <a:pPr marL="283879" indent="-283879">
              <a:buAutoNum type="arabicPeriod"/>
              <a:defRPr/>
            </a:pPr>
            <a:r>
              <a:rPr sz="3600"/>
              <a:t>Верёвочка</a:t>
            </a:r>
            <a:endParaRPr sz="36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174363192" name=""/>
          <p:cNvSpPr txBox="1"/>
          <p:nvPr/>
        </p:nvSpPr>
        <p:spPr bwMode="auto">
          <a:xfrm flipH="0" flipV="0">
            <a:off x="4220550" y="352423"/>
            <a:ext cx="562586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83879" indent="-283879">
              <a:buAutoNum type="arabicPeriod"/>
              <a:defRPr/>
            </a:pPr>
            <a:r>
              <a:rPr sz="3600" b="1"/>
              <a:t>Гонок</a:t>
            </a:r>
            <a:endParaRPr/>
          </a:p>
        </p:txBody>
      </p:sp>
      <p:sp>
        <p:nvSpPr>
          <p:cNvPr id="43165849" name=""/>
          <p:cNvSpPr txBox="1"/>
          <p:nvPr/>
        </p:nvSpPr>
        <p:spPr bwMode="auto">
          <a:xfrm flipH="0" flipV="0">
            <a:off x="2328249" y="1292223"/>
            <a:ext cx="6133859" cy="11890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t>Каждой команде выдается по обручу. Его ставят на ребро и катят, а направляют палочкой. Нужно его докатить до финиша. Оценивается быстрота и ловкость.</a:t>
            </a:r>
            <a:endParaRPr/>
          </a:p>
        </p:txBody>
      </p:sp>
      <p:pic>
        <p:nvPicPr>
          <p:cNvPr id="2103250292" name=""/>
          <p:cNvPicPr>
            <a:picLocks noChangeAspect="1"/>
          </p:cNvPicPr>
          <p:nvPr/>
        </p:nvPicPr>
        <p:blipFill>
          <a:blip r:embed="rId2"/>
          <a:stretch/>
        </p:blipFill>
        <p:spPr bwMode="auto">
          <a:xfrm flipH="0" flipV="0">
            <a:off x="4020122" y="2330132"/>
            <a:ext cx="3414511" cy="38480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854632126" name=""/>
          <p:cNvSpPr txBox="1"/>
          <p:nvPr/>
        </p:nvSpPr>
        <p:spPr bwMode="auto">
          <a:xfrm flipH="0" flipV="0">
            <a:off x="3077550" y="247648"/>
            <a:ext cx="566396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2. Салки</a:t>
            </a:r>
            <a:endParaRPr sz="3600" b="1"/>
          </a:p>
        </p:txBody>
      </p:sp>
      <p:sp>
        <p:nvSpPr>
          <p:cNvPr id="1645435803" name=""/>
          <p:cNvSpPr txBox="1"/>
          <p:nvPr/>
        </p:nvSpPr>
        <p:spPr bwMode="auto">
          <a:xfrm flipH="0" flipV="0">
            <a:off x="2248875" y="1022805"/>
            <a:ext cx="6697574"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a:t>Выбирается водящий. Ему нужно догнать одного из играющих и осалить. Кого осалили становится водящим.</a:t>
            </a:r>
            <a:endParaRPr/>
          </a:p>
        </p:txBody>
      </p:sp>
      <p:pic>
        <p:nvPicPr>
          <p:cNvPr id="198723086" name=""/>
          <p:cNvPicPr>
            <a:picLocks noChangeAspect="1"/>
          </p:cNvPicPr>
          <p:nvPr/>
        </p:nvPicPr>
        <p:blipFill>
          <a:blip r:embed="rId2"/>
          <a:stretch/>
        </p:blipFill>
        <p:spPr bwMode="auto">
          <a:xfrm flipH="0" flipV="0">
            <a:off x="2975462" y="1768157"/>
            <a:ext cx="6241074" cy="416591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65686852" name=""/>
          <p:cNvSpPr txBox="1"/>
          <p:nvPr/>
        </p:nvSpPr>
        <p:spPr bwMode="auto">
          <a:xfrm flipH="0" flipV="0">
            <a:off x="3417598" y="142873"/>
            <a:ext cx="6863562"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3. Жмурки с колокольчиком</a:t>
            </a:r>
            <a:endParaRPr sz="3600" b="1"/>
          </a:p>
        </p:txBody>
      </p:sp>
      <p:pic>
        <p:nvPicPr>
          <p:cNvPr id="601651924" name=""/>
          <p:cNvPicPr>
            <a:picLocks noChangeAspect="1"/>
          </p:cNvPicPr>
          <p:nvPr/>
        </p:nvPicPr>
        <p:blipFill>
          <a:blip r:embed="rId2"/>
          <a:stretch/>
        </p:blipFill>
        <p:spPr bwMode="auto">
          <a:xfrm flipH="0" flipV="0">
            <a:off x="3595399" y="2948796"/>
            <a:ext cx="4503185" cy="3377388"/>
          </a:xfrm>
          <a:prstGeom prst="rect">
            <a:avLst/>
          </a:prstGeom>
        </p:spPr>
      </p:pic>
      <p:sp>
        <p:nvSpPr>
          <p:cNvPr id="405438008" name=""/>
          <p:cNvSpPr txBox="1"/>
          <p:nvPr/>
        </p:nvSpPr>
        <p:spPr bwMode="auto">
          <a:xfrm flipH="0" flipV="0">
            <a:off x="2325399" y="1036498"/>
            <a:ext cx="8980339" cy="131099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600" b="0" i="0" u="none">
                <a:solidFill>
                  <a:schemeClr val="tx1"/>
                </a:solidFill>
                <a:latin typeface="Droid Sans Fallback"/>
                <a:ea typeface="Droid Sans Fallback"/>
                <a:cs typeface="Droid Sans Fallback"/>
              </a:rPr>
              <a:t>Игроки встают в круг, держа друг друга за руки и ограничивая тем самым игровое пространство. Выбирается пара – водящий и убегающий. Именно они и будут действующими лицами этой игры. Убегающий игрок должен постоянно звонить колокольчиком, а водящий – по звуку догнать его и поймать. Потом выбирается следующая пара игроков, и игра начинается заново.</a:t>
            </a:r>
            <a:endParaRPr sz="2600">
              <a:solidFill>
                <a:schemeClr val="tx1"/>
              </a:solidFill>
              <a:latin typeface="Droid Sans Fallback"/>
              <a:cs typeface="Droid Sans Fallback"/>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95300691" name=""/>
          <p:cNvSpPr txBox="1"/>
          <p:nvPr/>
        </p:nvSpPr>
        <p:spPr bwMode="auto">
          <a:xfrm flipH="0" flipV="0">
            <a:off x="3976398" y="378732"/>
            <a:ext cx="586225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4. Веревочка</a:t>
            </a:r>
            <a:endParaRPr sz="2800" b="1"/>
          </a:p>
        </p:txBody>
      </p:sp>
      <p:sp>
        <p:nvSpPr>
          <p:cNvPr id="903813936" name=""/>
          <p:cNvSpPr txBox="1"/>
          <p:nvPr/>
        </p:nvSpPr>
        <p:spPr bwMode="auto">
          <a:xfrm flipH="0" flipV="0">
            <a:off x="2306348" y="1019173"/>
            <a:ext cx="6990198" cy="27740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200" b="0" i="0" u="none">
                <a:solidFill>
                  <a:srgbClr val="000000"/>
                </a:solidFill>
                <a:latin typeface="Carlito"/>
                <a:ea typeface="Carlito"/>
                <a:cs typeface="Carlito"/>
              </a:rPr>
              <a:t>Берут длинную веревку, концы ее связывают. Участники игры встают в круг и берут веревку в руки. В середине стоит водящий. Он ходит по кругу и старается коснуться рук одного из играющих. Но дети внимательны, они опускают веревку и быстро прячут руки. Как только водящий отходит, они сразу же берут веревку. Кого водящий ударит по руке, тот идет водить.</a:t>
            </a:r>
            <a:r>
              <a:rPr sz="2200" b="0">
                <a:latin typeface="Carlito"/>
                <a:ea typeface="Carlito"/>
                <a:cs typeface="Carlito"/>
              </a:rPr>
              <a:t> Веревочка не должна падать на землю.</a:t>
            </a:r>
            <a:endParaRPr sz="2200" b="0">
              <a:latin typeface="Carlito"/>
              <a:cs typeface="Carlito"/>
            </a:endParaRPr>
          </a:p>
        </p:txBody>
      </p:sp>
      <p:pic>
        <p:nvPicPr>
          <p:cNvPr id="2045063292" name=""/>
          <p:cNvPicPr>
            <a:picLocks noChangeAspect="1"/>
          </p:cNvPicPr>
          <p:nvPr/>
        </p:nvPicPr>
        <p:blipFill>
          <a:blip r:embed="rId2"/>
          <a:stretch/>
        </p:blipFill>
        <p:spPr bwMode="auto">
          <a:xfrm>
            <a:off x="3910012" y="3179762"/>
            <a:ext cx="3228975" cy="220027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872969" name="Заголовок 1"/>
          <p:cNvSpPr>
            <a:spLocks noGrp="1"/>
          </p:cNvSpPr>
          <p:nvPr>
            <p:ph type="title"/>
          </p:nvPr>
        </p:nvSpPr>
        <p:spPr bwMode="auto"/>
        <p:txBody>
          <a:bodyPr/>
          <a:lstStyle/>
          <a:p>
            <a:pPr algn="ctr">
              <a:defRPr/>
            </a:pPr>
            <a:r>
              <a:rPr/>
              <a:t>Игры на Иван Купала</a:t>
            </a:r>
            <a:endParaRPr/>
          </a:p>
        </p:txBody>
      </p:sp>
      <p:sp>
        <p:nvSpPr>
          <p:cNvPr id="1267375030" name=""/>
          <p:cNvSpPr txBox="1"/>
          <p:nvPr/>
        </p:nvSpPr>
        <p:spPr bwMode="auto">
          <a:xfrm flipH="0" flipV="0">
            <a:off x="1944073" y="1666873"/>
            <a:ext cx="10598834" cy="228636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83879" indent="-283879">
              <a:buAutoNum type="arabicPeriod"/>
              <a:defRPr/>
            </a:pPr>
            <a:r>
              <a:rPr sz="3600"/>
              <a:t>Бояре</a:t>
            </a:r>
            <a:endParaRPr sz="3600"/>
          </a:p>
          <a:p>
            <a:pPr marL="283879" indent="-283879">
              <a:buAutoNum type="arabicPeriod"/>
              <a:defRPr/>
            </a:pPr>
            <a:r>
              <a:rPr sz="3600"/>
              <a:t>Водяной</a:t>
            </a:r>
            <a:endParaRPr sz="3600"/>
          </a:p>
          <a:p>
            <a:pPr marL="283879" indent="-283879">
              <a:buAutoNum type="arabicPeriod"/>
              <a:defRPr/>
            </a:pPr>
            <a:r>
              <a:rPr sz="3600"/>
              <a:t>Золотые ворота</a:t>
            </a:r>
            <a:endParaRPr sz="3600"/>
          </a:p>
          <a:p>
            <a:pPr marL="283879" indent="-283879">
              <a:buAutoNum type="arabicPeriod"/>
              <a:defRPr/>
            </a:pPr>
            <a:r>
              <a:rPr sz="3600"/>
              <a:t>Хвосты</a:t>
            </a:r>
            <a:endParaRPr sz="3600"/>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05005394" name="Заголовок 1"/>
          <p:cNvSpPr>
            <a:spLocks noGrp="1"/>
          </p:cNvSpPr>
          <p:nvPr>
            <p:ph type="title"/>
          </p:nvPr>
        </p:nvSpPr>
        <p:spPr bwMode="auto">
          <a:xfrm>
            <a:off x="1532696" y="122238"/>
            <a:ext cx="9998901" cy="1143000"/>
          </a:xfrm>
        </p:spPr>
        <p:txBody>
          <a:bodyPr vertOverflow="overflow" horzOverflow="overflow" vert="horz" wrap="square" lIns="91440" tIns="45720" rIns="91440" bIns="45720" numCol="1" spcCol="0" rtlCol="0" fromWordArt="0" anchor="ctr" anchorCtr="0" forceAA="0" upright="0" compatLnSpc="0">
            <a:normAutofit fontScale="90000" lnSpcReduction="2000"/>
          </a:bodyPr>
          <a:lstStyle/>
          <a:p>
            <a:pPr marL="283878" indent="-283878" algn="ctr">
              <a:buAutoNum type="arabicPeriod"/>
              <a:defRPr/>
            </a:pPr>
            <a:r>
              <a:rPr lang="ru-RU" sz="3600" b="1" i="0" u="none" strike="noStrike" cap="none" spc="0">
                <a:solidFill>
                  <a:schemeClr val="tx1"/>
                </a:solidFill>
                <a:latin typeface="Arial"/>
                <a:ea typeface="Arial"/>
                <a:cs typeface="Arial"/>
              </a:rPr>
              <a:t>Бояре</a:t>
            </a:r>
            <a:endParaRPr sz="4400"/>
          </a:p>
          <a:p>
            <a:pPr algn="ctr">
              <a:defRPr/>
            </a:pPr>
            <a:endParaRPr/>
          </a:p>
        </p:txBody>
      </p:sp>
      <p:sp>
        <p:nvSpPr>
          <p:cNvPr id="1821694372" name=""/>
          <p:cNvSpPr txBox="1"/>
          <p:nvPr/>
        </p:nvSpPr>
        <p:spPr bwMode="auto">
          <a:xfrm flipH="0" flipV="0">
            <a:off x="2105999" y="1571625"/>
            <a:ext cx="8705849" cy="3661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endParaRPr/>
          </a:p>
        </p:txBody>
      </p:sp>
      <p:pic>
        <p:nvPicPr>
          <p:cNvPr id="1174618132" name=""/>
          <p:cNvPicPr>
            <a:picLocks noChangeAspect="1"/>
          </p:cNvPicPr>
          <p:nvPr/>
        </p:nvPicPr>
        <p:blipFill>
          <a:blip r:embed="rId2"/>
          <a:stretch/>
        </p:blipFill>
        <p:spPr bwMode="auto">
          <a:xfrm flipH="0" flipV="0">
            <a:off x="4159899" y="4484623"/>
            <a:ext cx="4151599" cy="2335275"/>
          </a:xfrm>
          <a:prstGeom prst="rect">
            <a:avLst/>
          </a:prstGeom>
        </p:spPr>
      </p:pic>
      <p:sp>
        <p:nvSpPr>
          <p:cNvPr id="462644296" name=""/>
          <p:cNvSpPr txBox="1"/>
          <p:nvPr/>
        </p:nvSpPr>
        <p:spPr bwMode="auto">
          <a:xfrm flipH="0" flipV="0">
            <a:off x="1042699" y="749298"/>
            <a:ext cx="10950277" cy="36122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100" b="0" i="0" u="none">
                <a:solidFill>
                  <a:schemeClr val="tx1"/>
                </a:solidFill>
                <a:latin typeface="Open Sans"/>
                <a:ea typeface="Open Sans"/>
                <a:cs typeface="Open Sans"/>
              </a:rPr>
              <a:t>Команды отходят друг от друга на 10-15 метров. Ребята выстраиваются в линию и берутся за руки. Затем наступает подвижная часть игры, которая сопровождается стихами. Нужно определить, какая из команд будет первой, она и начнет игру такими словами:</a:t>
            </a:r>
            <a:endParaRPr sz="2000">
              <a:solidFill>
                <a:schemeClr val="tx1"/>
              </a:solidFill>
            </a:endParaRPr>
          </a:p>
          <a:p>
            <a:pPr>
              <a:defRPr/>
            </a:pPr>
            <a:r>
              <a:rPr sz="1100" b="1" i="0" u="none">
                <a:solidFill>
                  <a:schemeClr val="tx1"/>
                </a:solidFill>
                <a:latin typeface="Open Sans"/>
                <a:ea typeface="Open Sans"/>
                <a:cs typeface="Open Sans"/>
              </a:rPr>
              <a:t>– Бояре, а мы к вам пришли!</a:t>
            </a:r>
            <a:r>
              <a:rPr sz="1100" b="0" i="0" u="none">
                <a:solidFill>
                  <a:schemeClr val="tx1"/>
                </a:solidFill>
                <a:latin typeface="Open Sans"/>
                <a:ea typeface="Open Sans"/>
                <a:cs typeface="Open Sans"/>
              </a:rPr>
              <a:t> </a:t>
            </a:r>
            <a:r>
              <a:rPr sz="1100" b="0" i="1" u="none">
                <a:solidFill>
                  <a:schemeClr val="tx1"/>
                </a:solidFill>
                <a:latin typeface="Open Sans"/>
                <a:ea typeface="Open Sans"/>
                <a:cs typeface="Open Sans"/>
              </a:rPr>
              <a:t>(делают несколько шагов в сторону команды напротив)</a:t>
            </a:r>
            <a:br>
              <a:rPr sz="1100" b="0" i="1" u="none">
                <a:solidFill>
                  <a:schemeClr val="tx1"/>
                </a:solidFill>
                <a:latin typeface="Open Sans"/>
                <a:ea typeface="Open Sans"/>
                <a:cs typeface="Open Sans"/>
              </a:rPr>
            </a:br>
            <a:r>
              <a:rPr sz="1100" b="1" i="0" u="none">
                <a:solidFill>
                  <a:schemeClr val="tx1"/>
                </a:solidFill>
                <a:latin typeface="Open Sans"/>
                <a:ea typeface="Open Sans"/>
                <a:cs typeface="Open Sans"/>
              </a:rPr>
              <a:t>Дорогие, а мы к вам пришли!</a:t>
            </a:r>
            <a:r>
              <a:rPr sz="1100" b="0" i="0" u="none">
                <a:solidFill>
                  <a:schemeClr val="tx1"/>
                </a:solidFill>
                <a:latin typeface="Open Sans"/>
                <a:ea typeface="Open Sans"/>
                <a:cs typeface="Open Sans"/>
              </a:rPr>
              <a:t> </a:t>
            </a:r>
            <a:r>
              <a:rPr sz="1100" b="0" i="1" u="none">
                <a:solidFill>
                  <a:schemeClr val="tx1"/>
                </a:solidFill>
                <a:latin typeface="Open Sans"/>
                <a:ea typeface="Open Sans"/>
                <a:cs typeface="Open Sans"/>
              </a:rPr>
              <a:t>(шагают обратно)</a:t>
            </a:r>
            <a:endParaRPr sz="2000">
              <a:solidFill>
                <a:schemeClr val="tx1"/>
              </a:solidFill>
            </a:endParaRPr>
          </a:p>
          <a:p>
            <a:pPr>
              <a:defRPr/>
            </a:pPr>
            <a:r>
              <a:rPr sz="1100" b="0" i="0" u="none">
                <a:solidFill>
                  <a:schemeClr val="tx1"/>
                </a:solidFill>
                <a:latin typeface="Open Sans"/>
                <a:ea typeface="Open Sans"/>
                <a:cs typeface="Open Sans"/>
              </a:rPr>
              <a:t>Вторая команда произносит ответные стихи, совершая те же самые передвижения вперед-назад:</a:t>
            </a:r>
            <a:endParaRPr sz="2000">
              <a:solidFill>
                <a:schemeClr val="tx1"/>
              </a:solidFill>
            </a:endParaRPr>
          </a:p>
          <a:p>
            <a:pPr>
              <a:defRPr/>
            </a:pPr>
            <a:r>
              <a:rPr sz="1100" b="1" i="0" u="none">
                <a:solidFill>
                  <a:schemeClr val="tx1"/>
                </a:solidFill>
                <a:latin typeface="Open Sans"/>
                <a:ea typeface="Open Sans"/>
                <a:cs typeface="Open Sans"/>
              </a:rPr>
              <a:t>– Бояре, а зачем пришли? Дорогие, а зачем пришли?</a:t>
            </a:r>
            <a:endParaRPr sz="2000">
              <a:solidFill>
                <a:schemeClr val="tx1"/>
              </a:solidFill>
            </a:endParaRPr>
          </a:p>
          <a:p>
            <a:pPr>
              <a:defRPr/>
            </a:pPr>
            <a:r>
              <a:rPr sz="1100" b="0" i="0" u="none">
                <a:solidFill>
                  <a:schemeClr val="tx1"/>
                </a:solidFill>
                <a:latin typeface="Open Sans"/>
                <a:ea typeface="Open Sans"/>
                <a:cs typeface="Open Sans"/>
              </a:rPr>
              <a:t>Затем общение в стихах продолжается:</a:t>
            </a:r>
            <a:endParaRPr sz="2000">
              <a:solidFill>
                <a:schemeClr val="tx1"/>
              </a:solidFill>
            </a:endParaRPr>
          </a:p>
          <a:p>
            <a:pPr>
              <a:defRPr/>
            </a:pPr>
            <a:r>
              <a:rPr sz="1100" b="1" i="0" u="none">
                <a:solidFill>
                  <a:schemeClr val="tx1"/>
                </a:solidFill>
                <a:latin typeface="Open Sans"/>
                <a:ea typeface="Open Sans"/>
                <a:cs typeface="Open Sans"/>
              </a:rPr>
              <a:t>– Бояре, нам невеста нужна! Дорогие, нам невеста нужна!</a:t>
            </a:r>
            <a:br>
              <a:rPr sz="1100" b="1" i="0" u="none">
                <a:solidFill>
                  <a:schemeClr val="tx1"/>
                </a:solidFill>
                <a:latin typeface="Open Sans"/>
                <a:ea typeface="Open Sans"/>
                <a:cs typeface="Open Sans"/>
              </a:rPr>
            </a:br>
            <a:r>
              <a:rPr sz="1100" b="1" i="0" u="none">
                <a:solidFill>
                  <a:schemeClr val="tx1"/>
                </a:solidFill>
                <a:latin typeface="Open Sans"/>
                <a:ea typeface="Open Sans"/>
                <a:cs typeface="Open Sans"/>
              </a:rPr>
              <a:t>– Бояре, а какая вам нужна! Дорогие, а какая вам нужна?</a:t>
            </a:r>
            <a:br>
              <a:rPr sz="1100" b="1" i="0" u="none">
                <a:solidFill>
                  <a:schemeClr val="tx1"/>
                </a:solidFill>
                <a:latin typeface="Open Sans"/>
                <a:ea typeface="Open Sans"/>
                <a:cs typeface="Open Sans"/>
              </a:rPr>
            </a:br>
            <a:r>
              <a:rPr sz="1100" b="1" i="0" u="none">
                <a:solidFill>
                  <a:schemeClr val="tx1"/>
                </a:solidFill>
                <a:latin typeface="Open Sans"/>
                <a:ea typeface="Open Sans"/>
                <a:cs typeface="Open Sans"/>
              </a:rPr>
              <a:t>– Бояре, нам вот эта мила! Дорогие, нам вот эта мила!</a:t>
            </a:r>
            <a:endParaRPr sz="2000">
              <a:solidFill>
                <a:schemeClr val="tx1"/>
              </a:solidFill>
            </a:endParaRPr>
          </a:p>
          <a:p>
            <a:pPr>
              <a:defRPr/>
            </a:pPr>
            <a:r>
              <a:rPr sz="1100" b="0" i="0" u="none">
                <a:solidFill>
                  <a:schemeClr val="tx1"/>
                </a:solidFill>
                <a:latin typeface="Open Sans"/>
                <a:ea typeface="Open Sans"/>
                <a:cs typeface="Open Sans"/>
              </a:rPr>
              <a:t>Здесь называют имя «приглянувшегося» чужого игрока, а он после этого отворачивается от гостей и встает спиной.</a:t>
            </a:r>
            <a:endParaRPr sz="2000">
              <a:solidFill>
                <a:schemeClr val="tx1"/>
              </a:solidFill>
            </a:endParaRPr>
          </a:p>
          <a:p>
            <a:pPr>
              <a:defRPr/>
            </a:pPr>
            <a:r>
              <a:rPr sz="1100" b="1" i="0" u="none">
                <a:solidFill>
                  <a:schemeClr val="tx1"/>
                </a:solidFill>
                <a:latin typeface="Open Sans"/>
                <a:ea typeface="Open Sans"/>
                <a:cs typeface="Open Sans"/>
              </a:rPr>
              <a:t>– Бояре, у нее зубки болят. Дорогие, у нее зубки болят!</a:t>
            </a:r>
            <a:br>
              <a:rPr sz="1100" b="1" i="0" u="none">
                <a:solidFill>
                  <a:schemeClr val="tx1"/>
                </a:solidFill>
                <a:latin typeface="Open Sans"/>
                <a:ea typeface="Open Sans"/>
                <a:cs typeface="Open Sans"/>
              </a:rPr>
            </a:br>
            <a:r>
              <a:rPr sz="1100" b="1" i="0" u="none">
                <a:solidFill>
                  <a:schemeClr val="tx1"/>
                </a:solidFill>
                <a:latin typeface="Open Sans"/>
                <a:ea typeface="Open Sans"/>
                <a:cs typeface="Open Sans"/>
              </a:rPr>
              <a:t>– Бояре, а мы пряничка дадим. Дорогие, а мы пряничка дадим!</a:t>
            </a:r>
            <a:br>
              <a:rPr sz="1100" b="1" i="0" u="none">
                <a:solidFill>
                  <a:schemeClr val="tx1"/>
                </a:solidFill>
                <a:latin typeface="Open Sans"/>
                <a:ea typeface="Open Sans"/>
                <a:cs typeface="Open Sans"/>
              </a:rPr>
            </a:br>
            <a:r>
              <a:rPr sz="1100" b="1" i="0" u="none">
                <a:solidFill>
                  <a:schemeClr val="tx1"/>
                </a:solidFill>
                <a:latin typeface="Open Sans"/>
                <a:ea typeface="Open Sans"/>
                <a:cs typeface="Open Sans"/>
              </a:rPr>
              <a:t>– Бояре, она прянички не ест. Дорогие, она прянички не ест!</a:t>
            </a:r>
            <a:br>
              <a:rPr sz="1100" b="1" i="0" u="none">
                <a:solidFill>
                  <a:schemeClr val="tx1"/>
                </a:solidFill>
                <a:latin typeface="Open Sans"/>
                <a:ea typeface="Open Sans"/>
                <a:cs typeface="Open Sans"/>
              </a:rPr>
            </a:br>
            <a:r>
              <a:rPr sz="1100" b="1" i="0" u="none">
                <a:solidFill>
                  <a:schemeClr val="tx1"/>
                </a:solidFill>
                <a:latin typeface="Open Sans"/>
                <a:ea typeface="Open Sans"/>
                <a:cs typeface="Open Sans"/>
              </a:rPr>
              <a:t>– Бояре, а мы плеточкой ее. Дорогие, а мы плеточкой ее!</a:t>
            </a:r>
            <a:br>
              <a:rPr sz="1100" b="1" i="0" u="none">
                <a:solidFill>
                  <a:schemeClr val="tx1"/>
                </a:solidFill>
                <a:latin typeface="Open Sans"/>
                <a:ea typeface="Open Sans"/>
                <a:cs typeface="Open Sans"/>
              </a:rPr>
            </a:br>
            <a:r>
              <a:rPr sz="1100" b="1" i="0" u="none">
                <a:solidFill>
                  <a:schemeClr val="tx1"/>
                </a:solidFill>
                <a:latin typeface="Open Sans"/>
                <a:ea typeface="Open Sans"/>
                <a:cs typeface="Open Sans"/>
              </a:rPr>
              <a:t>– Бояре, она плеточки боится. Дорогие, она плеточки боится!</a:t>
            </a:r>
            <a:br>
              <a:rPr sz="1100" b="1" i="0" u="none">
                <a:solidFill>
                  <a:schemeClr val="tx1"/>
                </a:solidFill>
                <a:latin typeface="Open Sans"/>
                <a:ea typeface="Open Sans"/>
                <a:cs typeface="Open Sans"/>
              </a:rPr>
            </a:br>
            <a:r>
              <a:rPr sz="1100" b="1" i="0" u="none">
                <a:solidFill>
                  <a:schemeClr val="tx1"/>
                </a:solidFill>
                <a:latin typeface="Open Sans"/>
                <a:ea typeface="Open Sans"/>
                <a:cs typeface="Open Sans"/>
              </a:rPr>
              <a:t>– Бояре, отворяйте ворота. Отдавайте нам невесту навсегда!</a:t>
            </a:r>
            <a:endParaRPr sz="2000">
              <a:solidFill>
                <a:schemeClr val="tx1"/>
              </a:solidFill>
            </a:endParaRPr>
          </a:p>
          <a:p>
            <a:pPr>
              <a:defRPr/>
            </a:pPr>
            <a:r>
              <a:rPr sz="1100" b="0" i="0" u="none">
                <a:solidFill>
                  <a:schemeClr val="tx1"/>
                </a:solidFill>
                <a:latin typeface="Open Sans"/>
                <a:ea typeface="Open Sans"/>
                <a:cs typeface="Open Sans"/>
              </a:rPr>
              <a:t>После заключительных слов названный игрок пытается разомкнуть крепкую цепь «бояр» – разбегается и устремляется вперед на участников первой команды. Если они разжали руки, и «цепочка» оборвалась, то ребенок идет обратно в свой строй, увлекая с собой одного из оппонентов.</a:t>
            </a:r>
            <a:endParaRPr sz="2000">
              <a:solidFill>
                <a:schemeClr val="tx1"/>
              </a:solidFill>
            </a:endParaRPr>
          </a:p>
          <a:p>
            <a:pPr>
              <a:defRPr/>
            </a:pPr>
            <a:r>
              <a:rPr sz="1100" b="0" i="0" u="none">
                <a:solidFill>
                  <a:schemeClr val="tx1"/>
                </a:solidFill>
                <a:latin typeface="Open Sans"/>
                <a:ea typeface="Open Sans"/>
                <a:cs typeface="Open Sans"/>
              </a:rPr>
              <a:t>А если цепь оказалось прочной, и ее не разбили, то начинающие игру забирают «невесту» себе. Следующий ход за проигравшим лагерем. Победа достается группе, у которой в финале будет численный перевес.</a:t>
            </a:r>
            <a:endParaRPr sz="20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42265577" name=""/>
          <p:cNvSpPr txBox="1"/>
          <p:nvPr/>
        </p:nvSpPr>
        <p:spPr bwMode="auto">
          <a:xfrm flipH="0" flipV="0">
            <a:off x="3601423" y="260348"/>
            <a:ext cx="5848543"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Игры на Святки</a:t>
            </a:r>
            <a:endParaRPr sz="3600" b="1"/>
          </a:p>
        </p:txBody>
      </p:sp>
      <p:sp>
        <p:nvSpPr>
          <p:cNvPr id="1597518174" name=""/>
          <p:cNvSpPr txBox="1"/>
          <p:nvPr/>
        </p:nvSpPr>
        <p:spPr bwMode="auto">
          <a:xfrm flipH="0" flipV="0">
            <a:off x="2572723" y="962023"/>
            <a:ext cx="8884858" cy="192060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marL="283879" indent="-283879">
              <a:buAutoNum type="arabicPeriod"/>
              <a:defRPr/>
            </a:pPr>
            <a:r>
              <a:rPr lang="ru-RU" sz="2400" b="0" i="0" u="none" strike="noStrike" cap="none" spc="0">
                <a:solidFill>
                  <a:schemeClr val="tx1"/>
                </a:solidFill>
                <a:latin typeface="Arial"/>
                <a:ea typeface="Arial"/>
                <a:cs typeface="Arial"/>
              </a:rPr>
              <a:t>Игра «Ведьмина метёлка» </a:t>
            </a:r>
            <a:endParaRPr sz="2400"/>
          </a:p>
          <a:p>
            <a:pPr marL="283879" indent="-283879">
              <a:buAutoNum type="arabicPeriod"/>
              <a:defRPr/>
            </a:pPr>
            <a:r>
              <a:rPr lang="ru-RU" sz="2400" b="0" i="0" u="none" strike="noStrike" cap="none" spc="0">
                <a:solidFill>
                  <a:schemeClr val="tx1"/>
                </a:solidFill>
                <a:latin typeface="Arial"/>
                <a:ea typeface="Arial"/>
                <a:cs typeface="Arial"/>
              </a:rPr>
              <a:t>Игра - "Баба Яга" </a:t>
            </a:r>
            <a:endParaRPr sz="2400"/>
          </a:p>
          <a:p>
            <a:pPr marL="283879" indent="-283879">
              <a:buAutoNum type="arabicPeriod"/>
              <a:defRPr/>
            </a:pPr>
            <a:r>
              <a:rPr lang="ru-RU" sz="2400" b="0" i="0" u="none" strike="noStrike" cap="none" spc="0">
                <a:solidFill>
                  <a:schemeClr val="tx1"/>
                </a:solidFill>
                <a:latin typeface="Arial"/>
                <a:ea typeface="Arial"/>
                <a:cs typeface="Arial"/>
              </a:rPr>
              <a:t>"Два Мороза" </a:t>
            </a:r>
            <a:endParaRPr sz="2400"/>
          </a:p>
          <a:p>
            <a:pPr marL="283879" indent="-283879">
              <a:buAutoNum type="arabicPeriod"/>
              <a:defRPr/>
            </a:pPr>
            <a:r>
              <a:rPr lang="ru-RU" sz="2400" b="0" i="0" u="none" strike="noStrike" cap="none" spc="0">
                <a:solidFill>
                  <a:schemeClr val="tx1"/>
                </a:solidFill>
                <a:latin typeface="Arial"/>
                <a:ea typeface="Arial"/>
                <a:cs typeface="Arial"/>
              </a:rPr>
              <a:t>Игра «Бубен» </a:t>
            </a:r>
            <a:endParaRPr sz="2400"/>
          </a:p>
          <a:p>
            <a:pPr marL="283879" indent="-283879">
              <a:buAutoNum type="arabicPeriod"/>
              <a:defRPr/>
            </a:pPr>
            <a:r>
              <a:rPr lang="ru-RU" sz="2400" b="0" i="0" u="none" strike="noStrike" cap="none" spc="0">
                <a:solidFill>
                  <a:schemeClr val="tx1"/>
                </a:solidFill>
                <a:latin typeface="Arial"/>
                <a:ea typeface="Arial"/>
                <a:cs typeface="Arial"/>
              </a:rPr>
              <a:t>Игра «Ручеёк»</a:t>
            </a:r>
            <a:endParaRPr sz="2400"/>
          </a:p>
        </p:txBody>
      </p:sp>
      <p:pic>
        <p:nvPicPr>
          <p:cNvPr id="822544930" name=""/>
          <p:cNvPicPr>
            <a:picLocks noChangeAspect="1"/>
          </p:cNvPicPr>
          <p:nvPr/>
        </p:nvPicPr>
        <p:blipFill>
          <a:blip r:embed="rId2"/>
          <a:stretch/>
        </p:blipFill>
        <p:spPr bwMode="auto">
          <a:xfrm flipH="0" flipV="0">
            <a:off x="3305174" y="3022599"/>
            <a:ext cx="5581649" cy="372109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479397546" name=""/>
          <p:cNvSpPr txBox="1"/>
          <p:nvPr/>
        </p:nvSpPr>
        <p:spPr bwMode="auto">
          <a:xfrm flipH="0" flipV="0">
            <a:off x="3216570" y="241299"/>
            <a:ext cx="575957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2.</a:t>
            </a:r>
            <a:r>
              <a:rPr sz="3600" b="1"/>
              <a:t> Водяной</a:t>
            </a:r>
            <a:endParaRPr sz="3600" b="1"/>
          </a:p>
        </p:txBody>
      </p:sp>
      <p:sp>
        <p:nvSpPr>
          <p:cNvPr id="1933594766" name=""/>
          <p:cNvSpPr txBox="1"/>
          <p:nvPr/>
        </p:nvSpPr>
        <p:spPr bwMode="auto">
          <a:xfrm flipH="0" flipV="0">
            <a:off x="2058698" y="990239"/>
            <a:ext cx="9235058" cy="24387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400" b="0" i="0" u="none">
                <a:solidFill>
                  <a:schemeClr val="tx1"/>
                </a:solidFill>
                <a:latin typeface="Arial"/>
                <a:ea typeface="Arial"/>
                <a:cs typeface="Arial"/>
              </a:rPr>
              <a:t>Водяной (водящий) сидит в кругу с закрытыми глазами. Играющие водят вокруг него хоровод со словами:</a:t>
            </a:r>
            <a:endParaRPr sz="2400">
              <a:solidFill>
                <a:schemeClr val="tx1"/>
              </a:solidFill>
            </a:endParaRPr>
          </a:p>
          <a:p>
            <a:pPr>
              <a:defRPr/>
            </a:pPr>
            <a:r>
              <a:rPr sz="1400" b="0" i="0" u="none">
                <a:solidFill>
                  <a:schemeClr val="tx1"/>
                </a:solidFill>
                <a:latin typeface="Arial"/>
                <a:ea typeface="Arial"/>
                <a:cs typeface="Arial"/>
              </a:rPr>
              <a:t>Дедушка водяной,</a:t>
            </a:r>
            <a:endParaRPr sz="2400">
              <a:solidFill>
                <a:schemeClr val="tx1"/>
              </a:solidFill>
            </a:endParaRPr>
          </a:p>
          <a:p>
            <a:pPr>
              <a:defRPr/>
            </a:pPr>
            <a:r>
              <a:rPr sz="1400" b="0" i="0" u="none">
                <a:solidFill>
                  <a:schemeClr val="tx1"/>
                </a:solidFill>
                <a:latin typeface="Arial"/>
                <a:ea typeface="Arial"/>
                <a:cs typeface="Arial"/>
              </a:rPr>
              <a:t>Что сидишь ты под водой?</a:t>
            </a:r>
            <a:endParaRPr sz="2400">
              <a:solidFill>
                <a:schemeClr val="tx1"/>
              </a:solidFill>
            </a:endParaRPr>
          </a:p>
          <a:p>
            <a:pPr>
              <a:defRPr/>
            </a:pPr>
            <a:r>
              <a:rPr sz="1400" b="0" i="0" u="none">
                <a:solidFill>
                  <a:schemeClr val="tx1"/>
                </a:solidFill>
                <a:latin typeface="Arial"/>
                <a:ea typeface="Arial"/>
                <a:cs typeface="Arial"/>
              </a:rPr>
              <a:t>Выгляни на чуточку,</a:t>
            </a:r>
            <a:endParaRPr sz="2400">
              <a:solidFill>
                <a:schemeClr val="tx1"/>
              </a:solidFill>
            </a:endParaRPr>
          </a:p>
          <a:p>
            <a:pPr>
              <a:defRPr/>
            </a:pPr>
            <a:r>
              <a:rPr sz="1400" b="0" i="0" u="none">
                <a:solidFill>
                  <a:schemeClr val="tx1"/>
                </a:solidFill>
                <a:latin typeface="Arial"/>
                <a:ea typeface="Arial"/>
                <a:cs typeface="Arial"/>
              </a:rPr>
              <a:t>На одну минуточку.</a:t>
            </a:r>
            <a:endParaRPr sz="2400">
              <a:solidFill>
                <a:schemeClr val="tx1"/>
              </a:solidFill>
            </a:endParaRPr>
          </a:p>
          <a:p>
            <a:pPr>
              <a:defRPr/>
            </a:pPr>
            <a:r>
              <a:rPr sz="1400" b="0" i="0" u="none">
                <a:solidFill>
                  <a:schemeClr val="tx1"/>
                </a:solidFill>
                <a:latin typeface="Arial"/>
                <a:ea typeface="Arial"/>
                <a:cs typeface="Arial"/>
              </a:rPr>
              <a:t>Раз, два, три – водяной не спи!</a:t>
            </a:r>
            <a:endParaRPr sz="2400">
              <a:solidFill>
                <a:schemeClr val="tx1"/>
              </a:solidFill>
            </a:endParaRPr>
          </a:p>
          <a:p>
            <a:pPr>
              <a:defRPr/>
            </a:pPr>
            <a:r>
              <a:rPr sz="1400" b="0" i="0" u="none">
                <a:solidFill>
                  <a:schemeClr val="tx1"/>
                </a:solidFill>
                <a:latin typeface="Arial"/>
                <a:ea typeface="Arial"/>
                <a:cs typeface="Arial"/>
              </a:rPr>
              <a:t>Хоровод останавливается, "водяной" встает и, не открывая глаз, подходит к одному из играющих. Задача водяного - определить, кто перед ним. Если водяной угадал, он меняется ролью и теперь тот, чьё имя было названо, становится водящим. "Водяной" может трогать стоящего перед ним игрока, но глаза открывать нельзя. Для большей сложности "водяной" при последних словах песни раскручивается навстречу движения хоровода.</a:t>
            </a:r>
            <a:endParaRPr sz="2400">
              <a:solidFill>
                <a:schemeClr val="tx1"/>
              </a:solidFill>
            </a:endParaRPr>
          </a:p>
        </p:txBody>
      </p:sp>
      <p:pic>
        <p:nvPicPr>
          <p:cNvPr id="1811236737" name=""/>
          <p:cNvPicPr>
            <a:picLocks noChangeAspect="1"/>
          </p:cNvPicPr>
          <p:nvPr/>
        </p:nvPicPr>
        <p:blipFill>
          <a:blip r:embed="rId2"/>
          <a:stretch/>
        </p:blipFill>
        <p:spPr bwMode="auto">
          <a:xfrm flipH="0" flipV="0">
            <a:off x="4364566" y="3301999"/>
            <a:ext cx="4538131" cy="34035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737023104" name=""/>
          <p:cNvPicPr>
            <a:picLocks noChangeAspect="1"/>
          </p:cNvPicPr>
          <p:nvPr/>
        </p:nvPicPr>
        <p:blipFill>
          <a:blip r:embed="rId2"/>
          <a:stretch/>
        </p:blipFill>
        <p:spPr bwMode="auto">
          <a:xfrm flipH="0" flipV="0">
            <a:off x="3155877" y="3305174"/>
            <a:ext cx="5005130" cy="3333749"/>
          </a:xfrm>
          <a:prstGeom prst="rect">
            <a:avLst/>
          </a:prstGeom>
        </p:spPr>
      </p:pic>
      <p:sp>
        <p:nvSpPr>
          <p:cNvPr id="338212734" name=""/>
          <p:cNvSpPr txBox="1"/>
          <p:nvPr/>
        </p:nvSpPr>
        <p:spPr bwMode="auto">
          <a:xfrm flipH="0" flipV="0">
            <a:off x="4201498" y="466723"/>
            <a:ext cx="524774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3</a:t>
            </a:r>
            <a:r>
              <a:rPr sz="3600" b="1"/>
              <a:t>. Золотые ворота</a:t>
            </a:r>
            <a:endParaRPr sz="3600" b="1"/>
          </a:p>
        </p:txBody>
      </p:sp>
      <p:sp>
        <p:nvSpPr>
          <p:cNvPr id="1787524778" name=""/>
          <p:cNvSpPr txBox="1"/>
          <p:nvPr/>
        </p:nvSpPr>
        <p:spPr bwMode="auto">
          <a:xfrm flipH="0" flipV="0">
            <a:off x="2134899" y="1000123"/>
            <a:ext cx="8674819" cy="20120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400" b="0" i="0" u="none">
                <a:solidFill>
                  <a:schemeClr val="tx1"/>
                </a:solidFill>
                <a:latin typeface="Liberation Sans"/>
                <a:ea typeface="Liberation Sans"/>
                <a:cs typeface="Liberation Sans"/>
              </a:rPr>
              <a:t>Выбираются двое игроков, которые встают друг напротив друга, берутся за руки и поднимают</a:t>
            </a:r>
            <a:endParaRPr sz="2000">
              <a:solidFill>
                <a:schemeClr val="tx1"/>
              </a:solidFill>
            </a:endParaRPr>
          </a:p>
          <a:p>
            <a:pPr>
              <a:defRPr/>
            </a:pPr>
            <a:r>
              <a:rPr sz="1400" b="0" i="0" u="none">
                <a:solidFill>
                  <a:schemeClr val="tx1"/>
                </a:solidFill>
                <a:latin typeface="Liberation Sans"/>
                <a:ea typeface="Liberation Sans"/>
                <a:cs typeface="Liberation Sans"/>
              </a:rPr>
              <a:t>их вверх, образуя «ворота». Остальные игроки берутся за руки, встают в хоровод и проходят</a:t>
            </a:r>
            <a:endParaRPr sz="2000">
              <a:solidFill>
                <a:schemeClr val="tx1"/>
              </a:solidFill>
            </a:endParaRPr>
          </a:p>
          <a:p>
            <a:pPr>
              <a:defRPr/>
            </a:pPr>
            <a:r>
              <a:rPr sz="1400" b="0" i="0" u="none">
                <a:solidFill>
                  <a:schemeClr val="tx1"/>
                </a:solidFill>
                <a:latin typeface="Liberation Sans"/>
                <a:ea typeface="Liberation Sans"/>
                <a:cs typeface="Liberation Sans"/>
              </a:rPr>
              <a:t>под воротами. Игроки – ворота напевают:</a:t>
            </a:r>
            <a:br>
              <a:rPr sz="1400" b="0" i="0" u="none">
                <a:solidFill>
                  <a:schemeClr val="tx1"/>
                </a:solidFill>
                <a:latin typeface="Liberation Sans"/>
                <a:ea typeface="Liberation Sans"/>
                <a:cs typeface="Liberation Sans"/>
              </a:rPr>
            </a:br>
            <a:r>
              <a:rPr sz="1400" b="0" i="1" u="none">
                <a:solidFill>
                  <a:schemeClr val="tx1"/>
                </a:solidFill>
                <a:latin typeface="Liberation Sans"/>
                <a:ea typeface="Liberation Sans"/>
                <a:cs typeface="Liberation Sans"/>
              </a:rPr>
              <a:t>Золотые ворота,</a:t>
            </a:r>
            <a:br>
              <a:rPr sz="1400" b="0" i="1" u="none">
                <a:solidFill>
                  <a:schemeClr val="tx1"/>
                </a:solidFill>
                <a:latin typeface="Liberation Sans"/>
                <a:ea typeface="Liberation Sans"/>
                <a:cs typeface="Liberation Sans"/>
              </a:rPr>
            </a:br>
            <a:r>
              <a:rPr sz="1400" b="0" i="1" u="none">
                <a:solidFill>
                  <a:schemeClr val="tx1"/>
                </a:solidFill>
                <a:latin typeface="Liberation Sans"/>
                <a:ea typeface="Liberation Sans"/>
                <a:cs typeface="Liberation Sans"/>
              </a:rPr>
              <a:t>Проходите, господа.</a:t>
            </a:r>
            <a:br>
              <a:rPr sz="1400" b="0" i="1" u="none">
                <a:solidFill>
                  <a:schemeClr val="tx1"/>
                </a:solidFill>
                <a:latin typeface="Liberation Sans"/>
                <a:ea typeface="Liberation Sans"/>
                <a:cs typeface="Liberation Sans"/>
              </a:rPr>
            </a:br>
            <a:r>
              <a:rPr sz="1400" b="0" i="1" u="none">
                <a:solidFill>
                  <a:schemeClr val="tx1"/>
                </a:solidFill>
                <a:latin typeface="Liberation Sans"/>
                <a:ea typeface="Liberation Sans"/>
                <a:cs typeface="Liberation Sans"/>
              </a:rPr>
              <a:t>Первый раз прощается,</a:t>
            </a:r>
            <a:br>
              <a:rPr sz="1400" b="0" i="1" u="none">
                <a:solidFill>
                  <a:schemeClr val="tx1"/>
                </a:solidFill>
                <a:latin typeface="Liberation Sans"/>
                <a:ea typeface="Liberation Sans"/>
                <a:cs typeface="Liberation Sans"/>
              </a:rPr>
            </a:br>
            <a:r>
              <a:rPr sz="1400" b="0" i="1" u="none">
                <a:solidFill>
                  <a:schemeClr val="tx1"/>
                </a:solidFill>
                <a:latin typeface="Liberation Sans"/>
                <a:ea typeface="Liberation Sans"/>
                <a:cs typeface="Liberation Sans"/>
              </a:rPr>
              <a:t>Второй раз запрещается,</a:t>
            </a:r>
            <a:br>
              <a:rPr sz="1400" b="0" i="1" u="none">
                <a:solidFill>
                  <a:schemeClr val="tx1"/>
                </a:solidFill>
                <a:latin typeface="Liberation Sans"/>
                <a:ea typeface="Liberation Sans"/>
                <a:cs typeface="Liberation Sans"/>
              </a:rPr>
            </a:br>
            <a:r>
              <a:rPr sz="1400" b="0" i="1" u="none">
                <a:solidFill>
                  <a:schemeClr val="tx1"/>
                </a:solidFill>
                <a:latin typeface="Liberation Sans"/>
                <a:ea typeface="Liberation Sans"/>
                <a:cs typeface="Liberation Sans"/>
              </a:rPr>
              <a:t>А на третий раз не пропустим вас!</a:t>
            </a:r>
            <a:br>
              <a:rPr sz="1400" b="0" i="1" u="none">
                <a:solidFill>
                  <a:schemeClr val="tx1"/>
                </a:solidFill>
                <a:latin typeface="Liberation Sans"/>
                <a:ea typeface="Liberation Sans"/>
                <a:cs typeface="Liberation Sans"/>
              </a:rPr>
            </a:br>
            <a:r>
              <a:rPr sz="1400" b="0" i="0" u="none">
                <a:solidFill>
                  <a:schemeClr val="tx1"/>
                </a:solidFill>
                <a:latin typeface="Liberation Sans"/>
                <a:ea typeface="Liberation Sans"/>
                <a:cs typeface="Liberation Sans"/>
              </a:rPr>
              <a:t>Пойманные встают вместе с «воротами». Игра заканчивается, когда всех игроков поймают.</a:t>
            </a:r>
            <a:endParaRPr sz="2000">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09667824" name=""/>
          <p:cNvSpPr txBox="1"/>
          <p:nvPr/>
        </p:nvSpPr>
        <p:spPr bwMode="auto">
          <a:xfrm flipH="0" flipV="0">
            <a:off x="1817399" y="1295399"/>
            <a:ext cx="8814159" cy="201203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lang="ru-RU" sz="1800" b="0" i="0" u="none" strike="noStrike" cap="none" spc="0">
                <a:solidFill>
                  <a:schemeClr val="tx1"/>
                </a:solidFill>
                <a:latin typeface="Arial"/>
                <a:ea typeface="Arial"/>
                <a:cs typeface="Arial"/>
              </a:rPr>
              <a:t>Дети стоят по кругу. У каждого есть цветная лента (верёвочка, «косичка»), которую можно заложить за пояс или за ворот.  В центре круга стоит «ловишка». По сигналу «Беги!», дети разбегаются по площадке. Ловишка бегает за играющими стремясь вытянуть ленточку. По сигналу «Раз-два-три, в круг скорей беги!» играющие строятся в круг. Подсчитывается количество взятых лент. Выбирается новый ловишка, игра повторяется. Правила игры: - ленту не следует придерживать руками, </a:t>
            </a:r>
            <a:endParaRPr/>
          </a:p>
        </p:txBody>
      </p:sp>
      <p:sp>
        <p:nvSpPr>
          <p:cNvPr id="405475781" name=""/>
          <p:cNvSpPr txBox="1"/>
          <p:nvPr/>
        </p:nvSpPr>
        <p:spPr bwMode="auto">
          <a:xfrm flipH="0" flipV="0">
            <a:off x="3582699" y="368299"/>
            <a:ext cx="6383319"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4. Хвосты</a:t>
            </a:r>
            <a:endParaRPr sz="3600" b="1"/>
          </a:p>
        </p:txBody>
      </p:sp>
      <p:pic>
        <p:nvPicPr>
          <p:cNvPr id="532117527" name=""/>
          <p:cNvPicPr>
            <a:picLocks noChangeAspect="1"/>
          </p:cNvPicPr>
          <p:nvPr/>
        </p:nvPicPr>
        <p:blipFill>
          <a:blip r:embed="rId2"/>
          <a:stretch/>
        </p:blipFill>
        <p:spPr bwMode="auto">
          <a:xfrm flipH="0" flipV="0">
            <a:off x="4271024" y="3756999"/>
            <a:ext cx="3649950" cy="2737461"/>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731766035" name=""/>
          <p:cNvSpPr txBox="1"/>
          <p:nvPr/>
        </p:nvSpPr>
        <p:spPr bwMode="auto">
          <a:xfrm flipH="0" flipV="0">
            <a:off x="4243098" y="241299"/>
            <a:ext cx="486399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1.Ведьмина метёлка</a:t>
            </a:r>
            <a:endParaRPr sz="2800" b="1"/>
          </a:p>
        </p:txBody>
      </p:sp>
      <p:sp>
        <p:nvSpPr>
          <p:cNvPr id="1059842210" name=""/>
          <p:cNvSpPr txBox="1"/>
          <p:nvPr/>
        </p:nvSpPr>
        <p:spPr bwMode="auto">
          <a:xfrm flipH="0" flipV="0">
            <a:off x="2541299" y="863598"/>
            <a:ext cx="8928819" cy="143291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200" b="0" i="0" u="none">
                <a:solidFill>
                  <a:srgbClr val="000000"/>
                </a:solidFill>
                <a:latin typeface="Ubuntu Mono"/>
                <a:ea typeface="Ubuntu Mono"/>
                <a:cs typeface="Ubuntu Mono"/>
              </a:rPr>
              <a:t>Дети встают в хоровод, танцуют, пока играет музыка, кого после окончания музыки Баба - яга задела своей метлой, тот входит в круг, игра продолжается 3 раза, когда соберется шестеро детей, под новую музыку они </a:t>
            </a:r>
            <a:r>
              <a:rPr sz="2200">
                <a:latin typeface="Ubuntu Mono"/>
                <a:ea typeface="Ubuntu Mono"/>
                <a:cs typeface="Ubuntu Mono"/>
              </a:rPr>
              <a:t>танцуют</a:t>
            </a:r>
            <a:endParaRPr sz="2200">
              <a:latin typeface="Ubuntu Mono"/>
              <a:cs typeface="Ubuntu Mono"/>
            </a:endParaRPr>
          </a:p>
        </p:txBody>
      </p:sp>
      <p:pic>
        <p:nvPicPr>
          <p:cNvPr id="975026372" name=""/>
          <p:cNvPicPr>
            <a:picLocks noChangeAspect="1"/>
          </p:cNvPicPr>
          <p:nvPr/>
        </p:nvPicPr>
        <p:blipFill>
          <a:blip r:embed="rId2"/>
          <a:stretch/>
        </p:blipFill>
        <p:spPr bwMode="auto">
          <a:xfrm flipH="0" flipV="0">
            <a:off x="4166898" y="2755899"/>
            <a:ext cx="3721099" cy="3113693"/>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777435326" name=""/>
          <p:cNvSpPr txBox="1"/>
          <p:nvPr/>
        </p:nvSpPr>
        <p:spPr bwMode="auto">
          <a:xfrm flipH="0" flipV="0">
            <a:off x="4166898" y="292098"/>
            <a:ext cx="443949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2. Баба - Яга</a:t>
            </a:r>
            <a:endParaRPr sz="3600" b="1"/>
          </a:p>
        </p:txBody>
      </p:sp>
      <p:sp>
        <p:nvSpPr>
          <p:cNvPr id="1711031426" name=""/>
          <p:cNvSpPr txBox="1"/>
          <p:nvPr/>
        </p:nvSpPr>
        <p:spPr bwMode="auto">
          <a:xfrm flipH="0" flipV="0">
            <a:off x="2185699" y="952498"/>
            <a:ext cx="9412139" cy="243875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200" b="0" i="0" u="none">
                <a:solidFill>
                  <a:srgbClr val="000000"/>
                </a:solidFill>
                <a:latin typeface="Times New Roman"/>
                <a:ea typeface="Times New Roman"/>
                <a:cs typeface="Times New Roman"/>
              </a:rPr>
              <a:t>Водящий - Баба Яга – находится с завязанными глазами в центре начерченного круга. Играющие ходят по кругу, не заходя в него. Один из играющих произносит: В тёмном лесу Избушка стоит задом-наперед. В той избушке есть старушка, Яга живёт. У неё глаза большие, Дыбом волосы стоят. Ух, и страшная какая, Наша Бабушка Яга! На последнем слове, играющие входят в круг, и прикасаются к Бабе Яге. Она старается кого-нибудь поймать. Пойманный становится Бабой Ягой.</a:t>
            </a:r>
            <a:endParaRPr sz="2800"/>
          </a:p>
        </p:txBody>
      </p:sp>
      <p:pic>
        <p:nvPicPr>
          <p:cNvPr id="1786066755" name=""/>
          <p:cNvPicPr>
            <a:picLocks noChangeAspect="1"/>
          </p:cNvPicPr>
          <p:nvPr/>
        </p:nvPicPr>
        <p:blipFill>
          <a:blip r:embed="rId2"/>
          <a:stretch/>
        </p:blipFill>
        <p:spPr bwMode="auto">
          <a:xfrm flipH="0" flipV="0">
            <a:off x="3481099" y="3634567"/>
            <a:ext cx="4761390" cy="3166324"/>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64789849" name=""/>
          <p:cNvSpPr txBox="1"/>
          <p:nvPr/>
        </p:nvSpPr>
        <p:spPr bwMode="auto">
          <a:xfrm flipH="0" flipV="0">
            <a:off x="3849399" y="317498"/>
            <a:ext cx="5239597"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3. Два Мороза</a:t>
            </a:r>
            <a:endParaRPr sz="3600" b="1"/>
          </a:p>
        </p:txBody>
      </p:sp>
      <p:sp>
        <p:nvSpPr>
          <p:cNvPr id="514575154" name=""/>
          <p:cNvSpPr txBox="1"/>
          <p:nvPr/>
        </p:nvSpPr>
        <p:spPr bwMode="auto">
          <a:xfrm flipH="0" flipV="0">
            <a:off x="2122199" y="939799"/>
            <a:ext cx="3975959" cy="496859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1600" b="0" i="0" u="none">
                <a:solidFill>
                  <a:srgbClr val="000000"/>
                </a:solidFill>
                <a:latin typeface="Times New Roman"/>
                <a:ea typeface="Times New Roman"/>
                <a:cs typeface="Times New Roman"/>
              </a:rPr>
              <a:t>На противоположных сторонах площадки отмечают линиями два "дома". Играющие располагаются в одном "доме". Выбираются два "мороза": Синий нос и Красный нос. По сигналу "морозы" говорят: </a:t>
            </a:r>
            <a:endParaRPr sz="1600" b="0" i="0" u="none">
              <a:solidFill>
                <a:srgbClr val="000000"/>
              </a:solidFill>
              <a:latin typeface="Times New Roman"/>
              <a:ea typeface="Times New Roman"/>
              <a:cs typeface="Times New Roman"/>
            </a:endParaRPr>
          </a:p>
          <a:p>
            <a:pPr>
              <a:defRPr/>
            </a:pPr>
            <a:r>
              <a:rPr sz="1600" b="0" i="0" u="none">
                <a:solidFill>
                  <a:srgbClr val="000000"/>
                </a:solidFill>
                <a:latin typeface="Times New Roman"/>
                <a:ea typeface="Times New Roman"/>
                <a:cs typeface="Times New Roman"/>
              </a:rPr>
              <a:t>Мы два брата молодые, Два Мороза удалые, </a:t>
            </a:r>
            <a:endParaRPr sz="1600" b="0" i="0" u="none">
              <a:solidFill>
                <a:srgbClr val="000000"/>
              </a:solidFill>
              <a:latin typeface="Times New Roman"/>
              <a:ea typeface="Times New Roman"/>
              <a:cs typeface="Times New Roman"/>
            </a:endParaRPr>
          </a:p>
          <a:p>
            <a:pPr>
              <a:defRPr/>
            </a:pPr>
            <a:r>
              <a:rPr sz="1600" b="0" i="0" u="none">
                <a:solidFill>
                  <a:srgbClr val="000000"/>
                </a:solidFill>
                <a:latin typeface="Times New Roman"/>
                <a:ea typeface="Times New Roman"/>
                <a:cs typeface="Times New Roman"/>
              </a:rPr>
              <a:t>Я – Мороз Красный нос,</a:t>
            </a:r>
            <a:endParaRPr sz="1600" b="0" i="0" u="none">
              <a:solidFill>
                <a:srgbClr val="000000"/>
              </a:solidFill>
              <a:latin typeface="Times New Roman"/>
              <a:ea typeface="Times New Roman"/>
              <a:cs typeface="Times New Roman"/>
            </a:endParaRPr>
          </a:p>
          <a:p>
            <a:pPr>
              <a:defRPr/>
            </a:pPr>
            <a:r>
              <a:rPr sz="1600" b="0" i="0" u="none">
                <a:solidFill>
                  <a:srgbClr val="000000"/>
                </a:solidFill>
                <a:latin typeface="Times New Roman"/>
                <a:ea typeface="Times New Roman"/>
                <a:cs typeface="Times New Roman"/>
              </a:rPr>
              <a:t>Я - Мороз Синий нос. </a:t>
            </a:r>
            <a:endParaRPr sz="1600" b="0" i="0" u="none">
              <a:solidFill>
                <a:srgbClr val="000000"/>
              </a:solidFill>
              <a:latin typeface="Times New Roman"/>
              <a:ea typeface="Times New Roman"/>
              <a:cs typeface="Times New Roman"/>
            </a:endParaRPr>
          </a:p>
          <a:p>
            <a:pPr>
              <a:defRPr/>
            </a:pPr>
            <a:r>
              <a:rPr sz="1600" b="0" i="0" u="none">
                <a:solidFill>
                  <a:srgbClr val="000000"/>
                </a:solidFill>
                <a:latin typeface="Times New Roman"/>
                <a:ea typeface="Times New Roman"/>
                <a:cs typeface="Times New Roman"/>
              </a:rPr>
              <a:t>Кто из Вас решится В путь дороженьку пуститься? </a:t>
            </a:r>
            <a:endParaRPr sz="1600" b="0" i="0" u="none">
              <a:solidFill>
                <a:srgbClr val="000000"/>
              </a:solidFill>
              <a:latin typeface="Times New Roman"/>
              <a:ea typeface="Times New Roman"/>
              <a:cs typeface="Times New Roman"/>
            </a:endParaRPr>
          </a:p>
          <a:p>
            <a:pPr>
              <a:defRPr/>
            </a:pPr>
            <a:r>
              <a:rPr sz="1600" b="0" i="0" u="none">
                <a:solidFill>
                  <a:srgbClr val="000000"/>
                </a:solidFill>
                <a:latin typeface="Times New Roman"/>
                <a:ea typeface="Times New Roman"/>
                <a:cs typeface="Times New Roman"/>
              </a:rPr>
              <a:t>Все играющие хором отвечают:</a:t>
            </a:r>
            <a:endParaRPr sz="1600" b="0" i="0" u="none">
              <a:solidFill>
                <a:srgbClr val="000000"/>
              </a:solidFill>
              <a:latin typeface="Times New Roman"/>
              <a:ea typeface="Times New Roman"/>
              <a:cs typeface="Times New Roman"/>
            </a:endParaRPr>
          </a:p>
          <a:p>
            <a:pPr>
              <a:defRPr/>
            </a:pPr>
            <a:r>
              <a:rPr sz="1600" b="0" i="0" u="none">
                <a:solidFill>
                  <a:srgbClr val="000000"/>
                </a:solidFill>
                <a:latin typeface="Times New Roman"/>
                <a:ea typeface="Times New Roman"/>
                <a:cs typeface="Times New Roman"/>
              </a:rPr>
              <a:t>Не боимся мы угроз, </a:t>
            </a:r>
            <a:endParaRPr sz="1600" b="0" i="0" u="none">
              <a:solidFill>
                <a:srgbClr val="000000"/>
              </a:solidFill>
              <a:latin typeface="Times New Roman"/>
              <a:ea typeface="Times New Roman"/>
              <a:cs typeface="Times New Roman"/>
            </a:endParaRPr>
          </a:p>
          <a:p>
            <a:pPr>
              <a:defRPr/>
            </a:pPr>
            <a:r>
              <a:rPr sz="1600" b="0" i="0" u="none">
                <a:solidFill>
                  <a:srgbClr val="000000"/>
                </a:solidFill>
                <a:latin typeface="Times New Roman"/>
                <a:ea typeface="Times New Roman"/>
                <a:cs typeface="Times New Roman"/>
              </a:rPr>
              <a:t>И не страшен нам мороз. </a:t>
            </a:r>
            <a:endParaRPr sz="1600" b="0" i="0" u="none">
              <a:solidFill>
                <a:srgbClr val="000000"/>
              </a:solidFill>
              <a:latin typeface="Times New Roman"/>
              <a:ea typeface="Times New Roman"/>
              <a:cs typeface="Times New Roman"/>
            </a:endParaRPr>
          </a:p>
          <a:p>
            <a:pPr>
              <a:defRPr/>
            </a:pPr>
            <a:r>
              <a:rPr sz="1600" b="0" i="0" u="none">
                <a:solidFill>
                  <a:srgbClr val="000000"/>
                </a:solidFill>
                <a:latin typeface="Times New Roman"/>
                <a:ea typeface="Times New Roman"/>
                <a:cs typeface="Times New Roman"/>
              </a:rPr>
              <a:t>После слова "мороз" все играющие перебегают в "дом" на противоположной стороне площадки, а "морозы" стараются их "заморозить", коснувшись кого-нибудь рукой.</a:t>
            </a:r>
            <a:endParaRPr sz="2200"/>
          </a:p>
        </p:txBody>
      </p:sp>
      <p:pic>
        <p:nvPicPr>
          <p:cNvPr id="921047190" name=""/>
          <p:cNvPicPr>
            <a:picLocks noChangeAspect="1"/>
          </p:cNvPicPr>
          <p:nvPr/>
        </p:nvPicPr>
        <p:blipFill>
          <a:blip r:embed="rId2"/>
          <a:stretch/>
        </p:blipFill>
        <p:spPr bwMode="auto">
          <a:xfrm flipH="0" flipV="0">
            <a:off x="6771258" y="1181218"/>
            <a:ext cx="3963459" cy="396345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88703660" name=""/>
          <p:cNvSpPr txBox="1"/>
          <p:nvPr/>
        </p:nvSpPr>
        <p:spPr bwMode="auto">
          <a:xfrm flipH="0" flipV="0">
            <a:off x="4331998" y="292098"/>
            <a:ext cx="5098817"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4. Бубен</a:t>
            </a:r>
            <a:endParaRPr sz="3600" b="1"/>
          </a:p>
        </p:txBody>
      </p:sp>
      <p:sp>
        <p:nvSpPr>
          <p:cNvPr id="1328979450" name=""/>
          <p:cNvSpPr txBox="1"/>
          <p:nvPr/>
        </p:nvSpPr>
        <p:spPr bwMode="auto">
          <a:xfrm flipH="0" flipV="0">
            <a:off x="2907038" y="1079499"/>
            <a:ext cx="6377918" cy="1189079"/>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400" b="0" i="0" u="none">
                <a:solidFill>
                  <a:srgbClr val="000000"/>
                </a:solidFill>
                <a:latin typeface="Times New Roman"/>
                <a:ea typeface="Times New Roman"/>
                <a:cs typeface="Times New Roman"/>
              </a:rPr>
              <a:t>Д</a:t>
            </a:r>
            <a:r>
              <a:rPr sz="2400" b="0" i="0" u="none">
                <a:solidFill>
                  <a:srgbClr val="000000"/>
                </a:solidFill>
                <a:latin typeface="Times New Roman"/>
                <a:ea typeface="Times New Roman"/>
                <a:cs typeface="Times New Roman"/>
              </a:rPr>
              <a:t>ети стоят в кругу и под музыку передают бубен друг другу. Когда музыка замолкает, тот, у кого бубен идёт в центр круга и пляшет.</a:t>
            </a:r>
            <a:endParaRPr sz="2400"/>
          </a:p>
        </p:txBody>
      </p:sp>
      <p:pic>
        <p:nvPicPr>
          <p:cNvPr id="1671399472" name=""/>
          <p:cNvPicPr>
            <a:picLocks noChangeAspect="1"/>
          </p:cNvPicPr>
          <p:nvPr/>
        </p:nvPicPr>
        <p:blipFill>
          <a:blip r:embed="rId2"/>
          <a:stretch/>
        </p:blipFill>
        <p:spPr bwMode="auto">
          <a:xfrm flipH="0" flipV="0">
            <a:off x="4229100" y="2320099"/>
            <a:ext cx="3579049" cy="3579049"/>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50631718" name=""/>
          <p:cNvSpPr txBox="1"/>
          <p:nvPr/>
        </p:nvSpPr>
        <p:spPr bwMode="auto">
          <a:xfrm flipH="0" flipV="0">
            <a:off x="4077999" y="215898"/>
            <a:ext cx="5352458" cy="6404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3600" b="1"/>
              <a:t>5. Ручеек</a:t>
            </a:r>
            <a:endParaRPr sz="3600" b="1"/>
          </a:p>
        </p:txBody>
      </p:sp>
      <p:sp>
        <p:nvSpPr>
          <p:cNvPr id="1185136869" name=""/>
          <p:cNvSpPr txBox="1"/>
          <p:nvPr/>
        </p:nvSpPr>
        <p:spPr bwMode="auto">
          <a:xfrm flipH="0" flipV="0">
            <a:off x="2744499" y="1104898"/>
            <a:ext cx="7823919" cy="1097640"/>
          </a:xfrm>
          <a:prstGeom prst="rect">
            <a:avLst/>
          </a:prstGeom>
          <a:noFill/>
        </p:spPr>
        <p:txBody>
          <a:bodyPr vertOverflow="overflow" horzOverflow="overflow" vert="horz" wrap="square" lIns="91440" tIns="45720" rIns="91440" bIns="45720" numCol="1" spcCol="0" rtlCol="0" fromWordArt="0" anchor="t" anchorCtr="0" forceAA="0" upright="0" compatLnSpc="0">
            <a:spAutoFit/>
          </a:bodyPr>
          <a:p>
            <a:pPr>
              <a:defRPr/>
            </a:pPr>
            <a:r>
              <a:rPr sz="2200" b="0" i="0" u="none">
                <a:solidFill>
                  <a:srgbClr val="000000"/>
                </a:solidFill>
                <a:latin typeface="Times New Roman"/>
                <a:ea typeface="Times New Roman"/>
                <a:cs typeface="Times New Roman"/>
              </a:rPr>
              <a:t>Дети становятся парами друг за другом, подняв вверх соединённые руки. Каждая пара должна пройти под этим «мостиком», постепенно выстраиваясь впереди другой пары.</a:t>
            </a:r>
            <a:endParaRPr sz="2200"/>
          </a:p>
        </p:txBody>
      </p:sp>
      <p:pic>
        <p:nvPicPr>
          <p:cNvPr id="694837787" name=""/>
          <p:cNvPicPr>
            <a:picLocks noChangeAspect="1"/>
          </p:cNvPicPr>
          <p:nvPr/>
        </p:nvPicPr>
        <p:blipFill>
          <a:blip r:embed="rId2"/>
          <a:stretch/>
        </p:blipFill>
        <p:spPr bwMode="auto">
          <a:xfrm flipH="0" flipV="0">
            <a:off x="3309919" y="2505456"/>
            <a:ext cx="5854519" cy="3928602"/>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598652750" name="Заголовок 1"/>
          <p:cNvSpPr>
            <a:spLocks noGrp="1"/>
          </p:cNvSpPr>
          <p:nvPr>
            <p:ph type="title"/>
          </p:nvPr>
        </p:nvSpPr>
        <p:spPr bwMode="auto">
          <a:xfrm flipH="0" flipV="0">
            <a:off x="2982298" y="122236"/>
            <a:ext cx="5990247" cy="1143000"/>
          </a:xfrm>
        </p:spPr>
        <p:txBody>
          <a:bodyPr vertOverflow="overflow" horzOverflow="overflow" vert="horz" wrap="square" lIns="91440" tIns="45720" rIns="91440" bIns="45720" numCol="1" spcCol="0" rtlCol="0" fromWordArt="0" anchor="b" anchorCtr="0" forceAA="0" upright="0" compatLnSpc="0">
            <a:normAutofit/>
          </a:bodyPr>
          <a:lstStyle/>
          <a:p>
            <a:pPr>
              <a:defRPr/>
            </a:pPr>
            <a:r>
              <a:rPr/>
              <a:t>Игры на Масленицу</a:t>
            </a:r>
            <a:endParaRPr/>
          </a:p>
        </p:txBody>
      </p:sp>
      <p:sp>
        <p:nvSpPr>
          <p:cNvPr id="1096747906" name="Объект 2"/>
          <p:cNvSpPr>
            <a:spLocks noGrp="1"/>
          </p:cNvSpPr>
          <p:nvPr>
            <p:ph idx="1"/>
          </p:nvPr>
        </p:nvSpPr>
        <p:spPr bwMode="auto">
          <a:xfrm>
            <a:off x="2015296" y="1371600"/>
            <a:ext cx="9998901" cy="4525961"/>
          </a:xfrm>
        </p:spPr>
        <p:txBody>
          <a:bodyPr/>
          <a:lstStyle/>
          <a:p>
            <a:pPr marL="438080" indent="-438080">
              <a:buFont typeface="Arial"/>
              <a:buAutoNum type="arabicPeriod"/>
              <a:defRPr/>
            </a:pPr>
            <a:r>
              <a:rPr/>
              <a:t>Горелки</a:t>
            </a:r>
            <a:endParaRPr/>
          </a:p>
          <a:p>
            <a:pPr marL="438080" indent="-438080">
              <a:buFont typeface="Arial"/>
              <a:buAutoNum type="arabicPeriod"/>
              <a:defRPr/>
            </a:pPr>
            <a:r>
              <a:rPr/>
              <a:t>У медведя во бору </a:t>
            </a:r>
            <a:endParaRPr/>
          </a:p>
          <a:p>
            <a:pPr marL="438080" indent="-438080">
              <a:buFont typeface="Wingdings"/>
              <a:buAutoNum type="arabicPeriod"/>
              <a:defRPr/>
            </a:pPr>
            <a:r>
              <a:rPr/>
              <a:t>Красочки</a:t>
            </a:r>
            <a:endParaRPr/>
          </a:p>
          <a:p>
            <a:pPr marL="438080" indent="-438080">
              <a:buFont typeface="Wingdings"/>
              <a:buAutoNum type="arabicPeriod"/>
              <a:defRPr/>
            </a:pPr>
            <a:r>
              <a:rPr/>
              <a:t>Жмурки</a:t>
            </a:r>
            <a:endParaRPr/>
          </a:p>
          <a:p>
            <a:pPr marL="438080" indent="-438080">
              <a:buFont typeface="Wingdings"/>
              <a:buAutoNum type="arabicPeriod"/>
              <a:defRPr/>
            </a:pPr>
            <a:r>
              <a:rPr/>
              <a:t>Аленушка и Иванушка</a:t>
            </a:r>
            <a:endParaRPr/>
          </a:p>
          <a:p>
            <a:pPr marL="438080" indent="-438080">
              <a:buFont typeface="Wingdings"/>
              <a:buAutoNum type="arabicPeriod"/>
              <a:defRPr/>
            </a:pPr>
            <a:r>
              <a:rPr/>
              <a:t>Казаки – Разбойники</a:t>
            </a:r>
            <a:endParaRPr/>
          </a:p>
          <a:p>
            <a:pPr marL="438080" indent="-438080">
              <a:buFont typeface="Wingdings"/>
              <a:buAutoNum type="arabicPeriod"/>
              <a:defRPr/>
            </a:pPr>
            <a:r>
              <a:rPr/>
              <a:t>Кошки – мышки </a:t>
            </a:r>
            <a:endParaRPr/>
          </a:p>
          <a:p>
            <a:pPr marL="438080" indent="-438080">
              <a:buFont typeface="Wingdings"/>
              <a:buAutoNum type="arabicPeriod"/>
              <a:defRPr/>
            </a:pPr>
            <a:r>
              <a:rPr/>
              <a:t>Тише едешь </a:t>
            </a:r>
            <a:endParaRPr/>
          </a:p>
          <a:p>
            <a:pPr marL="438080" indent="-438080">
              <a:buFont typeface="Wingdings"/>
              <a:buAutoNum type="arabicPeriod"/>
              <a:defRPr/>
            </a:pPr>
            <a:r>
              <a:rPr/>
              <a:t>Заря</a:t>
            </a:r>
            <a:endParaRPr/>
          </a:p>
        </p:txBody>
      </p:sp>
    </p:spTree>
  </p:cSld>
  <p:clrMapOvr>
    <a:masterClrMapping/>
  </p:clrMapOvr>
  <mc:AlternateContent xmlns:mc="http://schemas.openxmlformats.org/markup-compatibility/2006">
    <mc:Choice xmlns:p14="http://schemas.microsoft.com/office/powerpoint/2010/main" Requires="p14">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Corn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2">
      <a:majorFont>
        <a:latin typeface="Arial"/>
        <a:ea typeface="Arial"/>
        <a:cs typeface="Arial"/>
      </a:majorFont>
      <a:minorFont>
        <a:latin typeface="Arial"/>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R7-Office/7.4.0.112</Application>
  <DocSecurity>0</DocSecurity>
  <PresentationFormat/>
  <Paragraphs>0</Paragraphs>
  <Slides>32</Slides>
  <Notes>32</Notes>
  <HiddenSlides>0</HiddenSlides>
  <MMClips>2</MMClips>
  <ScaleCrop>0</ScaleCrop>
  <HeadingPairs>
    <vt:vector size="4" baseType="variant">
      <vt:variant>
        <vt:lpstr>Theme</vt:lpstr>
      </vt:variant>
      <vt:variant>
        <vt:i4>1</vt:i4>
      </vt:variant>
      <vt:variant>
        <vt:lpstr>Slide Titles</vt:lpstr>
      </vt:variant>
      <vt:variant>
        <vt:i4>32</vt:i4>
      </vt:variant>
    </vt:vector>
  </HeadingPairs>
  <TitlesOfParts>
    <vt:vector size="33"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
  <cp:keywords/>
  <dc:description/>
  <dc:identifier/>
  <dc:language>ru-RU</dc:language>
  <cp:lastModifiedBy>Максим Дьяконов</cp:lastModifiedBy>
  <cp:revision>16</cp:revision>
  <dcterms:created xsi:type="dcterms:W3CDTF">2023-08-25T13:22:51Z</dcterms:created>
  <dcterms:modified xsi:type="dcterms:W3CDTF">2024-05-03T12:44:33Z</dcterms:modified>
  <cp:category/>
  <cp:contentStatus/>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2</vt:i4>
  </property>
  <property fmtid="{D5CDD505-2E9C-101B-9397-08002B2CF9AE}" pid="3" name="Notes">
    <vt:i4>1</vt:i4>
  </property>
  <property fmtid="{D5CDD505-2E9C-101B-9397-08002B2CF9AE}" pid="4" name="PresentationFormat">
    <vt:lpwstr>Широкоэкранный</vt:lpwstr>
  </property>
  <property fmtid="{D5CDD505-2E9C-101B-9397-08002B2CF9AE}" pid="5" name="Slides">
    <vt:i4>1</vt:i4>
  </property>
</Properties>
</file>