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0" r:id="rId2"/>
    <p:sldId id="290" r:id="rId3"/>
    <p:sldId id="306" r:id="rId4"/>
    <p:sldId id="307" r:id="rId5"/>
    <p:sldId id="308" r:id="rId6"/>
    <p:sldId id="303" r:id="rId7"/>
    <p:sldId id="309" r:id="rId8"/>
    <p:sldId id="304" r:id="rId9"/>
    <p:sldId id="310" r:id="rId10"/>
    <p:sldId id="30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CE0"/>
    <a:srgbClr val="646A6D"/>
    <a:srgbClr val="F06620"/>
    <a:srgbClr val="F38047"/>
    <a:srgbClr val="EE1D23"/>
    <a:srgbClr val="389232"/>
    <a:srgbClr val="21683C"/>
    <a:srgbClr val="E9671D"/>
    <a:srgbClr val="174BA2"/>
    <a:srgbClr val="9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8" y="108"/>
      </p:cViewPr>
      <p:guideLst>
        <p:guide orient="horz" pos="55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C4B8-ADAB-4631-99C9-09FACBCE9F4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1066-E568-4C4C-AEA0-EB5863DAC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99793-90D7-5C41-B825-D0F0403F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1BA7A9-8E37-9442-975A-59B02AA7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45A90-243E-894C-B7E5-4263AC7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9FFDF-594F-BC40-B219-459648A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73887-53DD-6448-B2E9-CBBB7EF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C376-08ED-9A4C-BF71-26568C7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150-C91C-244C-8DD6-0D0E5DF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14F29-6E99-3245-9126-31D456F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69098-94D1-374C-BD61-3388B97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5D988-B062-B94A-895A-F4078B6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5BAA7F-371C-8340-B39F-A9F0A1AC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3DF874-4458-6A4F-9E7A-01FD8779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90515-0BB0-A747-BDF8-EE36AE0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209D9-EAFF-9540-94B2-80308567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636C9-4EF3-FE4B-AF7A-FE9462E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72520" y="71280"/>
            <a:ext cx="10017720" cy="13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181818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10794600" cy="434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4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DB717-3E7C-DA4C-A209-93EDA34E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24189-8525-9546-9824-119047F0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A83DC-F190-B843-996C-84CC8CF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3F136-C331-F846-8C8F-1C320FB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AA05A-969E-BE49-B6FC-6D3BB0DD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1665-45C5-A74A-90A8-E8EE284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41CC2-CB68-DD48-B956-32A631F7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CB13E-35D1-824E-96F6-BFC806A5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4ADAA-7FDD-054A-A693-469236F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B7D0B-F048-B740-AD83-3386849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1128-E21B-A04E-AC9D-AA253E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22CB-97A3-124A-AD9C-50A63242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09F3-1C4A-AA4D-B5FD-B83E098B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DDBE1D-ACB4-D049-96D8-C3DEB0F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53DEE-1068-CE4D-8DED-DBBA607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CE617-84EE-C44E-82CE-123A7B1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5DB0-7BFD-474E-BEB4-08BB0FB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FC3E-4C50-0441-844E-181B57F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13F9FC-BFBC-094E-B256-07E6B755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2ACB45-98CC-634A-AB68-A8BA596F8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725193-2E72-2147-B399-D3E2A8B1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504A9-B854-4644-B77B-8A21755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EB7D2B-DC99-F54E-8351-29A25CF2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141CC4-A5A2-5F4F-A755-BFAD0FC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324CD-C323-204A-8877-30EA152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46BFE9-6331-D644-B75E-A5BD13B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824931-CA8A-DF47-905F-07C5CA8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4C2B4-A684-3E43-8092-28FFAB1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AC74B9-0BF9-3844-87F0-675E77B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103C8B-D9D1-2E40-927B-AE7AB47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61E4D5-30B1-A44E-BA63-0E56806D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0A14C-F443-3D4A-B574-F620FC8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2C99F-60FA-D84E-AE7A-957D594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2B38A-DD52-CC4C-ACCE-11AF020B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CA3203-E981-0545-A2ED-47D054A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20FEA8-A5AF-0047-83BD-DC7C70B3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AFB01-6387-1D4B-B84B-459EC793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9599-A242-DE49-B65A-496ECC3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02507C-607F-1844-BAEF-E68CD878F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D2B51-DCDA-D242-ABB0-EB9F962E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60E74-63A5-7147-8A61-0C313A0C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22820-6302-814F-8250-F949A81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74C7F-E51E-DC4A-8BE9-B5905A4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7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209F9-9562-5448-9D1B-E111E4F6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04E47-98EE-1442-A21D-AEF7C908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7DC62-CE18-BD47-9E7C-46C8FE34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F05D-DE4D-E04A-A7DB-F2F645796711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74D8A-CF7A-B945-99CD-F47A9700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D02FD-8C9E-8443-8316-784C0E4F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2046" y="127320"/>
            <a:ext cx="11840901" cy="6585995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63348" y="2053621"/>
            <a:ext cx="703829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ТЕМА РАБОТЫ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«Изучение клеток кожицы чешуи лука под лупой и микроскопом»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(на примере самостоятельно приготовленного микропрепарата)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3160" y="4647663"/>
            <a:ext cx="4797467" cy="1273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Научный руководитель: </a:t>
            </a:r>
            <a:br>
              <a:rPr lang="ru-RU" sz="24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</a:br>
            <a:r>
              <a:rPr lang="ru-RU" sz="24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учитель биологии</a:t>
            </a:r>
          </a:p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kern="0" spc="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Шнягина</a:t>
            </a:r>
            <a:r>
              <a:rPr lang="ru-RU" sz="24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 Светлана Андреевна</a:t>
            </a:r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14173BAC-93AE-4472-8F39-36404D47B006}"/>
              </a:ext>
            </a:extLst>
          </p:cNvPr>
          <p:cNvSpPr/>
          <p:nvPr/>
        </p:nvSpPr>
        <p:spPr>
          <a:xfrm>
            <a:off x="-1211594" y="-1376680"/>
            <a:ext cx="4805680" cy="4805680"/>
          </a:xfrm>
          <a:prstGeom prst="donut">
            <a:avLst>
              <a:gd name="adj" fmla="val 15134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100000">
                <a:schemeClr val="accent1">
                  <a:lumMod val="30000"/>
                  <a:lumOff val="70000"/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17364C81-8F9C-4865-AA79-F5191AE7F353}"/>
              </a:ext>
            </a:extLst>
          </p:cNvPr>
          <p:cNvSpPr/>
          <p:nvPr/>
        </p:nvSpPr>
        <p:spPr>
          <a:xfrm>
            <a:off x="8981440" y="688897"/>
            <a:ext cx="2410918" cy="2410918"/>
          </a:xfrm>
          <a:prstGeom prst="donut">
            <a:avLst>
              <a:gd name="adj" fmla="val 1089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4000"/>
                </a:schemeClr>
              </a:gs>
              <a:gs pos="100000">
                <a:schemeClr val="accent1">
                  <a:lumMod val="30000"/>
                  <a:lumOff val="70000"/>
                  <a:alpha val="1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95C663A-82A5-4AC7-A08E-1B66C0F095C0}"/>
              </a:ext>
            </a:extLst>
          </p:cNvPr>
          <p:cNvSpPr/>
          <p:nvPr/>
        </p:nvSpPr>
        <p:spPr>
          <a:xfrm>
            <a:off x="6096000" y="6000193"/>
            <a:ext cx="364135" cy="364135"/>
          </a:xfrm>
          <a:prstGeom prst="donut">
            <a:avLst>
              <a:gd name="adj" fmla="val 17803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233F01-72B6-4B3C-A6BA-9B10D5B1B29B}"/>
              </a:ext>
            </a:extLst>
          </p:cNvPr>
          <p:cNvSpPr/>
          <p:nvPr/>
        </p:nvSpPr>
        <p:spPr>
          <a:xfrm>
            <a:off x="892305" y="4318737"/>
            <a:ext cx="1782539" cy="1420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12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Работу выполнили: </a:t>
            </a:r>
            <a:br>
              <a:rPr lang="ru-RU" sz="12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</a:br>
            <a:r>
              <a:rPr lang="ru-RU" sz="1200" kern="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ученицы 5 класса </a:t>
            </a:r>
          </a:p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200" kern="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2400" kern="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289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2363" y="394508"/>
            <a:ext cx="703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64BCE0"/>
                </a:solidFill>
                <a:latin typeface="Arial Black" panose="020B0A04020102020204" pitchFamily="34" charset="0"/>
              </a:rPr>
              <a:t>ВЫВОДЫ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2363" y="1189608"/>
            <a:ext cx="7584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изготовления препарата кожицы лука под микроскопом мы смогли наблюдать типичное строение растительной клетки. Мы обнаружили клеточную стенку, цитоплазму, ядро и вакуоль. Клетки кожицы лука имеют прямоугольную форму и тесно прилегают друг к другу. Это исследование помогло нам понять, что растительные клетки обладают уникальным набором структур, которые обеспечивают их жизнедеятельность и отличают их от клеток животных.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рабочая гипотеза о том, что кожица лука под микроскопом состоит из нескольких клеток с органоидами подтвердилась. </a:t>
            </a:r>
          </a:p>
          <a:p>
            <a:pPr lvl="0">
              <a:lnSpc>
                <a:spcPct val="80000"/>
              </a:lnSpc>
              <a:defRPr/>
            </a:pP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Круг: прозрачная заливка 14">
            <a:extLst>
              <a:ext uri="{FF2B5EF4-FFF2-40B4-BE49-F238E27FC236}">
                <a16:creationId xmlns:a16="http://schemas.microsoft.com/office/drawing/2014/main" id="{6009A0BF-5737-428D-B33D-134BED729C4B}"/>
              </a:ext>
            </a:extLst>
          </p:cNvPr>
          <p:cNvSpPr/>
          <p:nvPr/>
        </p:nvSpPr>
        <p:spPr>
          <a:xfrm>
            <a:off x="9032859" y="-2626360"/>
            <a:ext cx="4805680" cy="4805680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/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: прозрачная заливка 15">
            <a:extLst>
              <a:ext uri="{FF2B5EF4-FFF2-40B4-BE49-F238E27FC236}">
                <a16:creationId xmlns:a16="http://schemas.microsoft.com/office/drawing/2014/main" id="{D4A85F81-9F74-46FE-AA29-97867758056C}"/>
              </a:ext>
            </a:extLst>
          </p:cNvPr>
          <p:cNvSpPr/>
          <p:nvPr/>
        </p:nvSpPr>
        <p:spPr>
          <a:xfrm rot="3543953">
            <a:off x="7898674" y="5893131"/>
            <a:ext cx="1929738" cy="1929738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>
                  <a:alpha val="73000"/>
                </a:srgbClr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id="{4E0546D8-96DC-4BE7-8793-63EBB146FCD9}"/>
              </a:ext>
            </a:extLst>
          </p:cNvPr>
          <p:cNvSpPr/>
          <p:nvPr/>
        </p:nvSpPr>
        <p:spPr>
          <a:xfrm>
            <a:off x="11312219" y="5518897"/>
            <a:ext cx="494363" cy="494363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>
                  <a:alpha val="65000"/>
                </a:srgbClr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Круг: прозрачная заливка 68">
            <a:extLst>
              <a:ext uri="{FF2B5EF4-FFF2-40B4-BE49-F238E27FC236}">
                <a16:creationId xmlns:a16="http://schemas.microsoft.com/office/drawing/2014/main" id="{299B1DCC-A31F-4D89-9584-4BF20311D839}"/>
              </a:ext>
            </a:extLst>
          </p:cNvPr>
          <p:cNvSpPr/>
          <p:nvPr/>
        </p:nvSpPr>
        <p:spPr>
          <a:xfrm rot="2229056">
            <a:off x="9032859" y="-2626360"/>
            <a:ext cx="4805680" cy="4805680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/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343" y="390186"/>
            <a:ext cx="1166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rgbClr val="64BCE0"/>
                </a:solidFill>
                <a:latin typeface="Arial Black" panose="020B0A04020102020204" pitchFamily="34" charset="0"/>
              </a:rPr>
              <a:t>СОДЕРЖАТЕЛЬНЫЕ ЭЛЕМЕНТЫ РАБОТЫ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03560" y="3634374"/>
            <a:ext cx="5245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Актуальность: изучение кожицы лука под микроскопом дает ценную информацию об анатомической структуре растений; позволяет обучающимся развивать навыки микроскопии.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29661" y="1236140"/>
            <a:ext cx="4094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Проблема: изготовление качественного микропрепарата кожицы чешуи лука с выявлением особенностей строения растительной клетки.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03560" y="2594436"/>
            <a:ext cx="402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Тема проекта: Изучение клеток кожицы чешуи лука под микроскопом.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59DBF3-A79C-45B5-BC04-9EB9D4193EB7}"/>
              </a:ext>
            </a:extLst>
          </p:cNvPr>
          <p:cNvSpPr/>
          <p:nvPr/>
        </p:nvSpPr>
        <p:spPr>
          <a:xfrm>
            <a:off x="7029661" y="6111600"/>
            <a:ext cx="4603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Материалы по технике безопасности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BA5B693-56EA-45D7-BCE4-DFAB491CB9CC}"/>
              </a:ext>
            </a:extLst>
          </p:cNvPr>
          <p:cNvGrpSpPr/>
          <p:nvPr/>
        </p:nvGrpSpPr>
        <p:grpSpPr>
          <a:xfrm>
            <a:off x="6611377" y="1334638"/>
            <a:ext cx="293626" cy="203114"/>
            <a:chOff x="559410" y="2182221"/>
            <a:chExt cx="545716" cy="377496"/>
          </a:xfrm>
        </p:grpSpPr>
        <p:sp>
          <p:nvSpPr>
            <p:cNvPr id="37" name="Половина рамки 36">
              <a:extLst>
                <a:ext uri="{FF2B5EF4-FFF2-40B4-BE49-F238E27FC236}">
                  <a16:creationId xmlns:a16="http://schemas.microsoft.com/office/drawing/2014/main" id="{D0D45F9C-8DFA-4692-822B-AB60B5C75FD4}"/>
                </a:ext>
              </a:extLst>
            </p:cNvPr>
            <p:cNvSpPr/>
            <p:nvPr/>
          </p:nvSpPr>
          <p:spPr>
            <a:xfrm rot="8153637">
              <a:off x="559410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8" name="Половина рамки 37">
              <a:extLst>
                <a:ext uri="{FF2B5EF4-FFF2-40B4-BE49-F238E27FC236}">
                  <a16:creationId xmlns:a16="http://schemas.microsoft.com/office/drawing/2014/main" id="{FDA11DC1-6884-4E7E-8048-419D3664F458}"/>
                </a:ext>
              </a:extLst>
            </p:cNvPr>
            <p:cNvSpPr/>
            <p:nvPr/>
          </p:nvSpPr>
          <p:spPr>
            <a:xfrm rot="8153637">
              <a:off x="707979" y="2182221"/>
              <a:ext cx="397147" cy="377496"/>
            </a:xfrm>
            <a:prstGeom prst="halfFrame">
              <a:avLst>
                <a:gd name="adj1" fmla="val 20134"/>
                <a:gd name="adj2" fmla="val 19192"/>
              </a:avLst>
            </a:prstGeom>
            <a:solidFill>
              <a:srgbClr val="64BCE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71" name="Круг: прозрачная заливка 70">
            <a:extLst>
              <a:ext uri="{FF2B5EF4-FFF2-40B4-BE49-F238E27FC236}">
                <a16:creationId xmlns:a16="http://schemas.microsoft.com/office/drawing/2014/main" id="{78CCFDB5-078C-4CEA-9B64-D783E510C504}"/>
              </a:ext>
            </a:extLst>
          </p:cNvPr>
          <p:cNvSpPr/>
          <p:nvPr/>
        </p:nvSpPr>
        <p:spPr>
          <a:xfrm>
            <a:off x="11312219" y="5518897"/>
            <a:ext cx="494363" cy="494363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>
                  <a:alpha val="65000"/>
                </a:srgbClr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066A51-B1E0-4AD7-929C-B5FB36CA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40" y="2695593"/>
            <a:ext cx="237765" cy="298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1B3B9-A942-4C14-96A0-FA39FDDB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96" y="3710274"/>
            <a:ext cx="237765" cy="2987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4AE682-0AD2-4AFA-B1AA-A6A2BB47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15" y="1491717"/>
            <a:ext cx="3857625" cy="45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D596-4FF5-475C-99B1-35E471A5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64BCE0"/>
                </a:solidFill>
                <a:latin typeface="Arial Black" panose="020B0A04020102020204" pitchFamily="34" charset="0"/>
              </a:rPr>
              <a:t>СОДЕРЖАТЕЛЬНЫЕ ЭЛЕМЕНТЫ РАБОТЫ</a:t>
            </a:r>
            <a:br>
              <a:rPr lang="ru-RU" sz="4400" b="1" dirty="0">
                <a:solidFill>
                  <a:srgbClr val="64BCE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0F86D6-5060-4B88-A9DA-B8BEC6BD7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0805" y="1281130"/>
            <a:ext cx="237765" cy="298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658E40-ECAD-4ACD-8C3A-1D6AF4BF7B0B}"/>
              </a:ext>
            </a:extLst>
          </p:cNvPr>
          <p:cNvSpPr txBox="1"/>
          <p:nvPr/>
        </p:nvSpPr>
        <p:spPr>
          <a:xfrm>
            <a:off x="2475323" y="1121359"/>
            <a:ext cx="4660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Цель работы: Изучение строения кожицы лука на микроскопическом уровне для понимания ее функций и роли в растении.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079DE-A78C-4503-A77D-1F47BC6502CA}"/>
              </a:ext>
            </a:extLst>
          </p:cNvPr>
          <p:cNvSpPr txBox="1"/>
          <p:nvPr/>
        </p:nvSpPr>
        <p:spPr>
          <a:xfrm>
            <a:off x="2492534" y="2163363"/>
            <a:ext cx="43156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Задачи: 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Изучить строение растительной клетки и ее частей;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Развивать умения готовить временные микропрепараты и рассматривать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их под микроскопом;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Воспитывать аккуратность в работе с оптическими приборами.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6C05A6-ACC9-4A16-AEA6-3C6B9A02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05" y="2197135"/>
            <a:ext cx="199295" cy="2987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C806FA-D37B-45EA-8C63-01D3A736A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35" y="4624546"/>
            <a:ext cx="237765" cy="29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730D64-9D26-480D-B415-D651C4D71117}"/>
              </a:ext>
            </a:extLst>
          </p:cNvPr>
          <p:cNvSpPr txBox="1"/>
          <p:nvPr/>
        </p:nvSpPr>
        <p:spPr>
          <a:xfrm>
            <a:off x="2475323" y="4646511"/>
            <a:ext cx="609452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Рабочая гипотеза: изучение кожицы лука под микроскопом позволяет выдвинуть гипотезу о том, что она состоит из нескольких клеток с органоидами. </a:t>
            </a:r>
          </a:p>
          <a:p>
            <a:pPr lvl="0">
              <a:defRPr/>
            </a:pP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Альтернативная гипотеза: исследование структуры кожицы лука может привести к предположению о том, что различные типы клеток и их органеллы играют определенную роль в жизнедеятельности клеток.</a:t>
            </a:r>
          </a:p>
        </p:txBody>
      </p:sp>
    </p:spTree>
    <p:extLst>
      <p:ext uri="{BB962C8B-B14F-4D97-AF65-F5344CB8AC3E}">
        <p14:creationId xmlns:p14="http://schemas.microsoft.com/office/powerpoint/2010/main" val="269651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3C125-93DA-46C8-839B-0F4731CF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64BCE0"/>
                </a:solidFill>
                <a:latin typeface="Arial Black" panose="020B0A04020102020204" pitchFamily="34" charset="0"/>
              </a:rPr>
              <a:t>СОДЕРЖАТЕЛЬНЫЕ ЭЛЕМЕНТЫ РАБОТЫ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5CC109D-A257-4F24-8DDD-D2532D4E9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8088" y="1825625"/>
            <a:ext cx="237765" cy="298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CED4AF-8F83-49CE-89A2-1B983902EBD5}"/>
              </a:ext>
            </a:extLst>
          </p:cNvPr>
          <p:cNvSpPr txBox="1"/>
          <p:nvPr/>
        </p:nvSpPr>
        <p:spPr>
          <a:xfrm>
            <a:off x="5609896" y="169068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Предмет работы: изучение структуры кожицы лука с помощью цифрового оборудования.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B779B555-E4B8-4061-A51F-0D9E16E8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88" y="2475903"/>
            <a:ext cx="237765" cy="298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E82D88-EE52-4B31-B479-715381926927}"/>
              </a:ext>
            </a:extLst>
          </p:cNvPr>
          <p:cNvSpPr txBox="1"/>
          <p:nvPr/>
        </p:nvSpPr>
        <p:spPr>
          <a:xfrm>
            <a:off x="5609896" y="24514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Объект: кожица чешуи лука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D72EE-38C8-4836-8B8D-436C506F65C8}"/>
              </a:ext>
            </a:extLst>
          </p:cNvPr>
          <p:cNvSpPr txBox="1"/>
          <p:nvPr/>
        </p:nvSpPr>
        <p:spPr>
          <a:xfrm>
            <a:off x="5609896" y="3105834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Материалы и оборудование: видоизмененный побег – луковица, лоток, предметное стекло, покровное стекло, вода, слабый раствор йода, </a:t>
            </a:r>
            <a:r>
              <a:rPr lang="ru-RU" sz="18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препаровальная</a:t>
            </a: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 игла, микроскоп, цифровая видеокамера с металлическим штативом, ноутбук.</a:t>
            </a:r>
            <a:endParaRPr lang="ru-RU" dirty="0"/>
          </a:p>
        </p:txBody>
      </p:sp>
      <p:pic>
        <p:nvPicPr>
          <p:cNvPr id="15" name="Объект 6">
            <a:extLst>
              <a:ext uri="{FF2B5EF4-FFF2-40B4-BE49-F238E27FC236}">
                <a16:creationId xmlns:a16="http://schemas.microsoft.com/office/drawing/2014/main" id="{BDB2A23E-66F4-4360-9085-F1C2D24F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88" y="3172347"/>
            <a:ext cx="237765" cy="298730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81A03C66-8747-456B-B783-438858E6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88" y="4333368"/>
            <a:ext cx="237765" cy="298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892B36-36B4-44D6-B37E-2A0140A99E1A}"/>
              </a:ext>
            </a:extLst>
          </p:cNvPr>
          <p:cNvSpPr txBox="1"/>
          <p:nvPr/>
        </p:nvSpPr>
        <p:spPr>
          <a:xfrm>
            <a:off x="5609896" y="437267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Продукт проекта: готовый препарат кожицы лука.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5441D3-AAAA-4733-9835-BC90DD634488}"/>
              </a:ext>
            </a:extLst>
          </p:cNvPr>
          <p:cNvSpPr txBox="1"/>
          <p:nvPr/>
        </p:nvSpPr>
        <p:spPr>
          <a:xfrm>
            <a:off x="5609896" y="480634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Возраст обучающихся : 12 – 13 лет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7B8074-EF4C-42CF-91DC-BAC3F0BF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06" y="4841644"/>
            <a:ext cx="237765" cy="2987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AB196A-7B4D-4010-B0C9-591E74B0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71" y="5388723"/>
            <a:ext cx="237765" cy="2987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B7E1E6-38FA-4917-AB56-05DA61F3AA16}"/>
              </a:ext>
            </a:extLst>
          </p:cNvPr>
          <p:cNvSpPr txBox="1"/>
          <p:nvPr/>
        </p:nvSpPr>
        <p:spPr>
          <a:xfrm>
            <a:off x="5516880" y="5350066"/>
            <a:ext cx="6187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 Зачитывается инструктаж учащимся при работе с лабораторным оборудованием.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4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82CB8-24C8-44BE-A0AE-17D9A4D7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64BCE0"/>
                </a:solidFill>
                <a:latin typeface="Arial Black" panose="020B0A04020102020204" pitchFamily="34" charset="0"/>
              </a:rPr>
              <a:t>СОДЕРЖАТЕЛЬНЫЕ ЭЛЕМЕНТЫ РАБОТЫ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5F30B-7C22-4B23-A044-8611B1521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19926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ЗАДАНИЕ:</a:t>
            </a:r>
          </a:p>
          <a:p>
            <a:pPr marL="342900" indent="-342900">
              <a:buAutoNum type="arabicPeriod"/>
            </a:pPr>
            <a:r>
              <a:rPr lang="ru-RU" sz="1800" dirty="0"/>
              <a:t>Снимите с мясистой чешуи лука прозрачны кусочек примерно размером 2х2 см. и положите на чистое предметное стекло в каплю воды. Расправьте препаровальной иглой, чтобы не было складок и морщин, покройте покровным стеклом;</a:t>
            </a:r>
          </a:p>
          <a:p>
            <a:pPr marL="342900" indent="-342900">
              <a:buAutoNum type="arabicPeriod"/>
            </a:pPr>
            <a:r>
              <a:rPr lang="ru-RU" sz="1800" dirty="0"/>
              <a:t>Окрасьте препарат раствором йода. Для этого с одного конца микрообъекта капните йод.</a:t>
            </a:r>
          </a:p>
          <a:p>
            <a:pPr marL="342900" indent="-342900">
              <a:buAutoNum type="arabicPeriod"/>
            </a:pPr>
            <a:r>
              <a:rPr lang="ru-RU" sz="1800" dirty="0"/>
              <a:t>Рассмотрите окрашенный микропрепарат в цифровую видеокамеру: снаружи клетки видна темная полоска – оболочка, под оболочкой видно золотистое вещество – цитоплазма (она может занимать всю клетку или находиться около стенок); в цитоплазме находится ядро. Найдите вакуоль с клеточным соком.</a:t>
            </a:r>
          </a:p>
          <a:p>
            <a:pPr marL="342900" indent="-342900">
              <a:buAutoNum type="arabicPeriod"/>
            </a:pPr>
            <a:r>
              <a:rPr lang="ru-RU" sz="1800" dirty="0"/>
              <a:t>Зарисуйте 2 – 3 клетки кожицы лука. Обозначьте оболочку, цитоплазму, ядро, вакуоль с клеточным соком.</a:t>
            </a:r>
          </a:p>
        </p:txBody>
      </p:sp>
    </p:spTree>
    <p:extLst>
      <p:ext uri="{BB962C8B-B14F-4D97-AF65-F5344CB8AC3E}">
        <p14:creationId xmlns:p14="http://schemas.microsoft.com/office/powerpoint/2010/main" val="14089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71014" y="232250"/>
            <a:ext cx="703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rgbClr val="64BCE0"/>
                </a:solidFill>
                <a:latin typeface="Arial Black" panose="020B0A04020102020204" pitchFamily="34" charset="0"/>
              </a:rPr>
              <a:t>РЕЗУЛЬТАТЫ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FA3D9-3535-468E-9A6F-F7BF2651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745">
            <a:off x="1045858" y="1347465"/>
            <a:ext cx="2650312" cy="4711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7BD6E-F2B8-4A83-8C40-DE4AB747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69" y="1077074"/>
            <a:ext cx="3556386" cy="5026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2C4B29-49A3-44D6-95B3-428AAB01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749">
            <a:off x="8317470" y="1168851"/>
            <a:ext cx="2974018" cy="50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9981-B1B3-4895-BD52-A069814D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64BCE0"/>
                </a:solidFill>
                <a:latin typeface="Arial Black" panose="020B0A04020102020204" pitchFamily="34" charset="0"/>
              </a:rPr>
              <a:t>РЕЗУЛЬТАТЫ РАБОТЫ</a:t>
            </a:r>
            <a:br>
              <a:rPr lang="ru-RU" sz="4400" b="1" dirty="0">
                <a:solidFill>
                  <a:srgbClr val="64BCE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779460-C14B-4443-85CB-BBEEA5562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536" y="1790114"/>
            <a:ext cx="30111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7112B-5C10-477E-8CE8-C4834A02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720" y="1790114"/>
            <a:ext cx="3271699" cy="4351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6DD3E6-F351-40D7-81DB-2E071947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279" y="1790114"/>
            <a:ext cx="31682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7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9535" y="401057"/>
            <a:ext cx="786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64BCE0"/>
                </a:solidFill>
                <a:latin typeface="Arial Black" panose="020B0A04020102020204" pitchFamily="34" charset="0"/>
              </a:rPr>
              <a:t>ОБСУЖДЕНИЕ РЕЗУЛЬТАТОВ</a:t>
            </a:r>
          </a:p>
        </p:txBody>
      </p:sp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id="{41E3BD5A-F9D2-483F-B64A-63D2F4D39018}"/>
              </a:ext>
            </a:extLst>
          </p:cNvPr>
          <p:cNvSpPr/>
          <p:nvPr/>
        </p:nvSpPr>
        <p:spPr>
          <a:xfrm>
            <a:off x="9032859" y="-2626360"/>
            <a:ext cx="4805680" cy="4805680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/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0C6A9B9C-6EB8-47B2-80D9-C71CBB2B36D7}"/>
              </a:ext>
            </a:extLst>
          </p:cNvPr>
          <p:cNvSpPr/>
          <p:nvPr/>
        </p:nvSpPr>
        <p:spPr>
          <a:xfrm rot="3543953">
            <a:off x="9750511" y="4301987"/>
            <a:ext cx="1929738" cy="1929738"/>
          </a:xfrm>
          <a:prstGeom prst="donut">
            <a:avLst>
              <a:gd name="adj" fmla="val 15134"/>
            </a:avLst>
          </a:prstGeom>
          <a:gradFill>
            <a:gsLst>
              <a:gs pos="0">
                <a:srgbClr val="64BCE0">
                  <a:alpha val="73000"/>
                </a:srgbClr>
              </a:gs>
              <a:gs pos="100000">
                <a:srgbClr val="64BCE0">
                  <a:alpha val="1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2361CD-6346-44F2-8BB6-5BC2B2A26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87" y="1714573"/>
            <a:ext cx="5177573" cy="3194778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2304435-15F5-4E9D-8AC2-E3A9557C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B50C171-3113-4760-8CDC-6B5344CCD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A68382CB-D7C5-434B-9784-4A653AE4E1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Рисунок и описание:</a:t>
            </a:r>
          </a:p>
          <a:p>
            <a:pPr>
              <a:buFontTx/>
              <a:buChar char="-"/>
            </a:pPr>
            <a:r>
              <a:rPr lang="ru-RU" dirty="0"/>
              <a:t>Сделан рисунок в тетради с подписями к основным частям клетки (ядро, клеточная стенка, цитоплазма);</a:t>
            </a:r>
          </a:p>
          <a:p>
            <a:pPr>
              <a:buFontTx/>
              <a:buChar char="-"/>
            </a:pPr>
            <a:r>
              <a:rPr lang="ru-RU" dirty="0"/>
              <a:t>Подробное описание наблюдаемых деталей (форма клетки, наличие ядра, размер вакуоли, характер цитоплазмы).</a:t>
            </a:r>
          </a:p>
        </p:txBody>
      </p:sp>
    </p:spTree>
    <p:extLst>
      <p:ext uri="{BB962C8B-B14F-4D97-AF65-F5344CB8AC3E}">
        <p14:creationId xmlns:p14="http://schemas.microsoft.com/office/powerpoint/2010/main" val="53330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EAA9A-202A-419F-B4D8-119367F0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64BCE0"/>
                </a:solidFill>
                <a:latin typeface="Arial Black" panose="020B0A04020102020204" pitchFamily="34" charset="0"/>
              </a:rPr>
              <a:t>ОБСУЖДЕНИЕ РЕЗУЛЬТАТОВ</a:t>
            </a:r>
            <a:br>
              <a:rPr lang="ru-RU" sz="4400" b="1" dirty="0">
                <a:solidFill>
                  <a:srgbClr val="64BCE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200325-79B0-496F-8714-7810F803DA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4927" y="1825625"/>
            <a:ext cx="2988145" cy="435133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84DB846-22DB-44BF-81C5-93517E2E1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Фотография препарата:</a:t>
            </a:r>
          </a:p>
          <a:p>
            <a:pPr>
              <a:buFontTx/>
              <a:buChar char="-"/>
            </a:pPr>
            <a:r>
              <a:rPr lang="ru-RU" sz="2000" dirty="0"/>
              <a:t>Сделайте фотографию препарата с цифрового оборудования;</a:t>
            </a:r>
          </a:p>
          <a:p>
            <a:pPr>
              <a:buFontTx/>
              <a:buChar char="-"/>
            </a:pPr>
            <a:r>
              <a:rPr lang="ru-RU" sz="2000" dirty="0"/>
              <a:t>К фотографии делаем описание того, что видим на снимке – это основные части клетки, их расположение.</a:t>
            </a:r>
          </a:p>
          <a:p>
            <a:pPr marL="0" indent="0">
              <a:buNone/>
            </a:pPr>
            <a:r>
              <a:rPr lang="ru-RU" sz="1800" dirty="0"/>
              <a:t>В ходе работы мы столкнулись с некоторыми сложностями, например, с трудностями при получении качественного препарата или с недостаточной четкостью изображения под микроскопом. В будущем мы планируем усовершенствовать методику изготовления препарата для более подробного изучения строения клетки.</a:t>
            </a:r>
          </a:p>
        </p:txBody>
      </p:sp>
    </p:spTree>
    <p:extLst>
      <p:ext uri="{BB962C8B-B14F-4D97-AF65-F5344CB8AC3E}">
        <p14:creationId xmlns:p14="http://schemas.microsoft.com/office/powerpoint/2010/main" val="3516014735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600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Times New Roman</vt:lpstr>
      <vt:lpstr>3_Тема Office</vt:lpstr>
      <vt:lpstr>Презентация PowerPoint</vt:lpstr>
      <vt:lpstr>Презентация PowerPoint</vt:lpstr>
      <vt:lpstr>СОДЕРЖАТЕЛЬНЫЕ ЭЛЕМЕНТЫ РАБОТЫ </vt:lpstr>
      <vt:lpstr>СОДЕРЖАТЕЛЬНЫЕ ЭЛЕМЕНТЫ РАБОТЫ</vt:lpstr>
      <vt:lpstr>СОДЕРЖАТЕЛЬНЫЕ ЭЛЕМЕНТЫ РАБОТЫ</vt:lpstr>
      <vt:lpstr>Презентация PowerPoint</vt:lpstr>
      <vt:lpstr>РЕЗУЛЬТАТЫ РАБОТЫ </vt:lpstr>
      <vt:lpstr>Презентация PowerPoint</vt:lpstr>
      <vt:lpstr>ОБСУЖДЕНИЕ РЕЗУЛЬТАТОВ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qwerty</cp:lastModifiedBy>
  <cp:revision>85</cp:revision>
  <dcterms:created xsi:type="dcterms:W3CDTF">2022-02-03T08:56:00Z</dcterms:created>
  <dcterms:modified xsi:type="dcterms:W3CDTF">2024-06-13T14:47:46Z</dcterms:modified>
</cp:coreProperties>
</file>