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diagrams/drawing5.xml" ContentType="application/vnd.ms-office.drawingml.diagramDrawing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drawing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60" r:id="rId4"/>
    <p:sldId id="265" r:id="rId5"/>
    <p:sldId id="266" r:id="rId6"/>
    <p:sldId id="267" r:id="rId7"/>
    <p:sldId id="257" r:id="rId8"/>
    <p:sldId id="276" r:id="rId9"/>
    <p:sldId id="262" r:id="rId10"/>
    <p:sldId id="264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A79143-AF45-4A36-BC94-B3251F022B9C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EA2CC2-B118-4B15-A9BA-658A75B7D912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Это первоначальный образ, знакомый писателю в жизни или по историческим книгам, у которого заимствуются черты характера и внешности для создания литературного героя. Прототипами героев романа являются реальные современники А. С. Пушкина. 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A68B60-408D-4C18-B0E2-767E52C9C387}" type="parTrans" cxnId="{ED8B1753-60C2-4693-B7F5-EE9B77188208}">
      <dgm:prSet/>
      <dgm:spPr/>
      <dgm:t>
        <a:bodyPr/>
        <a:lstStyle/>
        <a:p>
          <a:endParaRPr lang="ru-RU"/>
        </a:p>
      </dgm:t>
    </dgm:pt>
    <dgm:pt modelId="{E144AFAC-A755-4E9C-A06D-B673B0FB55BB}" type="sibTrans" cxnId="{ED8B1753-60C2-4693-B7F5-EE9B77188208}">
      <dgm:prSet/>
      <dgm:spPr/>
      <dgm:t>
        <a:bodyPr/>
        <a:lstStyle/>
        <a:p>
          <a:endParaRPr lang="ru-RU"/>
        </a:p>
      </dgm:t>
    </dgm:pt>
    <dgm:pt modelId="{95CFB1D1-11BB-4308-B7E7-70BE334CCC88}" type="pres">
      <dgm:prSet presAssocID="{C0A79143-AF45-4A36-BC94-B3251F022B9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5E8A0D-BD98-45E8-8871-6FD8297EC269}" type="pres">
      <dgm:prSet presAssocID="{CCEA2CC2-B118-4B15-A9BA-658A75B7D912}" presName="parentText" presStyleLbl="node1" presStyleIdx="0" presStyleCnt="1" custLinFactY="2688" custLinFactNeighborX="-741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8B1753-60C2-4693-B7F5-EE9B77188208}" srcId="{C0A79143-AF45-4A36-BC94-B3251F022B9C}" destId="{CCEA2CC2-B118-4B15-A9BA-658A75B7D912}" srcOrd="0" destOrd="0" parTransId="{B3A68B60-408D-4C18-B0E2-767E52C9C387}" sibTransId="{E144AFAC-A755-4E9C-A06D-B673B0FB55BB}"/>
    <dgm:cxn modelId="{781810CE-EFB0-47D3-831E-2680D111590F}" type="presOf" srcId="{CCEA2CC2-B118-4B15-A9BA-658A75B7D912}" destId="{C85E8A0D-BD98-45E8-8871-6FD8297EC269}" srcOrd="0" destOrd="0" presId="urn:microsoft.com/office/officeart/2005/8/layout/vList2"/>
    <dgm:cxn modelId="{700D6AC6-2066-4299-ABAB-9B83F4EA56DC}" type="presOf" srcId="{C0A79143-AF45-4A36-BC94-B3251F022B9C}" destId="{95CFB1D1-11BB-4308-B7E7-70BE334CCC88}" srcOrd="0" destOrd="0" presId="urn:microsoft.com/office/officeart/2005/8/layout/vList2"/>
    <dgm:cxn modelId="{670FD544-3767-4F40-9FD5-C1F8D5A7C983}" type="presParOf" srcId="{95CFB1D1-11BB-4308-B7E7-70BE334CCC88}" destId="{C85E8A0D-BD98-45E8-8871-6FD8297EC26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A11D11-7BCB-4092-A188-83B2BDD1E685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9465F254-1EE2-4E3C-86ED-33391D6DA6BA}">
      <dgm:prSet/>
      <dgm:spPr/>
      <dgm:t>
        <a:bodyPr/>
        <a:lstStyle/>
        <a:p>
          <a:pPr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Что такое прототип в литературе?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588812-357F-4902-A3DF-865B7887BA2D}" type="parTrans" cxnId="{7A1692B6-702E-4C5A-BC40-FBAEA411D346}">
      <dgm:prSet/>
      <dgm:spPr/>
      <dgm:t>
        <a:bodyPr/>
        <a:lstStyle/>
        <a:p>
          <a:endParaRPr lang="ru-RU"/>
        </a:p>
      </dgm:t>
    </dgm:pt>
    <dgm:pt modelId="{8D2524DC-270F-495F-BB50-5702A1AFCC98}" type="sibTrans" cxnId="{7A1692B6-702E-4C5A-BC40-FBAEA411D346}">
      <dgm:prSet/>
      <dgm:spPr/>
      <dgm:t>
        <a:bodyPr/>
        <a:lstStyle/>
        <a:p>
          <a:endParaRPr lang="ru-RU"/>
        </a:p>
      </dgm:t>
    </dgm:pt>
    <dgm:pt modelId="{3D80B522-9483-41CC-B98B-83A065440BDB}" type="pres">
      <dgm:prSet presAssocID="{BDA11D11-7BCB-4092-A188-83B2BDD1E68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57DB63-E3AF-4053-B9A0-8C7A92072057}" type="pres">
      <dgm:prSet presAssocID="{9465F254-1EE2-4E3C-86ED-33391D6DA6BA}" presName="parentText" presStyleLbl="node1" presStyleIdx="0" presStyleCnt="1" custLinFactNeighborX="-13793" custLinFactNeighborY="-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1692B6-702E-4C5A-BC40-FBAEA411D346}" srcId="{BDA11D11-7BCB-4092-A188-83B2BDD1E685}" destId="{9465F254-1EE2-4E3C-86ED-33391D6DA6BA}" srcOrd="0" destOrd="0" parTransId="{3E588812-357F-4902-A3DF-865B7887BA2D}" sibTransId="{8D2524DC-270F-495F-BB50-5702A1AFCC98}"/>
    <dgm:cxn modelId="{5B2EBC5A-CFD9-41CF-B28C-6DAFB7E7E539}" type="presOf" srcId="{BDA11D11-7BCB-4092-A188-83B2BDD1E685}" destId="{3D80B522-9483-41CC-B98B-83A065440BDB}" srcOrd="0" destOrd="0" presId="urn:microsoft.com/office/officeart/2005/8/layout/vList2"/>
    <dgm:cxn modelId="{58874252-F077-410A-BEFA-A208988B8981}" type="presOf" srcId="{9465F254-1EE2-4E3C-86ED-33391D6DA6BA}" destId="{6057DB63-E3AF-4053-B9A0-8C7A92072057}" srcOrd="0" destOrd="0" presId="urn:microsoft.com/office/officeart/2005/8/layout/vList2"/>
    <dgm:cxn modelId="{C9BBA5CE-69AA-4FCE-B82D-5874F64C5354}" type="presParOf" srcId="{3D80B522-9483-41CC-B98B-83A065440BDB}" destId="{6057DB63-E3AF-4053-B9A0-8C7A9207205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A79143-AF45-4A36-BC94-B3251F022B9C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EA2CC2-B118-4B15-A9BA-658A75B7D912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Благодаря использованию прототипов, авторы могут придать своим героям более глубокую историю, поведение и характеристики. Прототип помогает понять и воссоздать особенности реальных людей, исследовать их мотивы и действия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A68B60-408D-4C18-B0E2-767E52C9C387}" type="parTrans" cxnId="{ED8B1753-60C2-4693-B7F5-EE9B77188208}">
      <dgm:prSet/>
      <dgm:spPr/>
      <dgm:t>
        <a:bodyPr/>
        <a:lstStyle/>
        <a:p>
          <a:endParaRPr lang="ru-RU"/>
        </a:p>
      </dgm:t>
    </dgm:pt>
    <dgm:pt modelId="{E144AFAC-A755-4E9C-A06D-B673B0FB55BB}" type="sibTrans" cxnId="{ED8B1753-60C2-4693-B7F5-EE9B77188208}">
      <dgm:prSet/>
      <dgm:spPr/>
      <dgm:t>
        <a:bodyPr/>
        <a:lstStyle/>
        <a:p>
          <a:endParaRPr lang="ru-RU"/>
        </a:p>
      </dgm:t>
    </dgm:pt>
    <dgm:pt modelId="{95CFB1D1-11BB-4308-B7E7-70BE334CCC88}" type="pres">
      <dgm:prSet presAssocID="{C0A79143-AF45-4A36-BC94-B3251F022B9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5E8A0D-BD98-45E8-8871-6FD8297EC269}" type="pres">
      <dgm:prSet presAssocID="{CCEA2CC2-B118-4B15-A9BA-658A75B7D912}" presName="parentText" presStyleLbl="node1" presStyleIdx="0" presStyleCnt="1" custScaleY="744072" custLinFactNeighborX="3301" custLinFactNeighborY="111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8B1753-60C2-4693-B7F5-EE9B77188208}" srcId="{C0A79143-AF45-4A36-BC94-B3251F022B9C}" destId="{CCEA2CC2-B118-4B15-A9BA-658A75B7D912}" srcOrd="0" destOrd="0" parTransId="{B3A68B60-408D-4C18-B0E2-767E52C9C387}" sibTransId="{E144AFAC-A755-4E9C-A06D-B673B0FB55BB}"/>
    <dgm:cxn modelId="{781810CE-EFB0-47D3-831E-2680D111590F}" type="presOf" srcId="{CCEA2CC2-B118-4B15-A9BA-658A75B7D912}" destId="{C85E8A0D-BD98-45E8-8871-6FD8297EC269}" srcOrd="0" destOrd="0" presId="urn:microsoft.com/office/officeart/2005/8/layout/vList2"/>
    <dgm:cxn modelId="{700D6AC6-2066-4299-ABAB-9B83F4EA56DC}" type="presOf" srcId="{C0A79143-AF45-4A36-BC94-B3251F022B9C}" destId="{95CFB1D1-11BB-4308-B7E7-70BE334CCC88}" srcOrd="0" destOrd="0" presId="urn:microsoft.com/office/officeart/2005/8/layout/vList2"/>
    <dgm:cxn modelId="{670FD544-3767-4F40-9FD5-C1F8D5A7C983}" type="presParOf" srcId="{95CFB1D1-11BB-4308-B7E7-70BE334CCC88}" destId="{C85E8A0D-BD98-45E8-8871-6FD8297EC26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0C4C1B-285F-4157-8EC1-6B9F5AF92E95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A73F28-573B-4DCA-B172-4AC20240218E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just" rtl="0"/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Смысловым помощником в интерпретации образа литературного героя может стать определение архетипа героя. 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A39F44-4C6C-4EE9-9269-82E388C5715F}" type="parTrans" cxnId="{F58C38AF-657E-478E-B65C-BE79B3A94CAB}">
      <dgm:prSet/>
      <dgm:spPr/>
      <dgm:t>
        <a:bodyPr/>
        <a:lstStyle/>
        <a:p>
          <a:endParaRPr lang="ru-RU"/>
        </a:p>
      </dgm:t>
    </dgm:pt>
    <dgm:pt modelId="{4EE945B4-C66A-498E-B3D1-B0CE93851AF8}" type="sibTrans" cxnId="{F58C38AF-657E-478E-B65C-BE79B3A94CAB}">
      <dgm:prSet/>
      <dgm:spPr/>
      <dgm:t>
        <a:bodyPr/>
        <a:lstStyle/>
        <a:p>
          <a:endParaRPr lang="ru-RU"/>
        </a:p>
      </dgm:t>
    </dgm:pt>
    <dgm:pt modelId="{60F5021B-CF5D-4A0A-9CBA-60FD46F17659}" type="pres">
      <dgm:prSet presAssocID="{280C4C1B-285F-4157-8EC1-6B9F5AF92E9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2A9B8E-D608-4C35-A8C1-D74FB5EE47E4}" type="pres">
      <dgm:prSet presAssocID="{21A73F28-573B-4DCA-B172-4AC20240218E}" presName="parentText" presStyleLbl="node1" presStyleIdx="0" presStyleCnt="1" custLinFactNeighborX="-917" custLinFactNeighborY="184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8C38AF-657E-478E-B65C-BE79B3A94CAB}" srcId="{280C4C1B-285F-4157-8EC1-6B9F5AF92E95}" destId="{21A73F28-573B-4DCA-B172-4AC20240218E}" srcOrd="0" destOrd="0" parTransId="{DCA39F44-4C6C-4EE9-9269-82E388C5715F}" sibTransId="{4EE945B4-C66A-498E-B3D1-B0CE93851AF8}"/>
    <dgm:cxn modelId="{45B13DF5-19B8-43DC-9A39-253F7DFB2673}" type="presOf" srcId="{21A73F28-573B-4DCA-B172-4AC20240218E}" destId="{C12A9B8E-D608-4C35-A8C1-D74FB5EE47E4}" srcOrd="0" destOrd="0" presId="urn:microsoft.com/office/officeart/2005/8/layout/vList2"/>
    <dgm:cxn modelId="{A4C842BF-0805-4473-8EE7-167B8C28B217}" type="presOf" srcId="{280C4C1B-285F-4157-8EC1-6B9F5AF92E95}" destId="{60F5021B-CF5D-4A0A-9CBA-60FD46F17659}" srcOrd="0" destOrd="0" presId="urn:microsoft.com/office/officeart/2005/8/layout/vList2"/>
    <dgm:cxn modelId="{F69CCB5C-10D0-4124-9CFD-A4D59EE8452E}" type="presParOf" srcId="{60F5021B-CF5D-4A0A-9CBA-60FD46F17659}" destId="{C12A9B8E-D608-4C35-A8C1-D74FB5EE47E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80C4C1B-285F-4157-8EC1-6B9F5AF92E9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A73F28-573B-4DCA-B172-4AC20240218E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just" rtl="0"/>
          <a:r>
            <a:rPr lang="ru-RU" sz="2400" b="1" i="0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Архетип</a:t>
          </a:r>
          <a:r>
            <a:rPr lang="ru-RU" sz="240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— это первоначальная модель, впервые сформированный исконный тип. Термин была разработан впервые Карлом Юнгом. </a:t>
          </a:r>
          <a:endParaRPr lang="ru-RU" sz="2400" i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A39F44-4C6C-4EE9-9269-82E388C5715F}" type="parTrans" cxnId="{F58C38AF-657E-478E-B65C-BE79B3A94CAB}">
      <dgm:prSet/>
      <dgm:spPr/>
      <dgm:t>
        <a:bodyPr/>
        <a:lstStyle/>
        <a:p>
          <a:endParaRPr lang="ru-RU"/>
        </a:p>
      </dgm:t>
    </dgm:pt>
    <dgm:pt modelId="{4EE945B4-C66A-498E-B3D1-B0CE93851AF8}" type="sibTrans" cxnId="{F58C38AF-657E-478E-B65C-BE79B3A94CAB}">
      <dgm:prSet/>
      <dgm:spPr/>
      <dgm:t>
        <a:bodyPr/>
        <a:lstStyle/>
        <a:p>
          <a:endParaRPr lang="ru-RU"/>
        </a:p>
      </dgm:t>
    </dgm:pt>
    <dgm:pt modelId="{60F5021B-CF5D-4A0A-9CBA-60FD46F17659}" type="pres">
      <dgm:prSet presAssocID="{280C4C1B-285F-4157-8EC1-6B9F5AF92E9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2A9B8E-D608-4C35-A8C1-D74FB5EE47E4}" type="pres">
      <dgm:prSet presAssocID="{21A73F28-573B-4DCA-B172-4AC20240218E}" presName="parentText" presStyleLbl="node1" presStyleIdx="0" presStyleCnt="1" custLinFactNeighborX="-435" custLinFactNeighborY="-392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8C38AF-657E-478E-B65C-BE79B3A94CAB}" srcId="{280C4C1B-285F-4157-8EC1-6B9F5AF92E95}" destId="{21A73F28-573B-4DCA-B172-4AC20240218E}" srcOrd="0" destOrd="0" parTransId="{DCA39F44-4C6C-4EE9-9269-82E388C5715F}" sibTransId="{4EE945B4-C66A-498E-B3D1-B0CE93851AF8}"/>
    <dgm:cxn modelId="{45B13DF5-19B8-43DC-9A39-253F7DFB2673}" type="presOf" srcId="{21A73F28-573B-4DCA-B172-4AC20240218E}" destId="{C12A9B8E-D608-4C35-A8C1-D74FB5EE47E4}" srcOrd="0" destOrd="0" presId="urn:microsoft.com/office/officeart/2005/8/layout/vList2"/>
    <dgm:cxn modelId="{A4C842BF-0805-4473-8EE7-167B8C28B217}" type="presOf" srcId="{280C4C1B-285F-4157-8EC1-6B9F5AF92E95}" destId="{60F5021B-CF5D-4A0A-9CBA-60FD46F17659}" srcOrd="0" destOrd="0" presId="urn:microsoft.com/office/officeart/2005/8/layout/vList2"/>
    <dgm:cxn modelId="{F69CCB5C-10D0-4124-9CFD-A4D59EE8452E}" type="presParOf" srcId="{60F5021B-CF5D-4A0A-9CBA-60FD46F17659}" destId="{C12A9B8E-D608-4C35-A8C1-D74FB5EE47E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80C4C1B-285F-4157-8EC1-6B9F5AF92E9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A73F28-573B-4DCA-B172-4AC20240218E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24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</a:t>
          </a:r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то сочетание поступков, мыслей и целей, характерных для персонажа. Эти персонажи знакомы нам по мифам, легендам, сказкам, историям. 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A39F44-4C6C-4EE9-9269-82E388C5715F}" type="parTrans" cxnId="{F58C38AF-657E-478E-B65C-BE79B3A94CAB}">
      <dgm:prSet/>
      <dgm:spPr/>
      <dgm:t>
        <a:bodyPr/>
        <a:lstStyle/>
        <a:p>
          <a:endParaRPr lang="ru-RU"/>
        </a:p>
      </dgm:t>
    </dgm:pt>
    <dgm:pt modelId="{4EE945B4-C66A-498E-B3D1-B0CE93851AF8}" type="sibTrans" cxnId="{F58C38AF-657E-478E-B65C-BE79B3A94CAB}">
      <dgm:prSet/>
      <dgm:spPr/>
      <dgm:t>
        <a:bodyPr/>
        <a:lstStyle/>
        <a:p>
          <a:endParaRPr lang="ru-RU"/>
        </a:p>
      </dgm:t>
    </dgm:pt>
    <dgm:pt modelId="{60F5021B-CF5D-4A0A-9CBA-60FD46F17659}" type="pres">
      <dgm:prSet presAssocID="{280C4C1B-285F-4157-8EC1-6B9F5AF92E9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2A9B8E-D608-4C35-A8C1-D74FB5EE47E4}" type="pres">
      <dgm:prSet presAssocID="{21A73F28-573B-4DCA-B172-4AC20240218E}" presName="parentText" presStyleLbl="node1" presStyleIdx="0" presStyleCnt="1" custLinFactNeighborX="-435" custLinFactNeighborY="-392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8C38AF-657E-478E-B65C-BE79B3A94CAB}" srcId="{280C4C1B-285F-4157-8EC1-6B9F5AF92E95}" destId="{21A73F28-573B-4DCA-B172-4AC20240218E}" srcOrd="0" destOrd="0" parTransId="{DCA39F44-4C6C-4EE9-9269-82E388C5715F}" sibTransId="{4EE945B4-C66A-498E-B3D1-B0CE93851AF8}"/>
    <dgm:cxn modelId="{45B13DF5-19B8-43DC-9A39-253F7DFB2673}" type="presOf" srcId="{21A73F28-573B-4DCA-B172-4AC20240218E}" destId="{C12A9B8E-D608-4C35-A8C1-D74FB5EE47E4}" srcOrd="0" destOrd="0" presId="urn:microsoft.com/office/officeart/2005/8/layout/vList2"/>
    <dgm:cxn modelId="{A4C842BF-0805-4473-8EE7-167B8C28B217}" type="presOf" srcId="{280C4C1B-285F-4157-8EC1-6B9F5AF92E95}" destId="{60F5021B-CF5D-4A0A-9CBA-60FD46F17659}" srcOrd="0" destOrd="0" presId="urn:microsoft.com/office/officeart/2005/8/layout/vList2"/>
    <dgm:cxn modelId="{F69CCB5C-10D0-4124-9CFD-A4D59EE8452E}" type="presParOf" srcId="{60F5021B-CF5D-4A0A-9CBA-60FD46F17659}" destId="{C12A9B8E-D608-4C35-A8C1-D74FB5EE47E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913FE76-38B8-4516-B957-3C2AEC3F4BE3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8ACF86-F801-4A5E-B1E5-8FBBC2FF0DB9}">
      <dgm:prSet custT="1"/>
      <dgm:spPr/>
      <dgm:t>
        <a:bodyPr/>
        <a:lstStyle/>
        <a:p>
          <a:pPr rtl="0"/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Что такое Нейросеть?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4B582A-EAE1-463B-8E33-7AF57F41038E}" type="parTrans" cxnId="{A92036D9-87DC-4322-B472-892A47F35594}">
      <dgm:prSet/>
      <dgm:spPr/>
      <dgm:t>
        <a:bodyPr/>
        <a:lstStyle/>
        <a:p>
          <a:endParaRPr lang="ru-RU"/>
        </a:p>
      </dgm:t>
    </dgm:pt>
    <dgm:pt modelId="{E5FEF1CB-144C-4AE2-831B-DCBFD5A1CED6}" type="sibTrans" cxnId="{A92036D9-87DC-4322-B472-892A47F35594}">
      <dgm:prSet/>
      <dgm:spPr/>
      <dgm:t>
        <a:bodyPr/>
        <a:lstStyle/>
        <a:p>
          <a:endParaRPr lang="ru-RU"/>
        </a:p>
      </dgm:t>
    </dgm:pt>
    <dgm:pt modelId="{82AAEE77-2871-41B1-8C57-688434080B3A}" type="pres">
      <dgm:prSet presAssocID="{6913FE76-38B8-4516-B957-3C2AEC3F4BE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C55DE0-0A7E-46EC-B5A1-4EFCEEAC7F33}" type="pres">
      <dgm:prSet presAssocID="{DB8ACF86-F801-4A5E-B1E5-8FBBC2FF0DB9}" presName="parentText" presStyleLbl="node1" presStyleIdx="0" presStyleCnt="1" custScaleY="184006" custLinFactNeighborX="2000" custLinFactNeighborY="128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648B1B-61C4-4263-9728-62D65CB0D16C}" type="presOf" srcId="{DB8ACF86-F801-4A5E-B1E5-8FBBC2FF0DB9}" destId="{33C55DE0-0A7E-46EC-B5A1-4EFCEEAC7F33}" srcOrd="0" destOrd="0" presId="urn:microsoft.com/office/officeart/2005/8/layout/vList2"/>
    <dgm:cxn modelId="{A92036D9-87DC-4322-B472-892A47F35594}" srcId="{6913FE76-38B8-4516-B957-3C2AEC3F4BE3}" destId="{DB8ACF86-F801-4A5E-B1E5-8FBBC2FF0DB9}" srcOrd="0" destOrd="0" parTransId="{454B582A-EAE1-463B-8E33-7AF57F41038E}" sibTransId="{E5FEF1CB-144C-4AE2-831B-DCBFD5A1CED6}"/>
    <dgm:cxn modelId="{D37F730A-F009-43C0-A467-88A1024D60FB}" type="presOf" srcId="{6913FE76-38B8-4516-B957-3C2AEC3F4BE3}" destId="{82AAEE77-2871-41B1-8C57-688434080B3A}" srcOrd="0" destOrd="0" presId="urn:microsoft.com/office/officeart/2005/8/layout/vList2"/>
    <dgm:cxn modelId="{DA983323-6E76-46EE-9888-BA18E0F881C9}" type="presParOf" srcId="{82AAEE77-2871-41B1-8C57-688434080B3A}" destId="{33C55DE0-0A7E-46EC-B5A1-4EFCEEAC7F3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913FE76-38B8-4516-B957-3C2AEC3F4BE3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8ACF86-F801-4A5E-B1E5-8FBBC2FF0DB9}">
      <dgm:prSet custT="1"/>
      <dgm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Нейросеть – это тип машинного обучения, при котором компьютерная программа имитирует работу человеческого мозга. 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4B582A-EAE1-463B-8E33-7AF57F41038E}" type="parTrans" cxnId="{A92036D9-87DC-4322-B472-892A47F35594}">
      <dgm:prSet/>
      <dgm:spPr/>
      <dgm:t>
        <a:bodyPr/>
        <a:lstStyle/>
        <a:p>
          <a:endParaRPr lang="ru-RU"/>
        </a:p>
      </dgm:t>
    </dgm:pt>
    <dgm:pt modelId="{E5FEF1CB-144C-4AE2-831B-DCBFD5A1CED6}" type="sibTrans" cxnId="{A92036D9-87DC-4322-B472-892A47F35594}">
      <dgm:prSet/>
      <dgm:spPr/>
      <dgm:t>
        <a:bodyPr/>
        <a:lstStyle/>
        <a:p>
          <a:endParaRPr lang="ru-RU"/>
        </a:p>
      </dgm:t>
    </dgm:pt>
    <dgm:pt modelId="{82AAEE77-2871-41B1-8C57-688434080B3A}" type="pres">
      <dgm:prSet presAssocID="{6913FE76-38B8-4516-B957-3C2AEC3F4BE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C55DE0-0A7E-46EC-B5A1-4EFCEEAC7F33}" type="pres">
      <dgm:prSet presAssocID="{DB8ACF86-F801-4A5E-B1E5-8FBBC2FF0DB9}" presName="parentText" presStyleLbl="node1" presStyleIdx="0" presStyleCnt="1" custScaleY="385034" custLinFactY="174161" custLinFactNeighborX="-17930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648B1B-61C4-4263-9728-62D65CB0D16C}" type="presOf" srcId="{DB8ACF86-F801-4A5E-B1E5-8FBBC2FF0DB9}" destId="{33C55DE0-0A7E-46EC-B5A1-4EFCEEAC7F33}" srcOrd="0" destOrd="0" presId="urn:microsoft.com/office/officeart/2005/8/layout/vList2"/>
    <dgm:cxn modelId="{A92036D9-87DC-4322-B472-892A47F35594}" srcId="{6913FE76-38B8-4516-B957-3C2AEC3F4BE3}" destId="{DB8ACF86-F801-4A5E-B1E5-8FBBC2FF0DB9}" srcOrd="0" destOrd="0" parTransId="{454B582A-EAE1-463B-8E33-7AF57F41038E}" sibTransId="{E5FEF1CB-144C-4AE2-831B-DCBFD5A1CED6}"/>
    <dgm:cxn modelId="{D37F730A-F009-43C0-A467-88A1024D60FB}" type="presOf" srcId="{6913FE76-38B8-4516-B957-3C2AEC3F4BE3}" destId="{82AAEE77-2871-41B1-8C57-688434080B3A}" srcOrd="0" destOrd="0" presId="urn:microsoft.com/office/officeart/2005/8/layout/vList2"/>
    <dgm:cxn modelId="{DA983323-6E76-46EE-9888-BA18E0F881C9}" type="presParOf" srcId="{82AAEE77-2871-41B1-8C57-688434080B3A}" destId="{33C55DE0-0A7E-46EC-B5A1-4EFCEEAC7F33}" srcOrd="0" destOrd="0" presId="urn:microsoft.com/office/officeart/2005/8/layout/vList2"/>
  </dgm:cxnLst>
  <dgm:bg>
    <a:solidFill>
      <a:schemeClr val="bg1"/>
    </a:solidFill>
  </dgm:bg>
  <dgm:whole>
    <a:ln>
      <a:solidFill>
        <a:schemeClr val="accent2">
          <a:lumMod val="60000"/>
          <a:lumOff val="40000"/>
        </a:schemeClr>
      </a:solidFill>
    </a:ln>
  </dgm:whole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913FE76-38B8-4516-B957-3C2AEC3F4BE3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8ACF86-F801-4A5E-B1E5-8FBBC2FF0DB9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Поддавшись тренду и загрузив в онлайн приложение «Акулы нейронных сетей» описание героев и отрывки из романа мы получили цифровые иллюстрации.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4B582A-EAE1-463B-8E33-7AF57F41038E}" type="parTrans" cxnId="{A92036D9-87DC-4322-B472-892A47F35594}">
      <dgm:prSet/>
      <dgm:spPr/>
      <dgm:t>
        <a:bodyPr/>
        <a:lstStyle/>
        <a:p>
          <a:endParaRPr lang="ru-RU"/>
        </a:p>
      </dgm:t>
    </dgm:pt>
    <dgm:pt modelId="{E5FEF1CB-144C-4AE2-831B-DCBFD5A1CED6}" type="sibTrans" cxnId="{A92036D9-87DC-4322-B472-892A47F35594}">
      <dgm:prSet/>
      <dgm:spPr/>
      <dgm:t>
        <a:bodyPr/>
        <a:lstStyle/>
        <a:p>
          <a:endParaRPr lang="ru-RU"/>
        </a:p>
      </dgm:t>
    </dgm:pt>
    <dgm:pt modelId="{82AAEE77-2871-41B1-8C57-688434080B3A}" type="pres">
      <dgm:prSet presAssocID="{6913FE76-38B8-4516-B957-3C2AEC3F4BE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C55DE0-0A7E-46EC-B5A1-4EFCEEAC7F33}" type="pres">
      <dgm:prSet presAssocID="{DB8ACF86-F801-4A5E-B1E5-8FBBC2FF0DB9}" presName="parentText" presStyleLbl="node1" presStyleIdx="0" presStyleCnt="1" custScaleY="539048" custLinFactNeighborY="-901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648B1B-61C4-4263-9728-62D65CB0D16C}" type="presOf" srcId="{DB8ACF86-F801-4A5E-B1E5-8FBBC2FF0DB9}" destId="{33C55DE0-0A7E-46EC-B5A1-4EFCEEAC7F33}" srcOrd="0" destOrd="0" presId="urn:microsoft.com/office/officeart/2005/8/layout/vList2"/>
    <dgm:cxn modelId="{A92036D9-87DC-4322-B472-892A47F35594}" srcId="{6913FE76-38B8-4516-B957-3C2AEC3F4BE3}" destId="{DB8ACF86-F801-4A5E-B1E5-8FBBC2FF0DB9}" srcOrd="0" destOrd="0" parTransId="{454B582A-EAE1-463B-8E33-7AF57F41038E}" sibTransId="{E5FEF1CB-144C-4AE2-831B-DCBFD5A1CED6}"/>
    <dgm:cxn modelId="{D37F730A-F009-43C0-A467-88A1024D60FB}" type="presOf" srcId="{6913FE76-38B8-4516-B957-3C2AEC3F4BE3}" destId="{82AAEE77-2871-41B1-8C57-688434080B3A}" srcOrd="0" destOrd="0" presId="urn:microsoft.com/office/officeart/2005/8/layout/vList2"/>
    <dgm:cxn modelId="{DA983323-6E76-46EE-9888-BA18E0F881C9}" type="presParOf" srcId="{82AAEE77-2871-41B1-8C57-688434080B3A}" destId="{33C55DE0-0A7E-46EC-B5A1-4EFCEEAC7F3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5E8A0D-BD98-45E8-8871-6FD8297EC269}">
      <dsp:nvSpPr>
        <dsp:cNvPr id="0" name=""/>
        <dsp:cNvSpPr/>
      </dsp:nvSpPr>
      <dsp:spPr>
        <a:xfrm>
          <a:off x="0" y="265"/>
          <a:ext cx="7976631" cy="1938726"/>
        </a:xfrm>
        <a:prstGeom prst="roundRect">
          <a:avLst/>
        </a:prstGeom>
        <a:gradFill rotWithShape="1">
          <a:gsLst>
            <a:gs pos="0">
              <a:schemeClr val="accent2">
                <a:tint val="35000"/>
                <a:satMod val="253000"/>
              </a:schemeClr>
            </a:gs>
            <a:gs pos="50000">
              <a:schemeClr val="accent2">
                <a:tint val="42000"/>
                <a:satMod val="255000"/>
              </a:schemeClr>
            </a:gs>
            <a:gs pos="97000">
              <a:schemeClr val="accent2">
                <a:tint val="53000"/>
                <a:satMod val="260000"/>
              </a:schemeClr>
            </a:gs>
            <a:gs pos="100000">
              <a:schemeClr val="accent2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Это первоначальный образ, знакомый писателю в жизни или по историческим книгам, у которого заимствуются черты характера и внешности для создания литературного героя. Прототипами героев романа являются реальные современники А. С. Пушкина. 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641" y="94906"/>
        <a:ext cx="7787349" cy="17494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57DB63-E3AF-4053-B9A0-8C7A92072057}">
      <dsp:nvSpPr>
        <dsp:cNvPr id="0" name=""/>
        <dsp:cNvSpPr/>
      </dsp:nvSpPr>
      <dsp:spPr>
        <a:xfrm>
          <a:off x="0" y="8780"/>
          <a:ext cx="6264695" cy="702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Что такое прототип в литературе? </a:t>
          </a:r>
          <a:endParaRPr lang="ru-RU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269" y="43049"/>
        <a:ext cx="6196157" cy="6334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5E8A0D-BD98-45E8-8871-6FD8297EC269}">
      <dsp:nvSpPr>
        <dsp:cNvPr id="0" name=""/>
        <dsp:cNvSpPr/>
      </dsp:nvSpPr>
      <dsp:spPr>
        <a:xfrm>
          <a:off x="0" y="353122"/>
          <a:ext cx="7344815" cy="2087313"/>
        </a:xfrm>
        <a:prstGeom prst="roundRect">
          <a:avLst/>
        </a:prstGeom>
        <a:gradFill rotWithShape="1">
          <a:gsLst>
            <a:gs pos="0">
              <a:schemeClr val="accent2">
                <a:tint val="35000"/>
                <a:satMod val="253000"/>
              </a:schemeClr>
            </a:gs>
            <a:gs pos="50000">
              <a:schemeClr val="accent2">
                <a:tint val="42000"/>
                <a:satMod val="255000"/>
              </a:schemeClr>
            </a:gs>
            <a:gs pos="97000">
              <a:schemeClr val="accent2">
                <a:tint val="53000"/>
                <a:satMod val="260000"/>
              </a:schemeClr>
            </a:gs>
            <a:gs pos="100000">
              <a:schemeClr val="accent2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Благодаря использованию прототипов, авторы могут придать своим героям более глубокую историю, поведение и характеристики. Прототип помогает понять и воссоздать особенности реальных людей, исследовать их мотивы и действия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1894" y="455016"/>
        <a:ext cx="7141027" cy="18835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2A9B8E-D608-4C35-A8C1-D74FB5EE47E4}">
      <dsp:nvSpPr>
        <dsp:cNvPr id="0" name=""/>
        <dsp:cNvSpPr/>
      </dsp:nvSpPr>
      <dsp:spPr>
        <a:xfrm>
          <a:off x="0" y="329350"/>
          <a:ext cx="7848872" cy="1254825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Смысловым помощником в интерпретации образа литературного героя может стать определение архетипа героя. 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256" y="390606"/>
        <a:ext cx="7726360" cy="113231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2A9B8E-D608-4C35-A8C1-D74FB5EE47E4}">
      <dsp:nvSpPr>
        <dsp:cNvPr id="0" name=""/>
        <dsp:cNvSpPr/>
      </dsp:nvSpPr>
      <dsp:spPr>
        <a:xfrm>
          <a:off x="0" y="0"/>
          <a:ext cx="8280920" cy="1254825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u="sng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Архетип</a:t>
          </a:r>
          <a:r>
            <a:rPr lang="ru-RU" sz="240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— это первоначальная модель, впервые сформированный исконный тип. Термин была разработан впервые Карлом Юнгом. </a:t>
          </a:r>
          <a:endParaRPr lang="ru-RU" sz="2400" i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256" y="61256"/>
        <a:ext cx="8158408" cy="113231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2A9B8E-D608-4C35-A8C1-D74FB5EE47E4}">
      <dsp:nvSpPr>
        <dsp:cNvPr id="0" name=""/>
        <dsp:cNvSpPr/>
      </dsp:nvSpPr>
      <dsp:spPr>
        <a:xfrm>
          <a:off x="0" y="0"/>
          <a:ext cx="7924514" cy="1254825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</a:t>
          </a: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то сочетание поступков, мыслей и целей, характерных для персонажа. Эти персонажи знакомы нам по мифам, легендам, сказкам, историям. 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256" y="61256"/>
        <a:ext cx="7802002" cy="113231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C55DE0-0A7E-46EC-B5A1-4EFCEEAC7F33}">
      <dsp:nvSpPr>
        <dsp:cNvPr id="0" name=""/>
        <dsp:cNvSpPr/>
      </dsp:nvSpPr>
      <dsp:spPr>
        <a:xfrm>
          <a:off x="0" y="144016"/>
          <a:ext cx="3600400" cy="9203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Что такое Нейросеть?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928" y="188944"/>
        <a:ext cx="3510544" cy="83049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C55DE0-0A7E-46EC-B5A1-4EFCEEAC7F33}">
      <dsp:nvSpPr>
        <dsp:cNvPr id="0" name=""/>
        <dsp:cNvSpPr/>
      </dsp:nvSpPr>
      <dsp:spPr>
        <a:xfrm>
          <a:off x="0" y="214757"/>
          <a:ext cx="6480720" cy="129741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Нейросеть – это тип машинного обучения, при котором компьютерная программа имитирует работу человеческого мозга. 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334" y="278091"/>
        <a:ext cx="6354052" cy="117074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C55DE0-0A7E-46EC-B5A1-4EFCEEAC7F33}">
      <dsp:nvSpPr>
        <dsp:cNvPr id="0" name=""/>
        <dsp:cNvSpPr/>
      </dsp:nvSpPr>
      <dsp:spPr>
        <a:xfrm>
          <a:off x="0" y="0"/>
          <a:ext cx="7056784" cy="1665011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Поддавшись тренду и загрузив в онлайн приложение «Акулы нейронных сетей» описание героев и отрывки из романа мы получили цифровые иллюстрации.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1279" y="81279"/>
        <a:ext cx="6894226" cy="15024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D355-43E7-4622-983E-51C2196B0FB8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A492-647A-4BB0-AED0-078D39C7A0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D355-43E7-4622-983E-51C2196B0FB8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A492-647A-4BB0-AED0-078D39C7A0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D355-43E7-4622-983E-51C2196B0FB8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A492-647A-4BB0-AED0-078D39C7A0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D355-43E7-4622-983E-51C2196B0FB8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A492-647A-4BB0-AED0-078D39C7A0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D355-43E7-4622-983E-51C2196B0FB8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A492-647A-4BB0-AED0-078D39C7A0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D355-43E7-4622-983E-51C2196B0FB8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A492-647A-4BB0-AED0-078D39C7A0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D355-43E7-4622-983E-51C2196B0FB8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A492-647A-4BB0-AED0-078D39C7A0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D355-43E7-4622-983E-51C2196B0FB8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A492-647A-4BB0-AED0-078D39C7A0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D355-43E7-4622-983E-51C2196B0FB8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A492-647A-4BB0-AED0-078D39C7A0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D355-43E7-4622-983E-51C2196B0FB8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A492-647A-4BB0-AED0-078D39C7A0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D355-43E7-4622-983E-51C2196B0FB8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A492-647A-4BB0-AED0-078D39C7A0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8FBD355-43E7-4622-983E-51C2196B0FB8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4B0A492-647A-4BB0-AED0-078D39C7A0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diagramColors" Target="../diagrams/colors3.xml"/><Relationship Id="rId18" Type="http://schemas.microsoft.com/office/2007/relationships/diagramDrawing" Target="../diagrams/drawing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12" Type="http://schemas.openxmlformats.org/officeDocument/2006/relationships/diagramQuickStyle" Target="../diagrams/quickStyle3.xml"/><Relationship Id="rId1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11" Type="http://schemas.openxmlformats.org/officeDocument/2006/relationships/diagramLayout" Target="../diagrams/layout3.xml"/><Relationship Id="rId5" Type="http://schemas.openxmlformats.org/officeDocument/2006/relationships/diagramColors" Target="../diagrams/colors1.xml"/><Relationship Id="rId10" Type="http://schemas.openxmlformats.org/officeDocument/2006/relationships/diagramData" Target="../diagrams/data3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13" Type="http://schemas.openxmlformats.org/officeDocument/2006/relationships/diagramColors" Target="../diagrams/colors6.xml"/><Relationship Id="rId18" Type="http://schemas.microsoft.com/office/2007/relationships/diagramDrawing" Target="../diagrams/drawing5.xml"/><Relationship Id="rId3" Type="http://schemas.openxmlformats.org/officeDocument/2006/relationships/diagramLayout" Target="../diagrams/layout4.xml"/><Relationship Id="rId7" Type="http://schemas.openxmlformats.org/officeDocument/2006/relationships/diagramLayout" Target="../diagrams/layout5.xml"/><Relationship Id="rId12" Type="http://schemas.openxmlformats.org/officeDocument/2006/relationships/diagramQuickStyle" Target="../diagrams/quickStyle6.xml"/><Relationship Id="rId17" Type="http://schemas.microsoft.com/office/2007/relationships/diagramDrawing" Target="../diagrams/drawing4.xml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5.xml"/><Relationship Id="rId11" Type="http://schemas.openxmlformats.org/officeDocument/2006/relationships/diagramLayout" Target="../diagrams/layout6.xml"/><Relationship Id="rId5" Type="http://schemas.openxmlformats.org/officeDocument/2006/relationships/diagramColors" Target="../diagrams/colors4.xml"/><Relationship Id="rId10" Type="http://schemas.openxmlformats.org/officeDocument/2006/relationships/diagramData" Target="../diagrams/data6.xml"/><Relationship Id="rId4" Type="http://schemas.openxmlformats.org/officeDocument/2006/relationships/diagramQuickStyle" Target="../diagrams/quickStyle4.xml"/><Relationship Id="rId9" Type="http://schemas.openxmlformats.org/officeDocument/2006/relationships/diagramColors" Target="../diagrams/colors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13" Type="http://schemas.openxmlformats.org/officeDocument/2006/relationships/diagramColors" Target="../diagrams/colors9.xml"/><Relationship Id="rId18" Type="http://schemas.microsoft.com/office/2007/relationships/diagramDrawing" Target="../diagrams/drawing8.xml"/><Relationship Id="rId3" Type="http://schemas.openxmlformats.org/officeDocument/2006/relationships/diagramLayout" Target="../diagrams/layout7.xml"/><Relationship Id="rId7" Type="http://schemas.openxmlformats.org/officeDocument/2006/relationships/diagramLayout" Target="../diagrams/layout8.xml"/><Relationship Id="rId12" Type="http://schemas.openxmlformats.org/officeDocument/2006/relationships/diagramQuickStyle" Target="../diagrams/quickStyle9.xml"/><Relationship Id="rId17" Type="http://schemas.microsoft.com/office/2007/relationships/diagramDrawing" Target="../diagrams/drawing7.xml"/><Relationship Id="rId2" Type="http://schemas.openxmlformats.org/officeDocument/2006/relationships/diagramData" Target="../diagrams/data7.xml"/><Relationship Id="rId16" Type="http://schemas.microsoft.com/office/2007/relationships/diagramDrawing" Target="../diagrams/drawing9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8.xml"/><Relationship Id="rId11" Type="http://schemas.openxmlformats.org/officeDocument/2006/relationships/diagramLayout" Target="../diagrams/layout9.xml"/><Relationship Id="rId5" Type="http://schemas.openxmlformats.org/officeDocument/2006/relationships/diagramColors" Target="../diagrams/colors7.xml"/><Relationship Id="rId10" Type="http://schemas.openxmlformats.org/officeDocument/2006/relationships/diagramData" Target="../diagrams/data9.xml"/><Relationship Id="rId4" Type="http://schemas.openxmlformats.org/officeDocument/2006/relationships/diagramQuickStyle" Target="../diagrams/quickStyle7.xml"/><Relationship Id="rId9" Type="http://schemas.openxmlformats.org/officeDocument/2006/relationships/diagramColors" Target="../diagrams/colors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myneuralnetworks.ru/generating_images_from_text/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692696"/>
            <a:ext cx="7786742" cy="3816424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Образы главных героев романа</a:t>
            </a:r>
            <a:br>
              <a:rPr lang="ru-RU" sz="44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А. С. Пушкина </a:t>
            </a:r>
            <a:r>
              <a:rPr lang="ru-RU" sz="44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«Дубровский</a:t>
            </a:r>
            <a:r>
              <a:rPr lang="ru-RU" sz="44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44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b="1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5373216"/>
            <a:ext cx="7406640" cy="951392"/>
          </a:xfrm>
        </p:spPr>
        <p:txBody>
          <a:bodyPr/>
          <a:lstStyle/>
          <a:p>
            <a:pPr algn="r"/>
            <a:r>
              <a:rPr lang="ru-RU" dirty="0" smtClean="0"/>
              <a:t>Автор: Доржиева Н.В., учитель русского языка и литературы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449" y="1180367"/>
            <a:ext cx="25901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Художественные 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иллюстрации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91821" y="2276872"/>
            <a:ext cx="20944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Цифровые </a:t>
            </a:r>
            <a:endParaRPr lang="ru-RU" sz="2400" b="1" dirty="0" smtClean="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иллюстрации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60232" y="1180367"/>
            <a:ext cx="18735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Образы из </a:t>
            </a: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кинокартин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0809" y="-25955"/>
            <a:ext cx="77471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Андрей Гаврилович Дубровский</a:t>
            </a:r>
          </a:p>
        </p:txBody>
      </p:sp>
      <p:pic>
        <p:nvPicPr>
          <p:cNvPr id="6" name="Рисунок 5" descr="C:\Users\bait\AppData\Local\Microsoft\Windows\Temporary Internet Files\Content.Word\андрей дубровский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61" y="2147218"/>
            <a:ext cx="2710980" cy="4318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O:\Кулибаба\НПК\Образы\Андрей Дубровский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4573" y="3340798"/>
            <a:ext cx="2779595" cy="3328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Андрей Гаврилович Дубровский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26622" y="2137179"/>
            <a:ext cx="2540746" cy="316835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8369" y="1199304"/>
            <a:ext cx="2513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Художественные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иллюстрации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18588" y="2058134"/>
            <a:ext cx="20944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Цифровые </a:t>
            </a:r>
            <a:endParaRPr lang="ru-RU" sz="2400" b="1" dirty="0" smtClean="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иллюстрации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48264" y="2271355"/>
            <a:ext cx="18735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Образы из </a:t>
            </a: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кинокартин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21621" y="188809"/>
            <a:ext cx="60001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Владимир Дубровский</a:t>
            </a:r>
            <a:endParaRPr lang="ru-RU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C:\Users\bait\Desktop\Дубровский\дубровский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4" y="2086689"/>
            <a:ext cx="2467916" cy="4063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O:\Кулибаба\НПК\Образы\Владимир Д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832" y="2889131"/>
            <a:ext cx="2611932" cy="326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Владимир Дубровский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6103656" y="3284984"/>
            <a:ext cx="2880319" cy="313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2618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21" y="1120651"/>
            <a:ext cx="25901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Художественные 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иллюстрации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08766" y="2223601"/>
            <a:ext cx="20944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Цифровые </a:t>
            </a:r>
            <a:endParaRPr lang="ru-RU" sz="2400" b="1" dirty="0" smtClean="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иллюстрации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32240" y="1392604"/>
            <a:ext cx="18735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Образы из </a:t>
            </a: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кинокартин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00495" y="215147"/>
            <a:ext cx="53285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Маша Троекурова</a:t>
            </a:r>
          </a:p>
        </p:txBody>
      </p:sp>
      <p:pic>
        <p:nvPicPr>
          <p:cNvPr id="6" name="Рисунок 5" descr="C:\Users\bait\Desktop\Дубровский\мария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21" y="2229460"/>
            <a:ext cx="2506363" cy="4151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O:\Кулибаба\НПК\Образы\Мария Троекурова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5816" y="3068210"/>
            <a:ext cx="2736304" cy="3313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2023-11-02-18-12-56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44469" y="2420888"/>
            <a:ext cx="2969234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1354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206044"/>
            <a:ext cx="25901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Художественные 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иллюстрации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87517" y="1621542"/>
            <a:ext cx="20944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Цифровые </a:t>
            </a:r>
            <a:endParaRPr lang="ru-RU" sz="2400" b="1" dirty="0" smtClean="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иллюстрации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32240" y="2292856"/>
            <a:ext cx="18735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Образы из </a:t>
            </a: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кинокартин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373306"/>
            <a:ext cx="55164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Троекуров на псарне</a:t>
            </a:r>
          </a:p>
        </p:txBody>
      </p:sp>
      <p:pic>
        <p:nvPicPr>
          <p:cNvPr id="6" name="Рисунок 5" descr="C:\Users\bait\Desktop\Дубровский\андрей дубровский.jpg"/>
          <p:cNvPicPr/>
          <p:nvPr/>
        </p:nvPicPr>
        <p:blipFill>
          <a:blip r:embed="rId2" cstate="print"/>
          <a:srcRect l="6459" t="5450" r="4018" b="14986"/>
          <a:stretch>
            <a:fillRect/>
          </a:stretch>
        </p:blipFill>
        <p:spPr bwMode="auto">
          <a:xfrm>
            <a:off x="158734" y="2037040"/>
            <a:ext cx="2770036" cy="3861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O:\Кулибаба\НПК\эпизоды\псарня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9999" y="2511358"/>
            <a:ext cx="240193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На псарне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5484396" y="3140968"/>
            <a:ext cx="3656477" cy="354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4652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291" y="1845433"/>
            <a:ext cx="25901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Художественные 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иллюстрации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27799" y="1474543"/>
            <a:ext cx="20944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Цифровые </a:t>
            </a:r>
            <a:endParaRPr lang="ru-RU" sz="2400" b="1" dirty="0" smtClean="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иллюстрации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15137" y="2452941"/>
            <a:ext cx="18735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Образы из </a:t>
            </a: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кинокартин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373306"/>
            <a:ext cx="47525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Пожар в усадьбе</a:t>
            </a:r>
          </a:p>
        </p:txBody>
      </p:sp>
      <p:pic>
        <p:nvPicPr>
          <p:cNvPr id="6" name="Рисунок 5" descr="C:\Users\bait\Desktop\Дубровский\шмаринов пожар в усадьбе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291" y="3069965"/>
            <a:ext cx="2592288" cy="3550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O:\Кулибаба\НПК\эпизоды\пожар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9306" y="2305540"/>
            <a:ext cx="2791405" cy="2292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Пожар на усадьбе.jpg"/>
          <p:cNvPicPr/>
          <p:nvPr/>
        </p:nvPicPr>
        <p:blipFill>
          <a:blip r:embed="rId4" cstate="print"/>
          <a:srcRect l="21056" r="19226"/>
          <a:stretch>
            <a:fillRect/>
          </a:stretch>
        </p:blipFill>
        <p:spPr>
          <a:xfrm>
            <a:off x="6193993" y="3629495"/>
            <a:ext cx="2915815" cy="297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368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206044"/>
            <a:ext cx="25901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Художественные 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иллюстрации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09647" y="2317522"/>
            <a:ext cx="20944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Цифровые </a:t>
            </a:r>
            <a:endParaRPr lang="ru-RU" sz="2400" b="1" dirty="0" smtClean="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иллюстрации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16216" y="1486525"/>
            <a:ext cx="18735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Образы из </a:t>
            </a: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кинокартин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373306"/>
            <a:ext cx="43641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Спасение Маши</a:t>
            </a:r>
          </a:p>
        </p:txBody>
      </p:sp>
      <p:pic>
        <p:nvPicPr>
          <p:cNvPr id="6" name="Рисунок 5" descr="C:\Users\bait\Desktop\Дубровский\9Dz1R3xwTeM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279" y="2073900"/>
            <a:ext cx="2808312" cy="3631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O:\Кулибаба\НПК\эпизоды\спасение Марии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9647" y="3292838"/>
            <a:ext cx="2464274" cy="3033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Спасение Маши.jpg"/>
          <p:cNvPicPr/>
          <p:nvPr/>
        </p:nvPicPr>
        <p:blipFill>
          <a:blip r:embed="rId4" cstate="print"/>
          <a:srcRect l="21148" r="20717"/>
          <a:stretch>
            <a:fillRect/>
          </a:stretch>
        </p:blipFill>
        <p:spPr>
          <a:xfrm>
            <a:off x="6150977" y="2492896"/>
            <a:ext cx="2885519" cy="383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2864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2948" y="1922672"/>
            <a:ext cx="2513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Художественные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иллюстрации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63888" y="1283342"/>
            <a:ext cx="20944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Цифровые </a:t>
            </a:r>
            <a:endParaRPr lang="ru-RU" sz="2400" b="1" dirty="0" smtClean="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иллюстрации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32240" y="2114339"/>
            <a:ext cx="18735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Образы из </a:t>
            </a: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кинокартин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123487"/>
            <a:ext cx="60547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Дефорж</a:t>
            </a:r>
            <a:r>
              <a:rPr lang="ru-RU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медведь</a:t>
            </a:r>
          </a:p>
        </p:txBody>
      </p:sp>
      <p:pic>
        <p:nvPicPr>
          <p:cNvPr id="6" name="Рисунок 5" descr="C:\Users\bait\AppData\Local\Microsoft\Windows\Temporary Internet Files\Content.Word\дефорж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161" y="2780928"/>
            <a:ext cx="2750827" cy="3960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O:\Кулибаба\НПК\эпизоды\медведь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2922" y="2298916"/>
            <a:ext cx="2414704" cy="3074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Медведь.jpg"/>
          <p:cNvPicPr/>
          <p:nvPr/>
        </p:nvPicPr>
        <p:blipFill>
          <a:blip r:embed="rId4" cstate="print"/>
          <a:srcRect l="20776" r="20717"/>
          <a:stretch>
            <a:fillRect/>
          </a:stretch>
        </p:blipFill>
        <p:spPr>
          <a:xfrm>
            <a:off x="5870214" y="3048069"/>
            <a:ext cx="3210003" cy="342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0541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744" y="1441144"/>
            <a:ext cx="29789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Художественные 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иллюстрации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77822" y="1856643"/>
            <a:ext cx="20760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Цифровые иллюстрации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90962" y="2571261"/>
            <a:ext cx="18735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Образы из </a:t>
            </a: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кинокартин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373306"/>
            <a:ext cx="46085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Последний бой</a:t>
            </a:r>
            <a:endParaRPr lang="ru-RU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bait\Desktop\Дубровский\шмаринов последний бой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429" y="2596415"/>
            <a:ext cx="2952328" cy="3831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O:\Кулибаба\НПК\Образы\Последняя битва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0514" y="2956766"/>
            <a:ext cx="2791405" cy="3398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Последний бой.jpg"/>
          <p:cNvPicPr/>
          <p:nvPr/>
        </p:nvPicPr>
        <p:blipFill>
          <a:blip r:embed="rId4" cstate="print"/>
          <a:srcRect l="21486" r="20344"/>
          <a:stretch>
            <a:fillRect/>
          </a:stretch>
        </p:blipFill>
        <p:spPr>
          <a:xfrm>
            <a:off x="6516216" y="3429000"/>
            <a:ext cx="2448272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1123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2204864"/>
            <a:ext cx="60486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i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</a:rPr>
              <a:t>СПАСИБО ЗА ВНИМАНИЕ</a:t>
            </a:r>
            <a:endParaRPr lang="ru-RU" sz="7200" b="1" i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3029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40000"/>
                <a:lumOff val="60000"/>
              </a:schemeClr>
            </a:gs>
            <a:gs pos="23000">
              <a:schemeClr val="accent3">
                <a:lumMod val="20000"/>
                <a:lumOff val="8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001156" cy="1127048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800" b="1" i="1" u="sng" dirty="0" smtClean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b="1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571604" y="2285992"/>
            <a:ext cx="7929618" cy="71438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1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259632" y="1628800"/>
            <a:ext cx="7488832" cy="3157522"/>
          </a:xfrm>
          <a:prstGeom prst="rect">
            <a:avLst/>
          </a:prstGeom>
        </p:spPr>
        <p:txBody>
          <a:bodyPr tIns="0" bIns="0" anchor="ctr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just"/>
            <a:r>
              <a:rPr lang="ru-RU" b="1" dirty="0" smtClean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галерею героев романа А. С. Пушкина «Дубровский» на основе  </a:t>
            </a:r>
            <a:endParaRPr lang="ru-RU" b="1" dirty="0">
              <a:ln/>
              <a:solidFill>
                <a:schemeClr val="accent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85852" y="500042"/>
            <a:ext cx="7526640" cy="668610"/>
          </a:xfrm>
        </p:spPr>
        <p:txBody>
          <a:bodyPr>
            <a:normAutofit fontScale="90000"/>
          </a:bodyPr>
          <a:lstStyle/>
          <a:p>
            <a:pPr lvl="0"/>
            <a:r>
              <a:rPr lang="ru-RU" sz="4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Основные этапы работы: </a:t>
            </a: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000100" y="3000372"/>
            <a:ext cx="7429552" cy="1728192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4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Проанализировать образы основных героев романа:</a:t>
            </a:r>
            <a:r>
              <a:rPr kumimoji="0" lang="ru-RU" sz="2400" b="1" i="0" u="none" strike="noStrike" kern="120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4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К. П. Троекурова, А. Г. Дубровского, В. Дубровского,</a:t>
            </a:r>
            <a:r>
              <a:rPr kumimoji="0" lang="ru-RU" sz="2400" b="1" i="0" u="none" strike="noStrike" kern="120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4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М.</a:t>
            </a:r>
            <a:r>
              <a:rPr kumimoji="0" lang="ru-RU" sz="2400" b="1" i="0" u="none" strike="noStrike" kern="120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4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Троекуровой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;</a:t>
            </a:r>
            <a:r>
              <a:rPr kumimoji="0" lang="ru-RU" sz="24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ru-RU" sz="2400" b="1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Изучить</a:t>
            </a:r>
            <a:r>
              <a:rPr kumimoji="0" lang="ru-RU" sz="24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прототипы и архетипы</a:t>
            </a:r>
            <a:r>
              <a:rPr kumimoji="0" lang="ru-RU" sz="2400" b="1" i="0" u="none" strike="noStrike" kern="120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4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героев;</a:t>
            </a:r>
          </a:p>
          <a:p>
            <a:pPr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Составить портретную характеристику героев;</a:t>
            </a:r>
          </a:p>
          <a:p>
            <a:pPr lvl="0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Изучить произведения изобразительного искусства, киноискусства, созданные на основе романа А. С. Пушкина «Дубровский»;</a:t>
            </a:r>
          </a:p>
          <a:p>
            <a:pPr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Сгенерировать цифровые иллюстрации на основе составленных портретных характеристик героев.</a:t>
            </a:r>
          </a:p>
          <a:p>
            <a:pPr>
              <a:spcBef>
                <a:spcPct val="0"/>
              </a:spcBef>
              <a:defRPr/>
            </a:pPr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ru-RU" sz="2400" b="1" i="0" u="none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869837464"/>
              </p:ext>
            </p:extLst>
          </p:nvPr>
        </p:nvGraphicFramePr>
        <p:xfrm>
          <a:off x="1043608" y="1165972"/>
          <a:ext cx="7976631" cy="1938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146929841"/>
              </p:ext>
            </p:extLst>
          </p:nvPr>
        </p:nvGraphicFramePr>
        <p:xfrm>
          <a:off x="251520" y="188640"/>
          <a:ext cx="6264696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3689113696"/>
              </p:ext>
            </p:extLst>
          </p:nvPr>
        </p:nvGraphicFramePr>
        <p:xfrm>
          <a:off x="1475656" y="3362216"/>
          <a:ext cx="7344815" cy="2731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xmlns="" val="1905159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4276536539"/>
              </p:ext>
            </p:extLst>
          </p:nvPr>
        </p:nvGraphicFramePr>
        <p:xfrm>
          <a:off x="251520" y="332656"/>
          <a:ext cx="7848872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3141455242"/>
              </p:ext>
            </p:extLst>
          </p:nvPr>
        </p:nvGraphicFramePr>
        <p:xfrm>
          <a:off x="539552" y="2780928"/>
          <a:ext cx="8280920" cy="1749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2286860519"/>
              </p:ext>
            </p:extLst>
          </p:nvPr>
        </p:nvGraphicFramePr>
        <p:xfrm>
          <a:off x="1020352" y="4869160"/>
          <a:ext cx="7924514" cy="1701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xmlns="" val="1025887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1428232053"/>
              </p:ext>
            </p:extLst>
          </p:nvPr>
        </p:nvGraphicFramePr>
        <p:xfrm>
          <a:off x="2411760" y="548680"/>
          <a:ext cx="3600400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384031017"/>
              </p:ext>
            </p:extLst>
          </p:nvPr>
        </p:nvGraphicFramePr>
        <p:xfrm>
          <a:off x="1115616" y="2492896"/>
          <a:ext cx="6480720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2080689109"/>
              </p:ext>
            </p:extLst>
          </p:nvPr>
        </p:nvGraphicFramePr>
        <p:xfrm>
          <a:off x="1691680" y="4437112"/>
          <a:ext cx="7056784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xmlns="" val="1939186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34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861048"/>
            <a:ext cx="8229600" cy="1439850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hlinkClick r:id="rId2"/>
              </a:rPr>
              <a:t>https://myneuralnetworks.ru/generating_images_from_text/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29" t="23131" r="8426" b="29412"/>
          <a:stretch/>
        </p:blipFill>
        <p:spPr>
          <a:xfrm>
            <a:off x="1157310" y="548688"/>
            <a:ext cx="7539834" cy="273629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412776"/>
            <a:ext cx="84604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Интерпретация романа в разных видах творчества</a:t>
            </a:r>
            <a:endParaRPr lang="ru-RU" sz="5400" b="1" i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1814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bait\Desktop\Дубровский\троекуров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77" y="2438298"/>
            <a:ext cx="264320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O:\Кулибаба\НПК\Образы\Кирила Троекуров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55714" y="3172916"/>
            <a:ext cx="2958957" cy="357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Кирила Петрович Троекуров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50525" y="2445566"/>
            <a:ext cx="2571768" cy="307183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7418" y="1399252"/>
            <a:ext cx="26023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Художественные 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иллюстрации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57763" y="2204864"/>
            <a:ext cx="20944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Цифровые </a:t>
            </a:r>
            <a:endParaRPr lang="ru-RU" sz="2400" b="1" dirty="0" smtClean="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иллюстрации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48264" y="1657650"/>
            <a:ext cx="18735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Образы из </a:t>
            </a: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кинокартин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399464"/>
            <a:ext cx="7631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Кирила</a:t>
            </a:r>
            <a:r>
              <a:rPr lang="ru-RU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Петрович Троекуров</a:t>
            </a:r>
            <a:endParaRPr lang="ru-RU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461</TotalTime>
  <Words>337</Words>
  <Application>Microsoft Office PowerPoint</Application>
  <PresentationFormat>Экран (4:3)</PresentationFormat>
  <Paragraphs>84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Солнцестояние</vt:lpstr>
      <vt:lpstr>Образы главных героев романа А. С. Пушкина «Дубровский» </vt:lpstr>
      <vt:lpstr>ЦЕЛЬ:</vt:lpstr>
      <vt:lpstr>Основные этапы работы:  </vt:lpstr>
      <vt:lpstr>Слайд 4</vt:lpstr>
      <vt:lpstr>Слайд 5</vt:lpstr>
      <vt:lpstr>Слайд 6</vt:lpstr>
      <vt:lpstr>https://myneuralnetworks.ru/generating_images_from_text/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userws29</dc:creator>
  <cp:lastModifiedBy>Ученик 7</cp:lastModifiedBy>
  <cp:revision>45</cp:revision>
  <dcterms:created xsi:type="dcterms:W3CDTF">2023-11-02T02:35:37Z</dcterms:created>
  <dcterms:modified xsi:type="dcterms:W3CDTF">2024-06-12T15:06:14Z</dcterms:modified>
</cp:coreProperties>
</file>