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61" r:id="rId3"/>
    <p:sldId id="262" r:id="rId4"/>
    <p:sldId id="263" r:id="rId5"/>
    <p:sldId id="284" r:id="rId6"/>
    <p:sldId id="271" r:id="rId7"/>
    <p:sldId id="272" r:id="rId8"/>
    <p:sldId id="273" r:id="rId9"/>
    <p:sldId id="279" r:id="rId10"/>
    <p:sldId id="274" r:id="rId11"/>
    <p:sldId id="275" r:id="rId12"/>
    <p:sldId id="276" r:id="rId13"/>
    <p:sldId id="277" r:id="rId14"/>
    <p:sldId id="280" r:id="rId15"/>
    <p:sldId id="282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2" autoAdjust="0"/>
  </p:normalViewPr>
  <p:slideViewPr>
    <p:cSldViewPr>
      <p:cViewPr varScale="1">
        <p:scale>
          <a:sx n="75" d="100"/>
          <a:sy n="75" d="100"/>
        </p:scale>
        <p:origin x="58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9048-4843-4589-8C9A-73A3E63B50C4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903C-1427-41A3-BFD3-2DB5563DC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903C-1427-41A3-BFD3-2DB5563DCC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4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3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1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6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0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0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2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disk.yandex.ru/i/aXgE7uD4jDQw7A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6755" y="1590648"/>
            <a:ext cx="8229600" cy="9175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Расставь скобки, чтобы получилось верное равенство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24000" y="2428868"/>
            <a:ext cx="8801072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150 -  2 </a:t>
            </a:r>
            <a:r>
              <a:rPr lang="ru-RU" sz="6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</a:t>
            </a: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24 + 12 : 6 = 140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9919" y="2357431"/>
            <a:ext cx="652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((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4694" y="2357431"/>
            <a:ext cx="418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950" y="2357431"/>
            <a:ext cx="418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52596" y="428604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Расставь порядок действий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0050" y="20002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1686" y="20002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0446" y="20002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4166" y="20002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24034" y="500042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Какое значение имеет  порядок действий?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024034" y="714356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Имеет ли значение порядок действий, если данные обрабатывать с помощью компьютера?</a:t>
            </a:r>
          </a:p>
        </p:txBody>
      </p:sp>
      <p:pic>
        <p:nvPicPr>
          <p:cNvPr id="19" name="Picture 6" descr="http://newpackfon.ru/uploads/images/f/o/t/foto_dlja_zastavki_na_kompute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652" y="3829393"/>
            <a:ext cx="3143272" cy="205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 build="allAtOnce"/>
      <p:bldP spid="1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799856" y="1223166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 dirty="0"/>
              <a:t>Второй этап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99356" y="1671355"/>
            <a:ext cx="11593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В данной ситуации мы имеем дело с </a:t>
            </a:r>
            <a:r>
              <a:rPr lang="ru-RU" altLang="ru-RU" sz="2200" b="1" dirty="0"/>
              <a:t>прямолинейным равноускоренным движением </a:t>
            </a:r>
            <a:r>
              <a:rPr lang="ru-RU" altLang="ru-RU" sz="2200" dirty="0"/>
              <a:t>тела. Формула для перемещения при этом имеет вид:</a:t>
            </a:r>
          </a:p>
        </p:txBody>
      </p:sp>
      <p:sp>
        <p:nvSpPr>
          <p:cNvPr id="19473" name="Object 17"/>
          <p:cNvSpPr txBox="1"/>
          <p:nvPr/>
        </p:nvSpPr>
        <p:spPr bwMode="auto">
          <a:xfrm>
            <a:off x="2711450" y="3068638"/>
            <a:ext cx="4621213" cy="10747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02736" y="5273459"/>
            <a:ext cx="11089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Упростим эту формулу с учётом того, что конечная скорость равна </a:t>
            </a:r>
            <a:r>
              <a:rPr lang="ru-RU" altLang="ru-RU" sz="2200" b="1" dirty="0"/>
              <a:t>нулю</a:t>
            </a:r>
            <a:r>
              <a:rPr lang="ru-RU" altLang="ru-RU" sz="2200" dirty="0"/>
              <a:t>: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76" name="Object 20"/>
              <p:cNvSpPr txBox="1"/>
              <p:nvPr/>
            </p:nvSpPr>
            <p:spPr bwMode="auto">
              <a:xfrm>
                <a:off x="1831290" y="5690721"/>
                <a:ext cx="1982663" cy="942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476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1290" y="5690721"/>
                <a:ext cx="1982663" cy="942975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" name="Text Box 21"/>
          <p:cNvSpPr txBox="1">
            <a:spLocks noChangeArrowheads="1"/>
          </p:cNvSpPr>
          <p:nvPr/>
        </p:nvSpPr>
        <p:spPr bwMode="auto">
          <a:xfrm>
            <a:off x="3935414" y="4581526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846604" y="6206658"/>
            <a:ext cx="39778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200" dirty="0"/>
              <a:t>При </a:t>
            </a:r>
            <a:r>
              <a:rPr lang="en-US" altLang="ru-RU" sz="2200" i="1" dirty="0"/>
              <a:t>a </a:t>
            </a:r>
            <a:r>
              <a:rPr lang="ru-RU" altLang="ru-RU" sz="2200" dirty="0"/>
              <a:t>= - 5</a:t>
            </a:r>
            <a:r>
              <a:rPr lang="en-US" altLang="ru-RU" sz="2200" dirty="0"/>
              <a:t> </a:t>
            </a:r>
            <a:r>
              <a:rPr lang="ru-RU" altLang="ru-RU" sz="2200" dirty="0"/>
              <a:t>м/с</a:t>
            </a:r>
            <a:r>
              <a:rPr lang="en-US" altLang="ru-RU" sz="2200" dirty="0"/>
              <a:t>2</a:t>
            </a:r>
            <a:r>
              <a:rPr lang="ru-RU" altLang="ru-RU" sz="2200" dirty="0"/>
              <a:t> получим: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0" name="Object 24"/>
              <p:cNvSpPr txBox="1"/>
              <p:nvPr/>
            </p:nvSpPr>
            <p:spPr bwMode="auto">
              <a:xfrm>
                <a:off x="7824490" y="5584025"/>
                <a:ext cx="2200274" cy="12966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480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4490" y="5584025"/>
                <a:ext cx="2200274" cy="1296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300240" y="361599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Формализация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E6D97-E095-42FB-A1A4-062C702760DC}"/>
                  </a:ext>
                </a:extLst>
              </p:cNvPr>
              <p:cNvSpPr txBox="1"/>
              <p:nvPr/>
            </p:nvSpPr>
            <p:spPr>
              <a:xfrm>
                <a:off x="-430132" y="2491240"/>
                <a:ext cx="6097554" cy="107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E6D97-E095-42FB-A1A4-062C70276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0132" y="2491240"/>
                <a:ext cx="6097554" cy="1077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07395-E00A-470B-93A4-36D992D3793D}"/>
                  </a:ext>
                </a:extLst>
              </p:cNvPr>
              <p:cNvSpPr txBox="1"/>
              <p:nvPr/>
            </p:nvSpPr>
            <p:spPr>
              <a:xfrm>
                <a:off x="5627022" y="2474070"/>
                <a:ext cx="6097554" cy="1088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A07395-E00A-470B-93A4-36D992D37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22" y="2474070"/>
                <a:ext cx="6097554" cy="1088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8CE5AAD-EC32-4ED7-BFE3-1F21AB26AC09}"/>
              </a:ext>
            </a:extLst>
          </p:cNvPr>
          <p:cNvGrpSpPr/>
          <p:nvPr/>
        </p:nvGrpSpPr>
        <p:grpSpPr>
          <a:xfrm>
            <a:off x="4583832" y="3429000"/>
            <a:ext cx="3699072" cy="1690585"/>
            <a:chOff x="4485160" y="3495211"/>
            <a:chExt cx="3699072" cy="169058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29A708-5866-461E-8C21-5AA2FF1123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0" t="39500" r="46159" b="42650"/>
            <a:stretch/>
          </p:blipFill>
          <p:spPr bwMode="auto">
            <a:xfrm>
              <a:off x="4485160" y="4177493"/>
              <a:ext cx="2283724" cy="1008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AB9DC949-7BE4-4174-8D13-715AF4D3FEA0}"/>
                </a:ext>
              </a:extLst>
            </p:cNvPr>
            <p:cNvCxnSpPr/>
            <p:nvPr/>
          </p:nvCxnSpPr>
          <p:spPr>
            <a:xfrm>
              <a:off x="6960096" y="4762703"/>
              <a:ext cx="122413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FF2CA888-8557-4D92-B14C-57E3AFBB9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1899" y="4005064"/>
              <a:ext cx="1165070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F1AB766-4EB9-476E-B48A-A8E50D543F81}"/>
                    </a:ext>
                  </a:extLst>
                </p:cNvPr>
                <p:cNvSpPr txBox="1"/>
                <p:nvPr/>
              </p:nvSpPr>
              <p:spPr>
                <a:xfrm>
                  <a:off x="7216712" y="4166905"/>
                  <a:ext cx="71090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ru-RU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F1AB766-4EB9-476E-B48A-A8E50D543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712" y="4166905"/>
                  <a:ext cx="71090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23C6456-BA87-4132-A7FB-271F6B8ECF2C}"/>
                    </a:ext>
                  </a:extLst>
                </p:cNvPr>
                <p:cNvSpPr txBox="1"/>
                <p:nvPr/>
              </p:nvSpPr>
              <p:spPr>
                <a:xfrm>
                  <a:off x="5271570" y="3495211"/>
                  <a:ext cx="71090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23C6456-BA87-4132-A7FB-271F6B8EC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570" y="3495211"/>
                  <a:ext cx="71090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38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0" grpId="0"/>
      <p:bldP spid="19473" grpId="0"/>
      <p:bldP spid="19474" grpId="0"/>
      <p:bldP spid="19476" grpId="0"/>
      <p:bldP spid="1034" grpId="0"/>
      <p:bldP spid="19478" grpId="0"/>
      <p:bldP spid="19480" grpId="0"/>
      <p:bldP spid="12" grpId="0" animBg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67213" y="1341439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/>
              <a:t>Третий этап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992313" y="1916114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/>
              <a:t>Представим алгоритм решения задачи в виде блок-схемы: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016551" y="2565400"/>
            <a:ext cx="1800225" cy="503238"/>
          </a:xfrm>
          <a:prstGeom prst="flowChartTerminator">
            <a:avLst/>
          </a:prstGeom>
          <a:noFill/>
          <a:ln w="38100">
            <a:solidFill>
              <a:srgbClr val="259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Начало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800650" y="3429000"/>
            <a:ext cx="2303462" cy="433388"/>
          </a:xfrm>
          <a:prstGeom prst="flowChartInputOutput">
            <a:avLst/>
          </a:prstGeom>
          <a:noFill/>
          <a:ln w="38100">
            <a:solidFill>
              <a:srgbClr val="259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800650" y="5013325"/>
            <a:ext cx="2303462" cy="433388"/>
          </a:xfrm>
          <a:prstGeom prst="flowChartInputOutput">
            <a:avLst/>
          </a:prstGeom>
          <a:noFill/>
          <a:ln w="38100">
            <a:solidFill>
              <a:srgbClr val="259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5016551" y="5805489"/>
            <a:ext cx="1800225" cy="503237"/>
          </a:xfrm>
          <a:prstGeom prst="flowChartTerminator">
            <a:avLst/>
          </a:prstGeom>
          <a:noFill/>
          <a:ln w="38100">
            <a:solidFill>
              <a:srgbClr val="259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Конец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872088" y="4221163"/>
            <a:ext cx="2087563" cy="431800"/>
          </a:xfrm>
          <a:prstGeom prst="rect">
            <a:avLst/>
          </a:prstGeom>
          <a:noFill/>
          <a:ln w="38100">
            <a:solidFill>
              <a:srgbClr val="259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45964"/>
              </p:ext>
            </p:extLst>
          </p:nvPr>
        </p:nvGraphicFramePr>
        <p:xfrm>
          <a:off x="5232451" y="4221164"/>
          <a:ext cx="1584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14400" imgH="228600" progId="Equation.3">
                  <p:embed/>
                </p:oleObj>
              </mc:Choice>
              <mc:Fallback>
                <p:oleObj name="Формула" r:id="rId2" imgW="914400" imgH="228600" progId="Equation.3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51" y="4221164"/>
                        <a:ext cx="15843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953175" y="30686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953175" y="3860801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953175" y="46529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953175" y="5445126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4189413" y="404814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Алгоритмизация </a:t>
            </a:r>
          </a:p>
        </p:txBody>
      </p:sp>
    </p:spTree>
    <p:extLst>
      <p:ext uri="{BB962C8B-B14F-4D97-AF65-F5344CB8AC3E}">
        <p14:creationId xmlns:p14="http://schemas.microsoft.com/office/powerpoint/2010/main" val="1476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 animBg="1"/>
      <p:bldP spid="25610" grpId="0" animBg="1"/>
      <p:bldP spid="25611" grpId="0" animBg="1"/>
      <p:bldP spid="25612" grpId="0" animBg="1"/>
      <p:bldP spid="256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367213" y="1341439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 dirty="0"/>
              <a:t>Четвёртый этап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063751" y="1916113"/>
            <a:ext cx="835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Запишем данный алгоритм на языке программирования Паскаль: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19288" y="2749550"/>
            <a:ext cx="9217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err="1">
                <a:latin typeface="FangSong" pitchFamily="49" charset="-122"/>
                <a:cs typeface="Times New Roman" pitchFamily="18" charset="0"/>
              </a:rPr>
              <a:t>program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 </a:t>
            </a:r>
            <a:r>
              <a:rPr lang="en-US" sz="2400" dirty="0">
                <a:latin typeface="FangSong" pitchFamily="49" charset="-122"/>
                <a:cs typeface="Times New Roman" pitchFamily="18" charset="0"/>
              </a:rPr>
              <a:t>primer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;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367213" y="423072"/>
            <a:ext cx="3524250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Программирование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50C4E21-4ABE-40D3-BD7E-22EC2D92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282652"/>
            <a:ext cx="9217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FangSong" pitchFamily="49" charset="-122"/>
                <a:cs typeface="Times New Roman" pitchFamily="18" charset="0"/>
              </a:rPr>
              <a:t>	</a:t>
            </a:r>
            <a:r>
              <a:rPr lang="ru-RU" sz="2400" b="1" dirty="0" err="1">
                <a:latin typeface="FangSong" pitchFamily="49" charset="-122"/>
                <a:cs typeface="Times New Roman" pitchFamily="18" charset="0"/>
              </a:rPr>
              <a:t>var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 v0, s: </a:t>
            </a:r>
            <a:r>
              <a:rPr lang="ru-RU" sz="2400" dirty="0" err="1">
                <a:latin typeface="FangSong" pitchFamily="49" charset="-122"/>
                <a:cs typeface="Times New Roman" pitchFamily="18" charset="0"/>
              </a:rPr>
              <a:t>real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;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602C2B4-C96D-4F5A-A4C1-83964320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815754"/>
            <a:ext cx="92172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err="1">
                <a:latin typeface="FangSong" pitchFamily="49" charset="-122"/>
                <a:cs typeface="Times New Roman" pitchFamily="18" charset="0"/>
              </a:rPr>
              <a:t>begin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400" dirty="0">
                <a:latin typeface="Arial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FangSong" pitchFamily="49" charset="-122"/>
                <a:cs typeface="Times New Roman" pitchFamily="18" charset="0"/>
              </a:rPr>
              <a:t>write</a:t>
            </a:r>
            <a:r>
              <a:rPr lang="en-US" sz="2400" dirty="0">
                <a:latin typeface="FangSong" pitchFamily="49" charset="-122"/>
                <a:cs typeface="Times New Roman" pitchFamily="18" charset="0"/>
              </a:rPr>
              <a:t>ln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('Введите начальную скорость (м/с)');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4569A78-689B-420C-97A6-2C2BC8ACB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26778"/>
            <a:ext cx="9217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FangSong" pitchFamily="49" charset="-122"/>
                <a:cs typeface="Times New Roman" pitchFamily="18" charset="0"/>
              </a:rPr>
              <a:t>	</a:t>
            </a:r>
            <a:r>
              <a:rPr lang="ru-RU" sz="2400" dirty="0" err="1">
                <a:latin typeface="FangSong" pitchFamily="49" charset="-122"/>
                <a:cs typeface="Times New Roman" pitchFamily="18" charset="0"/>
              </a:rPr>
              <a:t>readln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 (v0);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2BA481A-DD4F-4AE2-B36B-63F9176B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220603"/>
            <a:ext cx="9217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FangSong" pitchFamily="49" charset="-122"/>
                <a:cs typeface="Times New Roman" pitchFamily="18" charset="0"/>
              </a:rPr>
              <a:t>	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s:=v0*v0/10;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69CE52A-283F-4A93-83E5-F5424147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707217"/>
            <a:ext cx="92172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FangSong" pitchFamily="49" charset="-122"/>
                <a:cs typeface="Times New Roman" pitchFamily="18" charset="0"/>
              </a:rPr>
              <a:t>	</a:t>
            </a:r>
            <a:r>
              <a:rPr lang="ru-RU" sz="2400" dirty="0" err="1">
                <a:latin typeface="FangSong" pitchFamily="49" charset="-122"/>
                <a:cs typeface="Times New Roman" pitchFamily="18" charset="0"/>
              </a:rPr>
              <a:t>writeln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('До полной остановки автомобиль пройдет', s, 'м.')</a:t>
            </a:r>
          </a:p>
          <a:p>
            <a:pPr algn="l">
              <a:defRPr/>
            </a:pPr>
            <a:r>
              <a:rPr lang="ru-RU" sz="2400" b="1" dirty="0" err="1">
                <a:latin typeface="FangSong" pitchFamily="49" charset="-122"/>
                <a:cs typeface="Times New Roman" pitchFamily="18" charset="0"/>
              </a:rPr>
              <a:t>end</a:t>
            </a:r>
            <a:r>
              <a:rPr lang="ru-RU" sz="2400" dirty="0">
                <a:latin typeface="FangSong" pitchFamily="49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2663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67213" y="2537768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 dirty="0"/>
              <a:t>Пятый этап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07368" y="3041005"/>
            <a:ext cx="11305256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altLang="ru-RU" sz="2200" dirty="0"/>
              <a:t>Протестировать составленную программу можно, используя ту информацию, что при скорости 10, 40 и 72 с начала торможения до полной остановки автомобиль проходит </a:t>
            </a:r>
            <a:r>
              <a:rPr lang="ru-RU" altLang="ru-RU" sz="2200" b="1" dirty="0">
                <a:solidFill>
                  <a:srgbClr val="FF0000"/>
                </a:solidFill>
              </a:rPr>
              <a:t>?</a:t>
            </a:r>
            <a:r>
              <a:rPr lang="ru-RU" altLang="ru-RU" sz="2200" dirty="0"/>
              <a:t> метров.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011613" y="1268760"/>
            <a:ext cx="3524250" cy="53181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Отладка и 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0570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79376" y="1178621"/>
            <a:ext cx="11305256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endParaRPr lang="ru-RU" altLang="ru-RU" sz="2200" dirty="0"/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altLang="ru-RU" sz="2200" dirty="0"/>
              <a:t>Выполнив программу несколько раз при различных исходных данных, можно сделать вывод:</a:t>
            </a:r>
            <a:endParaRPr lang="ru-RU" altLang="ru-RU" sz="2200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807875"/>
            <a:ext cx="4994156" cy="271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97426" y="904680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 dirty="0"/>
              <a:t>Шестой этап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261867" y="170800"/>
            <a:ext cx="3524250" cy="53181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Выполнение расчётов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7EFA5C3-A551-4359-B698-BA1C08C10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914739"/>
            <a:ext cx="1152128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endParaRPr lang="ru-RU" altLang="ru-RU" sz="2200" dirty="0"/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altLang="ru-RU" sz="2200" b="1" dirty="0"/>
              <a:t>чем больше начальная скорость автомобиля, тем большее расстояние он пройдет с начала торможения до полной остановки.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36952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7" grpId="0"/>
      <p:bldP spid="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2"/>
          <p:cNvSpPr txBox="1">
            <a:spLocks noChangeArrowheads="1"/>
          </p:cNvSpPr>
          <p:nvPr/>
        </p:nvSpPr>
        <p:spPr bwMode="auto">
          <a:xfrm>
            <a:off x="13014" y="908720"/>
            <a:ext cx="84978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В аэробусе, вмещающем 160 пассажиров, три четверти мест находятся в салонах экономического класса и одна четверть мест - в салоне бизнес-класса. </a:t>
            </a:r>
          </a:p>
          <a:p>
            <a:pPr algn="just" eaLnBrk="1" hangingPunct="1"/>
            <a:r>
              <a:rPr lang="ru-RU" altLang="ru-RU" sz="2400" dirty="0"/>
              <a:t>Стоимость билета в салоне бизнес класса составляет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2400" dirty="0"/>
              <a:t>рублей, что в два раза выше стоимости билета в салонах  экономического класса.</a:t>
            </a:r>
          </a:p>
          <a:p>
            <a:pPr algn="just" eaLnBrk="1" hangingPunct="1"/>
            <a:r>
              <a:rPr lang="ru-RU" altLang="ru-RU" sz="2400" dirty="0"/>
              <a:t>Разработайте программу, которая вычислит сумму денег, полученную авиакомпанией от продажи билетов на этот рейс, если известно, что остались нераспроданными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400" dirty="0"/>
              <a:t>билетов бизнес-класса и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400" dirty="0"/>
              <a:t>билетов экономического класса. </a:t>
            </a:r>
          </a:p>
          <a:p>
            <a:pPr algn="just" eaLnBrk="1" hangingPunct="1"/>
            <a:r>
              <a:rPr lang="ru-RU" altLang="ru-RU" sz="2400" dirty="0"/>
              <a:t>Выделите все этапы решения этой задачи и опишите свои действия на каждом из них.</a:t>
            </a:r>
          </a:p>
        </p:txBody>
      </p:sp>
      <p:pic>
        <p:nvPicPr>
          <p:cNvPr id="3076" name="Picture 4" descr="https://avatars.mds.yandex.net/get-pdb/38069/1a15359c-4768-4fef-86d2-6358c1e95523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52" y="1916832"/>
            <a:ext cx="3595163" cy="23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46A5B789-6BE9-4A1D-ACFF-B1DDC74E006B}"/>
              </a:ext>
            </a:extLst>
          </p:cNvPr>
          <p:cNvSpPr>
            <a:spLocks/>
          </p:cNvSpPr>
          <p:nvPr/>
        </p:nvSpPr>
        <p:spPr bwMode="auto">
          <a:xfrm>
            <a:off x="1266292" y="71854"/>
            <a:ext cx="965941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Задание для самостоятельной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605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1"/>
          <a:stretch/>
        </p:blipFill>
        <p:spPr>
          <a:xfrm>
            <a:off x="5303912" y="0"/>
            <a:ext cx="6552728" cy="681032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E04201-F584-464F-9CA7-B033BD2C3EC8}"/>
              </a:ext>
            </a:extLst>
          </p:cNvPr>
          <p:cNvSpPr>
            <a:spLocks/>
          </p:cNvSpPr>
          <p:nvPr/>
        </p:nvSpPr>
        <p:spPr bwMode="auto">
          <a:xfrm>
            <a:off x="-96688" y="620688"/>
            <a:ext cx="489654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Проверка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247166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1772816"/>
            <a:ext cx="8808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program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zadacha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b: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integer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s, x: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real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</a:p>
          <a:p>
            <a:r>
              <a:rPr lang="ru-RU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writeln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Courier New" panose="02070309020205020404" pitchFamily="49" charset="0"/>
              </a:rPr>
              <a:t>'количество непроданных билетов бизнес - класса'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readln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(a);</a:t>
            </a:r>
          </a:p>
          <a:p>
            <a:r>
              <a:rPr lang="ru-RU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writeln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Courier New" panose="02070309020205020404" pitchFamily="49" charset="0"/>
              </a:rPr>
              <a:t>'количество непроданных билетов эконом класса'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readln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(b);</a:t>
            </a:r>
          </a:p>
          <a:p>
            <a:r>
              <a:rPr lang="ru-RU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writeln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Courier New" panose="02070309020205020404" pitchFamily="49" charset="0"/>
              </a:rPr>
              <a:t>'стоимость билета бизнес - класса'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readln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(x);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s:=(</a:t>
            </a:r>
            <a:r>
              <a:rPr lang="en-US" dirty="0">
                <a:solidFill>
                  <a:srgbClr val="006400"/>
                </a:solidFill>
                <a:latin typeface="Courier New" panose="02070309020205020404" pitchFamily="49" charset="0"/>
              </a:rPr>
              <a:t>40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-a)*x+(</a:t>
            </a:r>
            <a:r>
              <a:rPr lang="en-US" dirty="0">
                <a:solidFill>
                  <a:srgbClr val="006400"/>
                </a:solidFill>
                <a:latin typeface="Courier New" panose="02070309020205020404" pitchFamily="49" charset="0"/>
              </a:rPr>
              <a:t>120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-b)*x/</a:t>
            </a:r>
            <a:r>
              <a:rPr lang="en-US" dirty="0">
                <a:solidFill>
                  <a:srgbClr val="006400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writeln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'</a:t>
            </a:r>
            <a:r>
              <a:rPr lang="ru-RU" dirty="0">
                <a:solidFill>
                  <a:srgbClr val="0000FF"/>
                </a:solidFill>
                <a:latin typeface="Courier New" panose="02070309020205020404" pitchFamily="49" charset="0"/>
              </a:rPr>
              <a:t>продано билетов'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s);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44E46-FA2F-441E-9CD9-EE7EA544B92A}"/>
              </a:ext>
            </a:extLst>
          </p:cNvPr>
          <p:cNvSpPr txBox="1"/>
          <p:nvPr/>
        </p:nvSpPr>
        <p:spPr>
          <a:xfrm>
            <a:off x="479376" y="548680"/>
            <a:ext cx="1159328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Алгоритм на языке программирования Паскаль:</a:t>
            </a:r>
            <a:endParaRPr lang="ru-RU" sz="4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2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Тема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1340768"/>
            <a:ext cx="9793088" cy="33575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«Этапы решения задач на компьютере»</a:t>
            </a:r>
          </a:p>
        </p:txBody>
      </p:sp>
      <p:pic>
        <p:nvPicPr>
          <p:cNvPr id="4" name="Picture 6" descr="http://newpackfon.ru/uploads/images/f/o/t/foto_dlja_zastavki_na_kompute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046" y="3213181"/>
            <a:ext cx="4019908" cy="263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Задачи урока: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24034" y="2714620"/>
            <a:ext cx="2132046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C00000"/>
                </a:solidFill>
              </a:rPr>
              <a:t>Научиться: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1B553-E622-461A-8607-1502338A55E2}"/>
              </a:ext>
            </a:extLst>
          </p:cNvPr>
          <p:cNvSpPr txBox="1"/>
          <p:nvPr/>
        </p:nvSpPr>
        <p:spPr>
          <a:xfrm>
            <a:off x="4156080" y="2765938"/>
            <a:ext cx="7772568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indent="361950" algn="just">
              <a:spcBef>
                <a:spcPct val="5000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поэтапно разрабатывать программу для решения задач с помощью компьютера.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71480"/>
            <a:ext cx="10513168" cy="10001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Познакомься с этапами решения задач с помощью компьютера: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738810" y="2071678"/>
            <a:ext cx="460566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11113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2060"/>
                </a:solidFill>
              </a:rPr>
              <a:t>Параграф №2.1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p.calameoassets.com/160929131958-2de7363f02180645192eb6b9feb5269c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7" y="2071678"/>
            <a:ext cx="269981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E965900-8757-4EC2-B580-7832D7E35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98272"/>
              </p:ext>
            </p:extLst>
          </p:nvPr>
        </p:nvGraphicFramePr>
        <p:xfrm>
          <a:off x="767408" y="260648"/>
          <a:ext cx="10513168" cy="633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21979791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762172860"/>
                    </a:ext>
                  </a:extLst>
                </a:gridCol>
              </a:tblGrid>
              <a:tr h="9052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РЕЗУЛЬТАТ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078664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/>
                        <a:t>Исходные 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69539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/>
                        <a:t>Формализация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63201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r>
                        <a:rPr lang="ru-RU" altLang="ru-RU" sz="2400" b="1" dirty="0"/>
                        <a:t>Алгоритмизация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61651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/>
                        <a:t>Программирование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32245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/>
                        <a:t>Отладка</a:t>
                      </a:r>
                      <a:r>
                        <a:rPr lang="ru-RU" altLang="ru-RU" sz="2400" b="1"/>
                        <a:t>, тестирование</a:t>
                      </a:r>
                      <a:endParaRPr lang="ru-RU" alt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35296"/>
                  </a:ext>
                </a:extLst>
              </a:tr>
              <a:tr h="905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/>
                        <a:t>Выполнение расчётов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9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3667126" y="2005014"/>
            <a:ext cx="125413" cy="280987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Заголовок 2"/>
          <p:cNvSpPr>
            <a:spLocks/>
          </p:cNvSpPr>
          <p:nvPr/>
        </p:nvSpPr>
        <p:spPr bwMode="auto">
          <a:xfrm>
            <a:off x="335360" y="-73818"/>
            <a:ext cx="1000891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Этапы решения задач на компьютере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992313" y="1428751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Исходные</a:t>
            </a:r>
            <a:r>
              <a:rPr lang="ru-RU" altLang="ru-RU" sz="2200" dirty="0"/>
              <a:t> </a:t>
            </a:r>
            <a:r>
              <a:rPr lang="ru-RU" altLang="ru-RU" sz="2000" dirty="0"/>
              <a:t>данные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465888" y="1428751"/>
            <a:ext cx="3954462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Словесная информационная модель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1989138" y="2286001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Формализация 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456363" y="2286001"/>
            <a:ext cx="3960812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Математическая модель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2001838" y="3162301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Алгоритмизация 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469063" y="3162301"/>
            <a:ext cx="3960812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Алгоритм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998663" y="4062413"/>
            <a:ext cx="3524250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Программирование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465888" y="4062413"/>
            <a:ext cx="3960812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Программа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2025650" y="4929188"/>
            <a:ext cx="3524250" cy="5715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Отладка, тестирование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492876" y="4929188"/>
            <a:ext cx="3960813" cy="571500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Уточнение модели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5519737" y="1717674"/>
            <a:ext cx="936625" cy="1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5519739" y="2574925"/>
            <a:ext cx="936625" cy="0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5529264" y="3451225"/>
            <a:ext cx="936625" cy="0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5529264" y="4351338"/>
            <a:ext cx="936625" cy="0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5556251" y="5214938"/>
            <a:ext cx="936625" cy="0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071813" y="1000125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Этап 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029450" y="1000125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Результат</a:t>
            </a:r>
            <a:r>
              <a:rPr lang="ru-RU" altLang="ru-RU" sz="2200" b="1"/>
              <a:t> 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8328026" y="2000250"/>
            <a:ext cx="125413" cy="280988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3729038" y="2867025"/>
            <a:ext cx="125412" cy="280988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8389938" y="2862264"/>
            <a:ext cx="125412" cy="280987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3721101" y="3752850"/>
            <a:ext cx="125413" cy="280988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8382001" y="3748089"/>
            <a:ext cx="125413" cy="280987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738563" y="4643439"/>
            <a:ext cx="125412" cy="280987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8399463" y="4638675"/>
            <a:ext cx="125412" cy="280988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3738563" y="5505450"/>
            <a:ext cx="125412" cy="280988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8399463" y="5500689"/>
            <a:ext cx="125412" cy="280987"/>
          </a:xfrm>
          <a:prstGeom prst="downArrow">
            <a:avLst>
              <a:gd name="adj1" fmla="val 50000"/>
              <a:gd name="adj2" fmla="val 6237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2025650" y="5795963"/>
            <a:ext cx="3524250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Выполнение расчётов</a:t>
            </a: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6492876" y="5795963"/>
            <a:ext cx="3960813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Получение результата</a:t>
            </a: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5556251" y="6084888"/>
            <a:ext cx="936625" cy="0"/>
          </a:xfrm>
          <a:prstGeom prst="line">
            <a:avLst/>
          </a:prstGeom>
          <a:noFill/>
          <a:ln w="38100">
            <a:solidFill>
              <a:srgbClr val="2592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13318" grpId="0" animBg="1"/>
      <p:bldP spid="13319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48" grpId="0"/>
      <p:bldP spid="1334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130969" y="79701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Опорный конспект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30968" y="771525"/>
            <a:ext cx="11725671" cy="861774"/>
          </a:xfrm>
          <a:prstGeom prst="rect">
            <a:avLst/>
          </a:prstGeom>
          <a:noFill/>
          <a:ln w="2857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dirty="0"/>
              <a:t>Компьютер обладает огромным быстродействием и абсолютной исполнительностью.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000" dirty="0"/>
              <a:t>Он способен решать только ту задачу, программу решения которой ему подготовил человек.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935413" y="2349501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Исходные</a:t>
            </a:r>
            <a:r>
              <a:rPr lang="ru-RU" altLang="ru-RU" sz="2200" dirty="0"/>
              <a:t> </a:t>
            </a:r>
            <a:r>
              <a:rPr lang="ru-RU" altLang="ru-RU" sz="2000" dirty="0"/>
              <a:t>данные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952875" y="3143251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Формализация 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900488" y="3971926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Алгоритмизация 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22713" y="4805363"/>
            <a:ext cx="3524250" cy="57626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Программирование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3929063" y="5643563"/>
            <a:ext cx="3524250" cy="53181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Отладка и тестирование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5595939" y="2928938"/>
            <a:ext cx="147637" cy="214312"/>
          </a:xfrm>
          <a:prstGeom prst="downArrow">
            <a:avLst>
              <a:gd name="adj1" fmla="val 50000"/>
              <a:gd name="adj2" fmla="val 62359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670051" y="1784112"/>
            <a:ext cx="7851775" cy="406400"/>
          </a:xfrm>
          <a:prstGeom prst="rect">
            <a:avLst/>
          </a:prstGeom>
          <a:noFill/>
          <a:ln w="952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Этапы решения задачи с использованием компьютера 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5595939" y="3714751"/>
            <a:ext cx="147637" cy="214313"/>
          </a:xfrm>
          <a:prstGeom prst="downArrow">
            <a:avLst>
              <a:gd name="adj1" fmla="val 50000"/>
              <a:gd name="adj2" fmla="val 62359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595939" y="4572001"/>
            <a:ext cx="147637" cy="214313"/>
          </a:xfrm>
          <a:prstGeom prst="downArrow">
            <a:avLst>
              <a:gd name="adj1" fmla="val 50000"/>
              <a:gd name="adj2" fmla="val 62359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605464" y="5410201"/>
            <a:ext cx="147637" cy="214313"/>
          </a:xfrm>
          <a:prstGeom prst="downArrow">
            <a:avLst>
              <a:gd name="adj1" fmla="val 50000"/>
              <a:gd name="adj2" fmla="val 62359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5595939" y="6153151"/>
            <a:ext cx="147637" cy="214313"/>
          </a:xfrm>
          <a:prstGeom prst="downArrow">
            <a:avLst>
              <a:gd name="adj1" fmla="val 50000"/>
              <a:gd name="adj2" fmla="val 62359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881438" y="6326188"/>
            <a:ext cx="3524250" cy="531812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Выполнение расчётов</a:t>
            </a:r>
          </a:p>
        </p:txBody>
      </p:sp>
    </p:spTree>
    <p:extLst>
      <p:ext uri="{BB962C8B-B14F-4D97-AF65-F5344CB8AC3E}">
        <p14:creationId xmlns:p14="http://schemas.microsoft.com/office/powerpoint/2010/main" val="40791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/>
          </p:cNvSpPr>
          <p:nvPr/>
        </p:nvSpPr>
        <p:spPr bwMode="auto">
          <a:xfrm>
            <a:off x="1266292" y="71854"/>
            <a:ext cx="965941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Задача о пути торможения автомобиля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7368" y="1196975"/>
            <a:ext cx="113772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Водитель автомобиля, движущегося с некоторой постоянной скоростью, увидев красный свет светофора, нажал на тормоз.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После этого скорость автомобиля стала уменьшаться каждую секунду на 5 метров.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b="1" dirty="0"/>
              <a:t>Требуется найти расстояние, которое автомобиль пройдёт до полной остановки.</a:t>
            </a:r>
          </a:p>
        </p:txBody>
      </p:sp>
      <p:pic>
        <p:nvPicPr>
          <p:cNvPr id="2" name="торможение автомобиля">
            <a:hlinkClick r:id="" action="ppaction://media"/>
            <a:extLst>
              <a:ext uri="{FF2B5EF4-FFF2-40B4-BE49-F238E27FC236}">
                <a16:creationId xmlns:a16="http://schemas.microsoft.com/office/drawing/2014/main" id="{C442A694-9817-4F01-A6A0-C1E98A6997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292" y="3659188"/>
            <a:ext cx="5544616" cy="3118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081F8-8699-4E9B-84F2-8475BD8D8C60}"/>
              </a:ext>
            </a:extLst>
          </p:cNvPr>
          <p:cNvSpPr txBox="1"/>
          <p:nvPr/>
        </p:nvSpPr>
        <p:spPr>
          <a:xfrm>
            <a:off x="8760296" y="487159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5"/>
              </a:rPr>
              <a:t>Видеоролик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25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11675" y="1196752"/>
            <a:ext cx="316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 dirty="0"/>
              <a:t>Первый этап</a:t>
            </a:r>
            <a:endParaRPr lang="ru-RU" altLang="ru-RU" sz="2200" b="1" i="1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95400" y="2275930"/>
            <a:ext cx="1094521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200" dirty="0"/>
              <a:t>Дано: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200" dirty="0"/>
              <a:t> - начальная скорость;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2200" dirty="0"/>
              <a:t> - конечная скорость (равна нулю);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200" dirty="0"/>
              <a:t> - ускорение (равно -5 м/с</a:t>
            </a:r>
            <a:r>
              <a:rPr lang="en-US" altLang="ru-RU" sz="2200" dirty="0"/>
              <a:t>2</a:t>
            </a:r>
            <a:r>
              <a:rPr lang="ru-RU" altLang="ru-RU" sz="22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endParaRPr lang="ru-RU" altLang="ru-RU" sz="2200" dirty="0"/>
          </a:p>
          <a:p>
            <a:pPr algn="l" eaLnBrk="1" hangingPunct="1">
              <a:spcBef>
                <a:spcPct val="50000"/>
              </a:spcBef>
            </a:pPr>
            <a:r>
              <a:rPr lang="ru-RU" altLang="ru-RU" sz="2200" b="1" dirty="0"/>
              <a:t>Требуется найти: расстояние, которое пройдёт автомобиль до полной остановки.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008438" y="332829"/>
            <a:ext cx="3524250" cy="576263"/>
          </a:xfrm>
          <a:prstGeom prst="roundRect">
            <a:avLst>
              <a:gd name="adj" fmla="val 16667"/>
            </a:avLst>
          </a:prstGeom>
          <a:noFill/>
          <a:ln w="57150" cmpd="thickThin">
            <a:solidFill>
              <a:srgbClr val="259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Исходные</a:t>
            </a:r>
            <a:r>
              <a:rPr lang="ru-RU" altLang="ru-RU" sz="2200" dirty="0"/>
              <a:t> </a:t>
            </a:r>
            <a:r>
              <a:rPr lang="ru-RU" altLang="ru-RU" sz="2000" dirty="0"/>
              <a:t>данные</a:t>
            </a:r>
          </a:p>
        </p:txBody>
      </p:sp>
    </p:spTree>
    <p:extLst>
      <p:ext uri="{BB962C8B-B14F-4D97-AF65-F5344CB8AC3E}">
        <p14:creationId xmlns:p14="http://schemas.microsoft.com/office/powerpoint/2010/main" val="17024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1698</TotalTime>
  <Words>647</Words>
  <Application>Microsoft Office PowerPoint</Application>
  <PresentationFormat>Широкоэкранный</PresentationFormat>
  <Paragraphs>124</Paragraphs>
  <Slides>17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FangSong</vt:lpstr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Формула</vt:lpstr>
      <vt:lpstr>Расставь скобки, чтобы получилось верное равенство</vt:lpstr>
      <vt:lpstr>Тема урока:</vt:lpstr>
      <vt:lpstr>Задачи урока:</vt:lpstr>
      <vt:lpstr>Познакомься с этапами решения задач с помощью компьютера: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контрольной работы:</dc:title>
  <dc:creator>Александр Приходько</dc:creator>
  <cp:lastModifiedBy>Александр</cp:lastModifiedBy>
  <cp:revision>80</cp:revision>
  <dcterms:modified xsi:type="dcterms:W3CDTF">2024-06-12T09:21:30Z</dcterms:modified>
</cp:coreProperties>
</file>