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56" r:id="rId4"/>
    <p:sldId id="258" r:id="rId5"/>
    <p:sldId id="267" r:id="rId6"/>
    <p:sldId id="260" r:id="rId7"/>
    <p:sldId id="261" r:id="rId8"/>
    <p:sldId id="266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94676" autoAdjust="0"/>
  </p:normalViewPr>
  <p:slideViewPr>
    <p:cSldViewPr snapToGrid="0">
      <p:cViewPr varScale="1">
        <p:scale>
          <a:sx n="79" d="100"/>
          <a:sy n="79" d="100"/>
        </p:scale>
        <p:origin x="102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4D7B5-B1DC-4BFD-B3CE-A436CD3596C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0DD3-D9D2-4A84-9A81-A4865EE04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7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6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6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3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6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6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marL="0" marR="0" indent="0"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800" b="0" i="0" u="none" strike="noStrike" smtClean="0">
                <a:effectLst/>
              </a:defRPr>
            </a:lvl1pPr>
          </a:lstStyle>
          <a:p>
            <a:pPr rtl="0" eaLnBrk="1" fontAlgn="t" latinLnBrk="0" hangingPunct="1"/>
            <a:r>
              <a:rPr lang="ru-RU" smtClean="0"/>
              <a:t>Образец заголовка</a:t>
            </a:r>
            <a:r>
              <a:rPr lang="ru-RU" sz="1800" b="0" i="0" u="none" strike="noStrike" smtClean="0">
                <a:effectLst/>
                <a:latin typeface="Arial" panose="020B0604020202020204" pitchFamily="34" charset="0"/>
              </a:rPr>
              <a:t/>
            </a:r>
            <a:br>
              <a:rPr lang="ru-RU" sz="1800" b="0" i="0" u="none" strike="noStrike" smtClean="0">
                <a:effectLst/>
                <a:latin typeface="Arial" panose="020B0604020202020204" pitchFamily="34" charset="0"/>
              </a:rPr>
            </a:b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3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0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3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8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2E7D-970F-43F8-A43B-20DA1DC27A2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AE71-7BA3-4B5F-ADAE-A4A9F013B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uitnice.ru/31-foto/kartinka-multyashnaya-umnaya-sova.html" TargetMode="External"/><Relationship Id="rId2" Type="http://schemas.openxmlformats.org/officeDocument/2006/relationships/hyperlink" Target="https://pl.pinterest.com/pin/71452429710710306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5818" y="350495"/>
            <a:ext cx="10515600" cy="2852737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</a:rPr>
              <a:t>Презентация на тему: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«Деление слов на слоги  и для переноса»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Подготовила:</a:t>
            </a:r>
            <a:r>
              <a:rPr lang="ru-RU" sz="4000" dirty="0" smtClean="0">
                <a:solidFill>
                  <a:srgbClr val="002060"/>
                </a:solidFill>
              </a:rPr>
              <a:t> учитель начальных классов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 ЧУ ОО «СОШ «Виктория» г. Москвы КАМЕНКО Л.Н.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446" y="2199503"/>
            <a:ext cx="2968554" cy="29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5"/>
            <a:ext cx="10074875" cy="4198637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Вспомним правило: </a:t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Сколько в слове гласных, столько и слогов!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44" y="914400"/>
            <a:ext cx="62111" cy="57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13" y="2659310"/>
            <a:ext cx="4853166" cy="44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5016" y="359567"/>
            <a:ext cx="9144000" cy="1110883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697" y="586788"/>
            <a:ext cx="9144000" cy="5311093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разделить слово на слоги надо:</a:t>
            </a:r>
          </a:p>
          <a:p>
            <a:pPr marL="742950" indent="-742950" algn="l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Поставить </a:t>
            </a:r>
            <a:r>
              <a:rPr lang="ru-RU" sz="65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(точку)под буквами гласных звуков;</a:t>
            </a:r>
          </a:p>
          <a:p>
            <a:pPr marL="742950" indent="-742950" algn="l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Обозначить дугой слияния – СГ ( С – согласный, Г – гласный) СГ</a:t>
            </a:r>
          </a:p>
          <a:p>
            <a:pPr marL="742950" indent="-742950" algn="l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Делить на слоги между слияниями </a:t>
            </a:r>
          </a:p>
          <a:p>
            <a:pPr algn="l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СГ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</a:t>
            </a:r>
            <a:endParaRPr lang="ru-RU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Помните, что перед гласным в слоге НЕ может быть более одного согласного </a:t>
            </a:r>
          </a:p>
          <a:p>
            <a:pPr algn="l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СГС СГ</a:t>
            </a:r>
          </a:p>
          <a:p>
            <a:pPr marL="742950" indent="-742950">
              <a:buAutoNum type="arabicPeriod"/>
            </a:pPr>
            <a:endParaRPr lang="ru-RU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8985738" y="5943600"/>
            <a:ext cx="45719" cy="4571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8932985" y="5897881"/>
            <a:ext cx="52753" cy="4571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7870685">
            <a:off x="8232680" y="1757667"/>
            <a:ext cx="1123847" cy="1062325"/>
          </a:xfrm>
          <a:prstGeom prst="arc">
            <a:avLst>
              <a:gd name="adj1" fmla="val 16200000"/>
              <a:gd name="adj2" fmla="val 49539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8879960" y="2670126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7986925">
            <a:off x="2050058" y="3586937"/>
            <a:ext cx="656348" cy="663146"/>
          </a:xfrm>
          <a:prstGeom prst="arc">
            <a:avLst>
              <a:gd name="adj1" fmla="val 15517782"/>
              <a:gd name="adj2" fmla="val 7937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8061344">
            <a:off x="2792308" y="3408380"/>
            <a:ext cx="807269" cy="793096"/>
          </a:xfrm>
          <a:prstGeom prst="arc">
            <a:avLst>
              <a:gd name="adj1" fmla="val 16367429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2509410" y="4088802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3273456" y="4101128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841367" y="3556154"/>
            <a:ext cx="0" cy="674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8158354">
            <a:off x="1270622" y="4865183"/>
            <a:ext cx="777171" cy="80671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158354">
            <a:off x="2319792" y="4865184"/>
            <a:ext cx="777171" cy="80671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2831620" y="5525101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1735016" y="5525101"/>
            <a:ext cx="54173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378232" y="5074322"/>
            <a:ext cx="0" cy="674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833791" y="5036813"/>
            <a:ext cx="388102" cy="12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4" y="541069"/>
            <a:ext cx="2198082" cy="20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90616"/>
            <a:ext cx="11327027" cy="105444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Разделим несколько слов на слоги, чтобы научиться: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98" y="1364271"/>
            <a:ext cx="11738919" cy="512714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ир, гром, столб – в словах один гласный, значит всё слово один слог.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Дело, лето, корова – слова состоят из слияний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Сколько гласных, столько слогов.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Чайка, парта, обрыв – согласный между слияниями относится к предыдущему гласному.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Арина, орёл, пианино – в этих словах слог состоит из одного гласного. Будьте внимательны!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2430162" y="1927653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375719" y="1935892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603642" y="1904793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 flipH="1" flipV="1">
            <a:off x="3477399" y="2975713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268627" y="3006811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 flipH="1">
            <a:off x="2430159" y="2998573"/>
            <a:ext cx="45721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738184" y="2998572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3970638" y="2975713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4407243" y="2975713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2805395" y="2975713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1214670" y="4110681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1902941" y="4110681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2546312" y="4110681"/>
            <a:ext cx="53136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3246072" y="4100589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3637416" y="4100589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4384383" y="4100589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387940" y="5231025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450993" y="5218253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955043" y="5249356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1030656" y="5272215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1032511" y="5272215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2909096" y="5239263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3815649" y="5224640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4040871" y="5232881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4522573" y="5231025"/>
            <a:ext cx="51891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5016843" y="5231025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9572787" flipH="1" flipV="1">
            <a:off x="780526" y="2495538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9572787" flipH="1" flipV="1">
            <a:off x="1913491" y="2495535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9572787" flipH="1" flipV="1">
            <a:off x="2481109" y="2495536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9572787" flipH="1" flipV="1">
            <a:off x="3011313" y="2495534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9572787" flipH="1" flipV="1">
            <a:off x="3531944" y="2486017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18876994" flipH="1" flipV="1">
            <a:off x="3974722" y="2456939"/>
            <a:ext cx="714325" cy="660947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9572787" flipH="1" flipV="1">
            <a:off x="1483176" y="3580417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9572787" flipH="1" flipV="1">
            <a:off x="817314" y="3568778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19572787" flipH="1" flipV="1">
            <a:off x="2109617" y="3565112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19572787" flipH="1" flipV="1">
            <a:off x="2863061" y="3532586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19572787" flipH="1" flipV="1">
            <a:off x="3961943" y="3580417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9572787" flipH="1" flipV="1">
            <a:off x="1065221" y="4708742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9572787" flipH="1" flipV="1">
            <a:off x="2109616" y="3565112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19572787" flipH="1" flipV="1">
            <a:off x="1598505" y="4708739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9572787" flipH="1" flipV="1">
            <a:off x="2494365" y="4724044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19572787" flipH="1" flipV="1">
            <a:off x="3367715" y="4680290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9572787" flipH="1" flipV="1">
            <a:off x="4078095" y="4702168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 rot="19572787" flipH="1" flipV="1">
            <a:off x="4611627" y="4708738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1383957" y="2865426"/>
            <a:ext cx="1425" cy="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352841" y="2444349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2523415" y="2444349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566889" y="2444348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052272" y="2444347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556449" y="3598055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2914684" y="3589746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011612" y="3586479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1093431" y="4724494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592186" y="4717554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2512764" y="4769660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3928404" y="4745759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4137601" y="4745759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23455" y="4730326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Дуга 69"/>
          <p:cNvSpPr/>
          <p:nvPr/>
        </p:nvSpPr>
        <p:spPr>
          <a:xfrm rot="19572787" flipH="1" flipV="1">
            <a:off x="1293897" y="2479557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уга 70"/>
          <p:cNvSpPr/>
          <p:nvPr/>
        </p:nvSpPr>
        <p:spPr>
          <a:xfrm rot="19572787" flipH="1" flipV="1">
            <a:off x="782786" y="2495533"/>
            <a:ext cx="807307" cy="63163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2524414" y="2444347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70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5247501"/>
            <a:ext cx="9986319" cy="1510211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000" dirty="0">
                <a:solidFill>
                  <a:srgbClr val="C00000"/>
                </a:solidFill>
              </a:rPr>
              <a:t>Запомним ещё одно правило переноса</a:t>
            </a:r>
            <a:r>
              <a:rPr lang="ru-RU" sz="4000" dirty="0" smtClean="0">
                <a:solidFill>
                  <a:srgbClr val="C00000"/>
                </a:solidFill>
              </a:rPr>
              <a:t>!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3600" b="1" dirty="0"/>
              <a:t>В словах с удвоенными согласными перенос делается между этими согласными! </a:t>
            </a:r>
            <a:r>
              <a:rPr lang="ru-RU" sz="3600" dirty="0">
                <a:solidFill>
                  <a:srgbClr val="002060"/>
                </a:solidFill>
              </a:rPr>
              <a:t>Рос-сия, </a:t>
            </a:r>
            <a:r>
              <a:rPr lang="ru-RU" sz="3600" dirty="0" err="1">
                <a:solidFill>
                  <a:srgbClr val="002060"/>
                </a:solidFill>
              </a:rPr>
              <a:t>хок-кей</a:t>
            </a:r>
            <a:r>
              <a:rPr lang="ru-RU" sz="3600" dirty="0">
                <a:solidFill>
                  <a:srgbClr val="002060"/>
                </a:solidFill>
              </a:rPr>
              <a:t>, Ан-на.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438" y="255373"/>
            <a:ext cx="10515600" cy="576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Вспомним  правила переноса: (Уч. Стр. 47 и 49)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9" y="831628"/>
            <a:ext cx="7819762" cy="2676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9" y="3508167"/>
            <a:ext cx="7768363" cy="1635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98" y="831628"/>
            <a:ext cx="3565897" cy="43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5" y="306553"/>
            <a:ext cx="11629292" cy="1082391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rgbClr val="C00000"/>
                </a:solidFill>
              </a:rPr>
              <a:t>Подготовимся к переносу слов:</a:t>
            </a:r>
            <a:endParaRPr lang="ru-RU" sz="53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2028092"/>
            <a:ext cx="10767647" cy="482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Вспомним!     Разделим слова на слоги: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1.                       </a:t>
            </a:r>
            <a:r>
              <a:rPr lang="ru-RU" sz="4000" dirty="0" smtClean="0">
                <a:solidFill>
                  <a:srgbClr val="002060"/>
                </a:solidFill>
              </a:rPr>
              <a:t>Лисица, земля, осина, пастух,            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2. </a:t>
            </a:r>
            <a:r>
              <a:rPr lang="ru-RU" sz="4000" dirty="0" smtClean="0">
                <a:solidFill>
                  <a:srgbClr val="002060"/>
                </a:solidFill>
              </a:rPr>
              <a:t>СГ                  кисть, остров, стрелка.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3.  </a:t>
            </a:r>
            <a:r>
              <a:rPr lang="ru-RU" sz="4000" dirty="0" smtClean="0">
                <a:solidFill>
                  <a:srgbClr val="002060"/>
                </a:solidFill>
              </a:rPr>
              <a:t>СГ </a:t>
            </a:r>
            <a:r>
              <a:rPr lang="ru-RU" sz="4000" dirty="0" err="1" smtClean="0">
                <a:solidFill>
                  <a:srgbClr val="002060"/>
                </a:solidFill>
              </a:rPr>
              <a:t>СГ</a:t>
            </a:r>
            <a:endParaRPr lang="ru-RU" sz="4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4. </a:t>
            </a:r>
            <a:r>
              <a:rPr lang="ru-RU" sz="4000" dirty="0" smtClean="0">
                <a:solidFill>
                  <a:srgbClr val="002060"/>
                </a:solidFill>
              </a:rPr>
              <a:t>СГС СГ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30062" y="2028092"/>
            <a:ext cx="0" cy="33645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880339" y="3266049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991750" y="4618305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406769" y="4595446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230922" y="3950677"/>
            <a:ext cx="45719" cy="5861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1276642" y="5275385"/>
            <a:ext cx="45719" cy="4571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 flipH="1">
            <a:off x="1276641" y="3107788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1276642" y="5275385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2145323" y="5205047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397910" y="3246995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590733" y="3236154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504656" y="3177831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965268" y="3190435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482839" y="3213294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941799" y="3200691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4914904" y="3236153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8737799" y="3266049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9390185" y="3311768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857479" y="3904958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5024271" y="3918142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908433" y="3927817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8119085" y="3941001"/>
            <a:ext cx="75466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8765845">
            <a:off x="837821" y="3324959"/>
            <a:ext cx="831920" cy="712451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8765845">
            <a:off x="906626" y="4019038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428913" y="3950675"/>
            <a:ext cx="45719" cy="45719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765845">
            <a:off x="1538429" y="4019037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8765845">
            <a:off x="858962" y="4658186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8765845">
            <a:off x="1708227" y="4631140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8765845">
            <a:off x="3354844" y="2627907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8765845">
            <a:off x="3945592" y="2617300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8765845">
            <a:off x="4452749" y="2633441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8765845">
            <a:off x="5174701" y="2597662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8765845">
            <a:off x="6066352" y="2592702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8765845">
            <a:off x="7508913" y="2568110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8765845">
            <a:off x="7027093" y="2597801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 rot="8765845">
            <a:off x="8244863" y="2666703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 rot="8765845">
            <a:off x="9016530" y="2666703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 rot="8765845">
            <a:off x="3420558" y="3299940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8765845">
            <a:off x="5483933" y="3285666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rot="8765845">
            <a:off x="6974858" y="3316547"/>
            <a:ext cx="831920" cy="73784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8765845">
            <a:off x="7681195" y="3348396"/>
            <a:ext cx="831920" cy="712451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1731513" y="4668098"/>
            <a:ext cx="7613" cy="66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4041788" y="2644138"/>
            <a:ext cx="7613" cy="66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522648" y="2639493"/>
            <a:ext cx="7613" cy="66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1591415" y="3918731"/>
            <a:ext cx="7613" cy="66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090935" y="2662395"/>
            <a:ext cx="7613" cy="66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7101000" y="2605102"/>
            <a:ext cx="7613" cy="66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569759" y="2552790"/>
            <a:ext cx="7613" cy="66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9094417" y="2639493"/>
            <a:ext cx="7613" cy="66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5553596" y="3441015"/>
            <a:ext cx="7613" cy="66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7745480" y="3393992"/>
            <a:ext cx="7613" cy="66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4009292" y="1136948"/>
            <a:ext cx="22859" cy="1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9631" y="263888"/>
            <a:ext cx="9418065" cy="135169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ru-RU" sz="6000" dirty="0" smtClean="0">
                <a:solidFill>
                  <a:srgbClr val="C00000"/>
                </a:solidFill>
                <a:latin typeface="+mj-lt"/>
              </a:rPr>
              <a:t>Учимся переносить слова!</a:t>
            </a:r>
            <a:endParaRPr lang="ru-RU" sz="6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69632" y="2505074"/>
            <a:ext cx="5765249" cy="4352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900" dirty="0" smtClean="0">
                <a:solidFill>
                  <a:srgbClr val="C00000"/>
                </a:solidFill>
                <a:latin typeface="+mj-lt"/>
              </a:rPr>
              <a:t>Делим слова на слоги:</a:t>
            </a:r>
            <a:endParaRPr lang="ru-RU" sz="3900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+mj-lt"/>
              </a:rPr>
              <a:t>               малина -</a:t>
            </a:r>
          </a:p>
          <a:p>
            <a:pPr marL="0" indent="0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+mj-lt"/>
              </a:rPr>
              <a:t>               медведи -</a:t>
            </a:r>
          </a:p>
          <a:p>
            <a:pPr marL="0" indent="0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+mj-lt"/>
              </a:rPr>
              <a:t>               жизнь -</a:t>
            </a:r>
          </a:p>
          <a:p>
            <a:pPr marL="0" indent="0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+mj-lt"/>
              </a:rPr>
              <a:t>               орех -</a:t>
            </a:r>
          </a:p>
          <a:p>
            <a:pPr marL="0" indent="0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+mj-lt"/>
              </a:rPr>
              <a:t>               Юлия -</a:t>
            </a:r>
          </a:p>
          <a:p>
            <a:pPr marL="0" indent="0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+mj-lt"/>
              </a:rPr>
              <a:t>               куртка -</a:t>
            </a:r>
          </a:p>
          <a:p>
            <a:pPr marL="0" indent="0">
              <a:buNone/>
            </a:pPr>
            <a:endParaRPr lang="ru-RU" sz="3600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47891" y="2505074"/>
            <a:ext cx="5992996" cy="4223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 Делим слова для переноса: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002060"/>
                </a:solidFill>
                <a:latin typeface="+mj-lt"/>
              </a:rPr>
              <a:t>ма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-ли-на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мед-</a:t>
            </a:r>
            <a:r>
              <a:rPr lang="ru-RU" sz="4000" b="1" dirty="0" err="1" smtClean="0">
                <a:solidFill>
                  <a:srgbClr val="002060"/>
                </a:solidFill>
                <a:latin typeface="+mj-lt"/>
              </a:rPr>
              <a:t>ве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ru-RU" sz="4000" b="1" dirty="0" err="1" smtClean="0">
                <a:solidFill>
                  <a:srgbClr val="002060"/>
                </a:solidFill>
                <a:latin typeface="+mj-lt"/>
              </a:rPr>
              <a:t>ди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жизнь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орех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Юлия </a:t>
            </a:r>
          </a:p>
          <a:p>
            <a:pPr marL="0" indent="0">
              <a:buNone/>
            </a:pPr>
            <a:r>
              <a:rPr lang="ru-RU" sz="4000" b="1" dirty="0" err="1">
                <a:solidFill>
                  <a:srgbClr val="002060"/>
                </a:solidFill>
                <a:latin typeface="+mj-lt"/>
              </a:rPr>
              <a:t>к</a:t>
            </a:r>
            <a:r>
              <a:rPr lang="ru-RU" sz="4000" b="1" dirty="0" err="1" smtClean="0">
                <a:solidFill>
                  <a:srgbClr val="002060"/>
                </a:solidFill>
                <a:latin typeface="+mj-lt"/>
              </a:rPr>
              <a:t>урт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-ка 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585829" y="3028948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152256" y="3028949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922631" y="3643173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318794" y="4849920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397188" y="3654166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506406" y="5467807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922631" y="6106951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011120" y="5467806"/>
            <a:ext cx="4745" cy="500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45" y="2950533"/>
            <a:ext cx="3231274" cy="39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Раздели слова для переноса: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Картина, ночной, явление, свисток, обувная, дневник, портрет, эскимо, успокоить, нашивка.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Проверь себя: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Кар-</a:t>
            </a:r>
            <a:r>
              <a:rPr lang="ru-RU" sz="4000" dirty="0" err="1" smtClean="0">
                <a:solidFill>
                  <a:srgbClr val="002060"/>
                </a:solidFill>
              </a:rPr>
              <a:t>ти</a:t>
            </a:r>
            <a:r>
              <a:rPr lang="ru-RU" sz="4000" dirty="0" smtClean="0">
                <a:solidFill>
                  <a:srgbClr val="002060"/>
                </a:solidFill>
              </a:rPr>
              <a:t>-на, </a:t>
            </a:r>
            <a:r>
              <a:rPr lang="ru-RU" sz="4000" dirty="0" err="1" smtClean="0">
                <a:solidFill>
                  <a:srgbClr val="002060"/>
                </a:solidFill>
              </a:rPr>
              <a:t>ноч</a:t>
            </a:r>
            <a:r>
              <a:rPr lang="ru-RU" sz="4000" dirty="0" smtClean="0">
                <a:solidFill>
                  <a:srgbClr val="002060"/>
                </a:solidFill>
              </a:rPr>
              <a:t>-ной, </a:t>
            </a:r>
            <a:r>
              <a:rPr lang="ru-RU" sz="4000" dirty="0" err="1" smtClean="0">
                <a:solidFill>
                  <a:srgbClr val="002060"/>
                </a:solidFill>
              </a:rPr>
              <a:t>яв-ле-ние</a:t>
            </a:r>
            <a:r>
              <a:rPr lang="ru-RU" sz="4000" dirty="0" smtClean="0">
                <a:solidFill>
                  <a:srgbClr val="002060"/>
                </a:solidFill>
              </a:rPr>
              <a:t>, свис-ток, обув-</a:t>
            </a:r>
            <a:r>
              <a:rPr lang="ru-RU" sz="4000" dirty="0" err="1" smtClean="0">
                <a:solidFill>
                  <a:srgbClr val="002060"/>
                </a:solidFill>
              </a:rPr>
              <a:t>ная</a:t>
            </a:r>
            <a:r>
              <a:rPr lang="ru-RU" sz="4000" dirty="0" smtClean="0">
                <a:solidFill>
                  <a:srgbClr val="002060"/>
                </a:solidFill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</a:rPr>
              <a:t>днев</a:t>
            </a:r>
            <a:r>
              <a:rPr lang="ru-RU" sz="4000" dirty="0" smtClean="0">
                <a:solidFill>
                  <a:srgbClr val="002060"/>
                </a:solidFill>
              </a:rPr>
              <a:t>-ник, порт-</a:t>
            </a:r>
            <a:r>
              <a:rPr lang="ru-RU" sz="4000" dirty="0" err="1" smtClean="0">
                <a:solidFill>
                  <a:srgbClr val="002060"/>
                </a:solidFill>
              </a:rPr>
              <a:t>рет</a:t>
            </a:r>
            <a:r>
              <a:rPr lang="ru-RU" sz="4000" dirty="0" smtClean="0">
                <a:solidFill>
                  <a:srgbClr val="002060"/>
                </a:solidFill>
              </a:rPr>
              <a:t>, эс-</a:t>
            </a:r>
            <a:r>
              <a:rPr lang="ru-RU" sz="4000" dirty="0" err="1" smtClean="0">
                <a:solidFill>
                  <a:srgbClr val="002060"/>
                </a:solidFill>
              </a:rPr>
              <a:t>ки</a:t>
            </a:r>
            <a:r>
              <a:rPr lang="ru-RU" sz="4000" dirty="0" smtClean="0">
                <a:solidFill>
                  <a:srgbClr val="002060"/>
                </a:solidFill>
              </a:rPr>
              <a:t>-</a:t>
            </a:r>
            <a:r>
              <a:rPr lang="ru-RU" sz="4000" dirty="0" err="1" smtClean="0">
                <a:solidFill>
                  <a:srgbClr val="002060"/>
                </a:solidFill>
              </a:rPr>
              <a:t>мо</a:t>
            </a:r>
            <a:r>
              <a:rPr lang="ru-RU" sz="4000" dirty="0" smtClean="0">
                <a:solidFill>
                  <a:srgbClr val="002060"/>
                </a:solidFill>
              </a:rPr>
              <a:t>, ус-по-ко-</a:t>
            </a:r>
            <a:r>
              <a:rPr lang="ru-RU" sz="4000" dirty="0" err="1" smtClean="0">
                <a:solidFill>
                  <a:srgbClr val="002060"/>
                </a:solidFill>
              </a:rPr>
              <a:t>ить</a:t>
            </a:r>
            <a:r>
              <a:rPr lang="ru-RU" sz="4000" dirty="0" smtClean="0">
                <a:solidFill>
                  <a:srgbClr val="002060"/>
                </a:solidFill>
              </a:rPr>
              <a:t>, на-шив-ка.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Используемые </a:t>
            </a:r>
            <a:r>
              <a:rPr lang="ru-RU" b="1" dirty="0" err="1" smtClean="0">
                <a:solidFill>
                  <a:srgbClr val="C00000"/>
                </a:solidFill>
              </a:rPr>
              <a:t>интернет-ресурсы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  <a:hlinkClick r:id="rId2"/>
              </a:rPr>
              <a:t>pl.pinterest.com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  <a:hlinkClick r:id="rId3"/>
              </a:rPr>
              <a:t>Картинка мультяшная умная сова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Photo from album "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Колобок (+смайлики)"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on Smiley emoticon, </a:t>
            </a:r>
            <a:r>
              <a:rPr lang="en-US" dirty="0" err="1" smtClean="0">
                <a:solidFill>
                  <a:srgbClr val="002060"/>
                </a:solidFill>
                <a:hlinkClick r:id="rId2"/>
              </a:rPr>
              <a:t>Lustig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hlinkClick r:id="rId2"/>
              </a:rPr>
              <a:t>Witzig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hlinkClick r:id="rId3"/>
              </a:rPr>
              <a:t>fruitnice.ru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https://ya.ru/images/search?cbir_id=13319927%2Fn71_ZsJxq4Ax-p9h3eTAPw8533&amp;cbir_page=similar&amp;crop=0.016%3B0.016%3B0.984%3B0.984&amp;img_url=https%3A%2F%2Fcf.ppt-online.org%2Ffiles%2Fslide%2Fh%2Fh1zojg5ldmsxJryEBT46PfQqASRbnG7eK9ViNH%2Fslide-24.jpg&amp;lr=213&amp;pos=12&amp;rpt=imageview&amp;url=https%3A%2F%2Favatars.mds.yandex.net%2Fget-images-cbir%2F13319927%2Fn71_ZsJxq4Ax-p9h3eTAPw8533%2Forig</a:t>
            </a:r>
            <a:endParaRPr lang="ru-RU" dirty="0">
              <a:solidFill>
                <a:srgbClr val="002060"/>
              </a:solidFill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254414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330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   Презентация на тему:  «Деление слов на слоги  и для переноса»</vt:lpstr>
      <vt:lpstr>Вспомним правило:  Сколько в слове гласных, столько и слогов!</vt:lpstr>
      <vt:lpstr>Презентация PowerPoint</vt:lpstr>
      <vt:lpstr>Разделим несколько слов на слоги, чтобы научиться:</vt:lpstr>
      <vt:lpstr>Запомним ещё одно правило переноса! В словах с удвоенными согласными перенос делается между этими согласными! Рос-сия, хок-кей, Ан-на. </vt:lpstr>
      <vt:lpstr>Подготовимся к переносу слов:</vt:lpstr>
      <vt:lpstr>Презентация PowerPoint</vt:lpstr>
      <vt:lpstr>Раздели слова для переноса:</vt:lpstr>
      <vt:lpstr>Используемые интернет-ресурсы: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Сколько в слове гласных – столько и слогов!</dc:title>
  <dc:creator>Бетта</dc:creator>
  <cp:lastModifiedBy>Бетта</cp:lastModifiedBy>
  <cp:revision>58</cp:revision>
  <dcterms:created xsi:type="dcterms:W3CDTF">2020-03-29T18:02:56Z</dcterms:created>
  <dcterms:modified xsi:type="dcterms:W3CDTF">2024-06-11T20:47:59Z</dcterms:modified>
</cp:coreProperties>
</file>