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5" r:id="rId1"/>
    <p:sldMasterId id="2147483726" r:id="rId2"/>
  </p:sldMasterIdLst>
  <p:sldIdLst>
    <p:sldId id="289" r:id="rId3"/>
    <p:sldId id="290" r:id="rId4"/>
    <p:sldId id="310" r:id="rId5"/>
    <p:sldId id="291" r:id="rId6"/>
    <p:sldId id="301" r:id="rId7"/>
    <p:sldId id="306" r:id="rId8"/>
    <p:sldId id="292" r:id="rId9"/>
    <p:sldId id="293" r:id="rId10"/>
    <p:sldId id="294" r:id="rId11"/>
    <p:sldId id="300" r:id="rId12"/>
    <p:sldId id="295" r:id="rId13"/>
    <p:sldId id="296" r:id="rId14"/>
    <p:sldId id="311" r:id="rId15"/>
    <p:sldId id="313" r:id="rId16"/>
    <p:sldId id="297" r:id="rId17"/>
    <p:sldId id="298" r:id="rId18"/>
    <p:sldId id="299" r:id="rId19"/>
    <p:sldId id="302" r:id="rId20"/>
    <p:sldId id="303" r:id="rId21"/>
    <p:sldId id="305" r:id="rId22"/>
    <p:sldId id="304" r:id="rId23"/>
    <p:sldId id="307" r:id="rId24"/>
    <p:sldId id="308" r:id="rId25"/>
    <p:sldId id="309" r:id="rId26"/>
  </p:sldIdLst>
  <p:sldSz cx="12192000" cy="6858000"/>
  <p:notesSz cx="6858000" cy="9144000"/>
  <p:embeddedFontLst>
    <p:embeddedFont>
      <p:font typeface="Akrobat" panose="00000600000000000000" pitchFamily="2" charset="-52"/>
      <p:regular r:id="rId27"/>
      <p:bold r:id="rId28"/>
    </p:embeddedFont>
    <p:embeddedFont>
      <p:font typeface="Akrobat Black" panose="00000A00000000000000" pitchFamily="2" charset="-52"/>
      <p:bold r:id="rId29"/>
    </p:embeddedFont>
    <p:embeddedFont>
      <p:font typeface="Akrobat ExtraBold" panose="00000900000000000000" pitchFamily="2" charset="-52"/>
      <p:bold r:id="rId30"/>
    </p:embeddedFont>
    <p:embeddedFont>
      <p:font typeface="Akrobat SemiBold" panose="00000700000000000000" pitchFamily="2" charset="-52"/>
      <p:bold r:id="rId31"/>
    </p:embeddedFont>
    <p:embeddedFont>
      <p:font typeface="Avenir Next LT Pro" panose="020B0504020202020204" pitchFamily="34" charset="0"/>
      <p:regular r:id="rId32"/>
      <p:bold r:id="rId33"/>
      <p:italic r:id="rId34"/>
      <p:boldItalic r:id="rId35"/>
    </p:embeddedFont>
    <p:embeddedFont>
      <p:font typeface="Ink Free" panose="03080402000500000000" pitchFamily="66" charset="0"/>
      <p:regular r:id="rId36"/>
    </p:embeddedFont>
    <p:embeddedFont>
      <p:font typeface="Rockwell" panose="02060603020205020403" pitchFamily="18" charset="0"/>
      <p:regular r:id="rId37"/>
      <p:bold r:id="rId38"/>
      <p:italic r:id="rId39"/>
      <p:bold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  <p:embeddedFont>
      <p:font typeface="Vivaldi" panose="03020602050506090804" pitchFamily="66" charset="0"/>
      <p:italic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766" userDrawn="1">
          <p15:clr>
            <a:srgbClr val="A4A3A4"/>
          </p15:clr>
        </p15:guide>
        <p15:guide id="2" pos="4135" userDrawn="1">
          <p15:clr>
            <a:srgbClr val="A4A3A4"/>
          </p15:clr>
        </p15:guide>
        <p15:guide id="3" pos="1186" userDrawn="1">
          <p15:clr>
            <a:srgbClr val="A4A3A4"/>
          </p15:clr>
        </p15:guide>
        <p15:guide id="4" orient="horz" pos="1117" userDrawn="1">
          <p15:clr>
            <a:srgbClr val="A4A3A4"/>
          </p15:clr>
        </p15:guide>
        <p15:guide id="5" orient="horz" pos="2954" userDrawn="1">
          <p15:clr>
            <a:srgbClr val="A4A3A4"/>
          </p15:clr>
        </p15:guide>
        <p15:guide id="6" orient="horz" pos="3612" userDrawn="1">
          <p15:clr>
            <a:srgbClr val="A4A3A4"/>
          </p15:clr>
        </p15:guide>
        <p15:guide id="7" pos="2457" userDrawn="1">
          <p15:clr>
            <a:srgbClr val="A4A3A4"/>
          </p15:clr>
        </p15:guide>
        <p15:guide id="8" pos="3046" userDrawn="1">
          <p15:clr>
            <a:srgbClr val="A4A3A4"/>
          </p15:clr>
        </p15:guide>
        <p15:guide id="9" pos="35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8500"/>
    <a:srgbClr val="0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75" d="100"/>
          <a:sy n="75" d="100"/>
        </p:scale>
        <p:origin x="811" y="67"/>
      </p:cViewPr>
      <p:guideLst>
        <p:guide pos="6766"/>
        <p:guide pos="4135"/>
        <p:guide pos="1186"/>
        <p:guide orient="horz" pos="1117"/>
        <p:guide orient="horz" pos="2954"/>
        <p:guide orient="horz" pos="3612"/>
        <p:guide pos="2457"/>
        <p:guide pos="3046"/>
        <p:guide pos="35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93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603F4-B85D-A480-3DB1-8A1E8F78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35252E-D3C6-AEDD-5C98-D3EC04259A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26A406-A003-CAC6-7A83-480C52C0C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955783-0450-FD19-C9B5-C339C6170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D071-C70D-4E7A-AAB7-C53EB9537856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304879-0EA9-66EE-1532-C863910AE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4B0A63-1721-F397-FD04-17008EC5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ED75-142C-4352-A74E-C0EB9CF00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920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7B389-75FB-CB33-5462-561EF4C5D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C3469B-CCBE-7DF9-FFBD-BA1413273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0D3801-7D20-6CE0-E0B0-3745CCFFD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D071-C70D-4E7A-AAB7-C53EB9537856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6A1CA4-8134-5228-A113-F9784673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AB18E-686E-A224-5D7D-A72DA8666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ED75-142C-4352-A74E-C0EB9CF00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480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0894A7-3B51-C5D8-6630-F35D054CC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3BD0D2-327A-FD25-3979-90E8CB3F9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F220B1-B345-1E22-FFAD-94FFEE949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D071-C70D-4E7A-AAB7-C53EB9537856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B7364-7B0C-01F7-0D80-47FE12C6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89CAC7-F49D-CD8A-4C2E-62A185E5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ED75-142C-4352-A74E-C0EB9CF00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58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925D1C-387E-E7BF-4B3F-131A34D4E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48AB7F-E591-C387-ACF6-300445F15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C5F8B3-2E6A-0B66-17C6-A3BE12020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D071-C70D-4E7A-AAB7-C53EB9537856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C5BA1-BA80-CD8F-05CC-2779915D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7038A3-1C2A-A404-63F8-BFF95120D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ED75-142C-4352-A74E-C0EB9CF00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10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EB9F5-E625-A965-5A7D-BDE630964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9EA36A-70AB-3F98-570A-29E4B8AC3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C4CE05-AD79-791C-94A5-DE3ACA49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D071-C70D-4E7A-AAB7-C53EB9537856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91C18F-A264-8073-A3B1-8C905A805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0F7215-7480-DA9E-A17D-DD9AC915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ED75-142C-4352-A74E-C0EB9CF00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411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8CBA1-8D26-8FD0-37ED-C6DC1667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1FFA5-008D-509A-42C9-F55F4F068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555D8-60CF-AE53-2803-10C918B5A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D071-C70D-4E7A-AAB7-C53EB9537856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9A32E0-094F-47C0-6B80-ECF1C62A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95418B-A62D-57A8-FE3B-44257C405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ED75-142C-4352-A74E-C0EB9CF00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B6B14-325F-49C7-23FF-D7E21C57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FC7B79-373C-3055-FD59-D2EF0E6B6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25A9E0-7A67-20B2-1EE9-B51A24BFC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8D729C-0CD3-E684-95A5-3CBB39740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D071-C70D-4E7A-AAB7-C53EB9537856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0D0658-7AF9-397C-D4BD-DC906633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C2FD3C-990D-D9D1-2910-EE670C25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ED75-142C-4352-A74E-C0EB9CF00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23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8E1A4-4DB9-CDB6-3100-4250E098E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50BF50-72BA-43C3-89E5-A829368DB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D3B2E2-6F98-5899-B046-ADB195238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DEC057-EB5B-5D22-E53F-2B9C60FB3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4C05B9D-26F5-728A-0F08-3FC3016B8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EF1678-9131-23F5-F012-F9DC9374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D071-C70D-4E7A-AAB7-C53EB9537856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465C8E-0316-5C7D-7CC1-35B78472D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4476A8-05AB-95C6-4B3C-6E8A0E14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ED75-142C-4352-A74E-C0EB9CF00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09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BE6A5-CF47-312B-43BA-867BCABE2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23732D-F6EE-E200-05BB-3496ED96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D071-C70D-4E7A-AAB7-C53EB9537856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7EA8DE-2DBD-CD84-19F9-5A80BF81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225101-874E-7714-835E-087FBC51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ED75-142C-4352-A74E-C0EB9CF00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91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CEB680-0383-B8B7-2465-FBC5439A1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D071-C70D-4E7A-AAB7-C53EB9537856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013205-7F1E-C98F-AD3B-8A8CF028A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7EFD4D-FACB-4925-CBD1-3B0710D0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ED75-142C-4352-A74E-C0EB9CF00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11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84B00-AE16-1281-F2CF-D503123B1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908E69-1D0F-9B5C-290A-4D058B3FF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CE6497-82B9-1ADF-41A2-81B6DEB05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0DFF64-9088-C823-8230-383897EB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D071-C70D-4E7A-AAB7-C53EB9537856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85F270-6152-C3AB-91DC-F5D4056D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B5AB14-78B3-02A3-07C3-65CFD8AB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ED75-142C-4352-A74E-C0EB9CF00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475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krobat SemiBold" panose="00000700000000000000" pitchFamily="2" charset="-52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7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4CC7C-7FA5-FC51-7A46-A337AD1F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C3CA57-8A7B-C020-31AC-D145E0AD0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64645F-29B7-DDC1-916B-B41CAADF5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4D071-C70D-4E7A-AAB7-C53EB9537856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2A1857-B3AB-8870-BD7E-34BFFE307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DD5C0F-FC08-62EF-59D3-AFBE5C627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DED75-142C-4352-A74E-C0EB9CF00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07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lanerka.app/transcription/" TargetMode="External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hyperlink" Target="https://ya.ru/images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openxmlformats.org/officeDocument/2006/relationships/image" Target="../media/image48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gi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11" Type="http://schemas.openxmlformats.org/officeDocument/2006/relationships/image" Target="../media/image4.png"/><Relationship Id="rId5" Type="http://schemas.openxmlformats.org/officeDocument/2006/relationships/image" Target="../media/image26.jpeg"/><Relationship Id="rId10" Type="http://schemas.microsoft.com/office/2007/relationships/hdphoto" Target="../media/hdphoto3.wdp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710B65-2697-1E43-ED1E-2A0B0FBCDF54}"/>
              </a:ext>
            </a:extLst>
          </p:cNvPr>
          <p:cNvSpPr/>
          <p:nvPr/>
        </p:nvSpPr>
        <p:spPr>
          <a:xfrm>
            <a:off x="0" y="0"/>
            <a:ext cx="56515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8" name="Picture 4" descr="Последний киногерой/Последний герой боевика(1993)">
            <a:extLst>
              <a:ext uri="{FF2B5EF4-FFF2-40B4-BE49-F238E27FC236}">
                <a16:creationId xmlns:a16="http://schemas.microsoft.com/office/drawing/2014/main" id="{8E1F3067-87D2-1B08-8E10-E5CD923F5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2" r="12462"/>
          <a:stretch/>
        </p:blipFill>
        <p:spPr bwMode="auto">
          <a:xfrm>
            <a:off x="6251575" y="1485900"/>
            <a:ext cx="3888000" cy="3888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036C82-63D9-7C14-4BEE-5DED834EDC52}"/>
              </a:ext>
            </a:extLst>
          </p:cNvPr>
          <p:cNvSpPr txBox="1"/>
          <p:nvPr/>
        </p:nvSpPr>
        <p:spPr>
          <a:xfrm>
            <a:off x="644408" y="2598003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10101"/>
                </a:solidFill>
                <a:latin typeface="Akrobat Black" panose="00000A00000000000000" pitchFamily="2" charset="-52"/>
              </a:rPr>
              <a:t>it-</a:t>
            </a:r>
            <a:r>
              <a:rPr lang="ru-RU" sz="4800" dirty="0">
                <a:solidFill>
                  <a:srgbClr val="010101"/>
                </a:solidFill>
                <a:latin typeface="Akrobat Black" panose="00000A00000000000000" pitchFamily="2" charset="-52"/>
              </a:rPr>
              <a:t>ить или не </a:t>
            </a:r>
            <a:r>
              <a:rPr lang="en-US" sz="4800" dirty="0">
                <a:solidFill>
                  <a:srgbClr val="010101"/>
                </a:solidFill>
                <a:latin typeface="Akrobat Black" panose="00000A00000000000000" pitchFamily="2" charset="-52"/>
              </a:rPr>
              <a:t>it-</a:t>
            </a:r>
            <a:r>
              <a:rPr lang="ru-RU" sz="4800" dirty="0">
                <a:solidFill>
                  <a:srgbClr val="010101"/>
                </a:solidFill>
                <a:latin typeface="Akrobat Black" panose="00000A00000000000000" pitchFamily="2" charset="-52"/>
              </a:rPr>
              <a:t>ить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071C8-2BCD-E59F-427B-CD98ED105857}"/>
              </a:ext>
            </a:extLst>
          </p:cNvPr>
          <p:cNvSpPr txBox="1"/>
          <p:nvPr/>
        </p:nvSpPr>
        <p:spPr>
          <a:xfrm>
            <a:off x="637996" y="3429000"/>
            <a:ext cx="471315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>
                <a:solidFill>
                  <a:srgbClr val="010101"/>
                </a:solidFill>
                <a:latin typeface="Akrobat ExtraBold" panose="00000900000000000000" pitchFamily="2" charset="-52"/>
              </a:rPr>
              <a:t>Лайфхаки </a:t>
            </a:r>
            <a:r>
              <a:rPr lang="ru-RU" sz="2700" dirty="0">
                <a:solidFill>
                  <a:srgbClr val="FB8500"/>
                </a:solidFill>
                <a:latin typeface="Akrobat ExtraBold" panose="00000900000000000000" pitchFamily="2" charset="-52"/>
              </a:rPr>
              <a:t>Эффективного</a:t>
            </a:r>
            <a:r>
              <a:rPr lang="ru-RU" sz="2700" dirty="0">
                <a:solidFill>
                  <a:srgbClr val="010101"/>
                </a:solidFill>
                <a:latin typeface="Akrobat ExtraBold" panose="00000900000000000000" pitchFamily="2" charset="-52"/>
              </a:rPr>
              <a:t> Учителя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44FE97-CAA6-C514-338A-D8E9862559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17377" y="2008839"/>
            <a:ext cx="720000" cy="720000"/>
          </a:xfrm>
          <a:prstGeom prst="rect">
            <a:avLst/>
          </a:prstGeom>
          <a:effectLst>
            <a:outerShdw blurRad="25400" dist="127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E2342F-9C92-5E66-CBE8-FB2DCC5EEC5A}"/>
              </a:ext>
            </a:extLst>
          </p:cNvPr>
          <p:cNvSpPr txBox="1"/>
          <p:nvPr/>
        </p:nvSpPr>
        <p:spPr>
          <a:xfrm>
            <a:off x="8493126" y="6092002"/>
            <a:ext cx="3263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krobat SemiBold" panose="00000700000000000000" pitchFamily="2" charset="-52"/>
              </a:rPr>
              <a:t>“it, or not it”</a:t>
            </a:r>
          </a:p>
          <a:p>
            <a:r>
              <a:rPr lang="ru-RU" dirty="0">
                <a:solidFill>
                  <a:schemeClr val="bg1"/>
                </a:solidFill>
                <a:latin typeface="Akrobat SemiBold" panose="00000700000000000000" pitchFamily="2" charset="-52"/>
              </a:rPr>
              <a:t>Последний киногерой (1993)</a:t>
            </a:r>
          </a:p>
        </p:txBody>
      </p:sp>
      <p:pic>
        <p:nvPicPr>
          <p:cNvPr id="2" name="Image 2" descr="preencoded.png">
            <a:extLst>
              <a:ext uri="{FF2B5EF4-FFF2-40B4-BE49-F238E27FC236}">
                <a16:creationId xmlns:a16="http://schemas.microsoft.com/office/drawing/2014/main" id="{0C7DA3D1-FBAA-7D4D-B458-A05C0BBCA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553574" y="533400"/>
            <a:ext cx="2203450" cy="8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9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20EE5DD-4896-9E28-80BC-8C04A125C7A2}"/>
              </a:ext>
            </a:extLst>
          </p:cNvPr>
          <p:cNvSpPr/>
          <p:nvPr/>
        </p:nvSpPr>
        <p:spPr>
          <a:xfrm>
            <a:off x="839788" y="2480239"/>
            <a:ext cx="6254348" cy="3898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4C15E5-239A-7A0A-2B83-3A3199D23408}"/>
              </a:ext>
            </a:extLst>
          </p:cNvPr>
          <p:cNvSpPr/>
          <p:nvPr/>
        </p:nvSpPr>
        <p:spPr>
          <a:xfrm>
            <a:off x="839788" y="0"/>
            <a:ext cx="5905500" cy="2120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Доменные ссылки seo webinar концепция киберпространства">
            <a:extLst>
              <a:ext uri="{FF2B5EF4-FFF2-40B4-BE49-F238E27FC236}">
                <a16:creationId xmlns:a16="http://schemas.microsoft.com/office/drawing/2014/main" id="{D17D272A-FC82-FCD6-B169-7C8B54B7E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1" r="1918"/>
          <a:stretch/>
        </p:blipFill>
        <p:spPr bwMode="auto">
          <a:xfrm>
            <a:off x="6581670" y="-1"/>
            <a:ext cx="5081693" cy="607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CF9149-E849-75E5-CE36-157D3E8C935B}"/>
              </a:ext>
            </a:extLst>
          </p:cNvPr>
          <p:cNvSpPr txBox="1"/>
          <p:nvPr/>
        </p:nvSpPr>
        <p:spPr>
          <a:xfrm>
            <a:off x="939958" y="479693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CC402-32A4-C3E1-5791-7AB1AF36B9C6}"/>
              </a:ext>
            </a:extLst>
          </p:cNvPr>
          <p:cNvSpPr txBox="1"/>
          <p:nvPr/>
        </p:nvSpPr>
        <p:spPr>
          <a:xfrm>
            <a:off x="914558" y="941358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2.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5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F6A53-7ECA-4A44-0636-3917EF70994A}"/>
              </a:ext>
            </a:extLst>
          </p:cNvPr>
          <p:cNvSpPr txBox="1"/>
          <p:nvPr/>
        </p:nvSpPr>
        <p:spPr>
          <a:xfrm>
            <a:off x="888156" y="1710799"/>
            <a:ext cx="399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"корпоративная" почта для школы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62B6481-472A-4E09-68F8-3711E1354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68" y="2669942"/>
            <a:ext cx="1997642" cy="783559"/>
          </a:xfrm>
          <a:prstGeom prst="rect">
            <a:avLst/>
          </a:prstGeom>
          <a:ln>
            <a:noFill/>
          </a:ln>
          <a:effectLst>
            <a:outerShdw blurRad="139700" dist="254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4DB4161-7FFB-1B13-5FF1-4EB556818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389" y="2669942"/>
            <a:ext cx="1075505" cy="783236"/>
          </a:xfrm>
          <a:prstGeom prst="rect">
            <a:avLst/>
          </a:prstGeom>
          <a:ln>
            <a:noFill/>
          </a:ln>
          <a:effectLst>
            <a:outerShdw blurRad="139700" dist="254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2A5DFB-8AA0-082F-20C6-5369EEF3DE83}"/>
              </a:ext>
            </a:extLst>
          </p:cNvPr>
          <p:cNvSpPr txBox="1"/>
          <p:nvPr/>
        </p:nvSpPr>
        <p:spPr>
          <a:xfrm>
            <a:off x="1517876" y="3915802"/>
            <a:ext cx="42880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121386"/>
                </a:solidFill>
                <a:latin typeface="Akrobat SemiBold" panose="00000700000000000000" pitchFamily="2" charset="-52"/>
              </a:rPr>
              <a:t>dibirov.md@itcub.ru</a:t>
            </a:r>
            <a:endParaRPr lang="en-US" sz="2400" b="1" dirty="0">
              <a:solidFill>
                <a:srgbClr val="121386"/>
              </a:solidFill>
              <a:latin typeface="Akrobat SemiBold" panose="00000700000000000000" pitchFamily="2" charset="-52"/>
              <a:cs typeface="Segoe U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D43C7-E069-D341-76F1-6A5C9206F5F4}"/>
              </a:ext>
            </a:extLst>
          </p:cNvPr>
          <p:cNvSpPr txBox="1"/>
          <p:nvPr/>
        </p:nvSpPr>
        <p:spPr>
          <a:xfrm>
            <a:off x="1517876" y="4483064"/>
            <a:ext cx="42880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121386"/>
                </a:solidFill>
                <a:latin typeface="Akrobat SemiBold" panose="00000700000000000000" pitchFamily="2" charset="-52"/>
              </a:rPr>
              <a:t>ikt@domznaniy.school</a:t>
            </a:r>
            <a:endParaRPr lang="en-US" sz="2400" b="1">
              <a:solidFill>
                <a:srgbClr val="121386"/>
              </a:solidFill>
              <a:latin typeface="Akrobat SemiBold" panose="00000700000000000000" pitchFamily="2" charset="-52"/>
              <a:cs typeface="Segoe U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D2FCFF-C322-1E6E-EEFC-AC020309E089}"/>
              </a:ext>
            </a:extLst>
          </p:cNvPr>
          <p:cNvSpPr txBox="1"/>
          <p:nvPr/>
        </p:nvSpPr>
        <p:spPr>
          <a:xfrm>
            <a:off x="1517876" y="5050326"/>
            <a:ext cx="42880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121386"/>
                </a:solidFill>
                <a:latin typeface="Akrobat SemiBold" panose="00000700000000000000" pitchFamily="2" charset="-52"/>
              </a:rPr>
              <a:t>inf@mks61.ru</a:t>
            </a:r>
            <a:endParaRPr lang="en-US" sz="2400" b="1" dirty="0">
              <a:solidFill>
                <a:srgbClr val="121386"/>
              </a:solidFill>
              <a:latin typeface="Akrobat SemiBold" panose="00000700000000000000" pitchFamily="2" charset="-52"/>
              <a:cs typeface="Segoe U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E60DA7-9BCA-2AF2-84C9-377BB0BE33E8}"/>
              </a:ext>
            </a:extLst>
          </p:cNvPr>
          <p:cNvSpPr txBox="1"/>
          <p:nvPr/>
        </p:nvSpPr>
        <p:spPr>
          <a:xfrm>
            <a:off x="1517876" y="5617587"/>
            <a:ext cx="33695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121386"/>
                </a:solidFill>
                <a:latin typeface="Akrobat SemiBold" panose="00000700000000000000" pitchFamily="2" charset="-52"/>
              </a:rPr>
              <a:t>mail@dagiro.ru</a:t>
            </a:r>
            <a:endParaRPr lang="en-US" sz="2400" b="1" dirty="0">
              <a:solidFill>
                <a:srgbClr val="121386"/>
              </a:solidFill>
              <a:latin typeface="Akrobat SemiBold" panose="00000700000000000000" pitchFamily="2" charset="-52"/>
              <a:cs typeface="Segoe UI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2E5296-2D74-F56A-A44D-A29D6BD716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4" y="3966634"/>
            <a:ext cx="360000" cy="36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8206ADC-B606-2FAF-321D-EC6215C4BD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4" y="5668419"/>
            <a:ext cx="360000" cy="3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00F4C7-D55A-404D-A1D2-2FD4FD99C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4" y="5101158"/>
            <a:ext cx="360000" cy="36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547BA8C-7551-C452-D16C-AD18B9B96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34" y="453389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6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онцепция формы занятости заявления резюме">
            <a:extLst>
              <a:ext uri="{FF2B5EF4-FFF2-40B4-BE49-F238E27FC236}">
                <a16:creationId xmlns:a16="http://schemas.microsoft.com/office/drawing/2014/main" id="{1092EB98-B628-4CDE-F40C-EF023708C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-156" r="23173" b="1681"/>
          <a:stretch/>
        </p:blipFill>
        <p:spPr bwMode="auto">
          <a:xfrm>
            <a:off x="1" y="839045"/>
            <a:ext cx="4835524" cy="601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32FB47-FD80-CAF9-65AD-D9D30499ABFB}"/>
              </a:ext>
            </a:extLst>
          </p:cNvPr>
          <p:cNvSpPr/>
          <p:nvPr/>
        </p:nvSpPr>
        <p:spPr>
          <a:xfrm>
            <a:off x="911225" y="0"/>
            <a:ext cx="2273300" cy="720000"/>
          </a:xfrm>
          <a:prstGeom prst="rect">
            <a:avLst/>
          </a:prstGeom>
          <a:solidFill>
            <a:srgbClr val="FB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B2E9F3-E5DA-0BE2-52A8-E5AF5E2B1491}"/>
              </a:ext>
            </a:extLst>
          </p:cNvPr>
          <p:cNvSpPr/>
          <p:nvPr/>
        </p:nvSpPr>
        <p:spPr>
          <a:xfrm>
            <a:off x="5295481" y="0"/>
            <a:ext cx="5985294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E1359-9294-92F9-B77A-DC57DDDEBC32}"/>
              </a:ext>
            </a:extLst>
          </p:cNvPr>
          <p:cNvSpPr/>
          <p:nvPr/>
        </p:nvSpPr>
        <p:spPr>
          <a:xfrm>
            <a:off x="7526215" y="3429000"/>
            <a:ext cx="375456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4" name="Picture 6" descr="15 лучших бесплатных шаблонов PowerPoint">
            <a:extLst>
              <a:ext uri="{FF2B5EF4-FFF2-40B4-BE49-F238E27FC236}">
                <a16:creationId xmlns:a16="http://schemas.microsoft.com/office/drawing/2014/main" id="{21380507-4236-8013-3165-BFDF0E0DA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4" t="19680" r="19365" b="6439"/>
          <a:stretch/>
        </p:blipFill>
        <p:spPr bwMode="auto">
          <a:xfrm>
            <a:off x="5550983" y="3506875"/>
            <a:ext cx="1975232" cy="26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89FFCD-630B-7C68-C0AE-182FF08AC2B6}"/>
              </a:ext>
            </a:extLst>
          </p:cNvPr>
          <p:cNvSpPr txBox="1"/>
          <p:nvPr/>
        </p:nvSpPr>
        <p:spPr>
          <a:xfrm>
            <a:off x="6697663" y="1192213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B9685-7A69-E906-6E17-EE76C45BAF57}"/>
              </a:ext>
            </a:extLst>
          </p:cNvPr>
          <p:cNvSpPr txBox="1"/>
          <p:nvPr/>
        </p:nvSpPr>
        <p:spPr>
          <a:xfrm>
            <a:off x="6672263" y="1653878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#3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4C6932-7FFA-62DC-D2D6-6E1253B68C92}"/>
              </a:ext>
            </a:extLst>
          </p:cNvPr>
          <p:cNvSpPr txBox="1"/>
          <p:nvPr/>
        </p:nvSpPr>
        <p:spPr>
          <a:xfrm>
            <a:off x="6645861" y="2423319"/>
            <a:ext cx="399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пользуйтесь готовыми шаблонами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01D0D-E3D9-0262-2093-85C67126DF0A}"/>
              </a:ext>
            </a:extLst>
          </p:cNvPr>
          <p:cNvSpPr txBox="1"/>
          <p:nvPr/>
        </p:nvSpPr>
        <p:spPr>
          <a:xfrm>
            <a:off x="8466688" y="3861082"/>
            <a:ext cx="29619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Шаблоны - это готовые кирпичики, </a:t>
            </a:r>
            <a:endParaRPr lang="en-US" dirty="0">
              <a:latin typeface="Akrobat" panose="00000600000000000000" pitchFamily="2" charset="-52"/>
            </a:endParaRPr>
          </a:p>
          <a:p>
            <a:br>
              <a:rPr lang="en-US" sz="1050" dirty="0">
                <a:latin typeface="Akrobat" panose="00000600000000000000" pitchFamily="2" charset="-52"/>
              </a:rPr>
            </a:br>
            <a:r>
              <a:rPr lang="ru-RU" dirty="0">
                <a:latin typeface="Akrobat" panose="00000600000000000000" pitchFamily="2" charset="-52"/>
              </a:rPr>
              <a:t>из которых выстроена стена </a:t>
            </a:r>
            <a:br>
              <a:rPr lang="en-US" dirty="0">
                <a:latin typeface="Akrobat" panose="00000600000000000000" pitchFamily="2" charset="-52"/>
              </a:rPr>
            </a:br>
            <a:r>
              <a:rPr lang="ru-RU" dirty="0">
                <a:latin typeface="Akrobat" panose="00000600000000000000" pitchFamily="2" charset="-52"/>
              </a:rPr>
              <a:t>на пути к уникальности</a:t>
            </a:r>
            <a:endParaRPr lang="en-US" dirty="0">
              <a:latin typeface="Akrobat" panose="00000600000000000000" pitchFamily="2" charset="-52"/>
            </a:endParaRPr>
          </a:p>
          <a:p>
            <a:endParaRPr lang="en-US" dirty="0">
              <a:latin typeface="Akrobat" panose="00000600000000000000" pitchFamily="2" charset="-52"/>
            </a:endParaRPr>
          </a:p>
          <a:p>
            <a:pPr algn="r"/>
            <a:r>
              <a:rPr lang="ru-RU" dirty="0" err="1">
                <a:latin typeface="Akrobat" panose="00000600000000000000" pitchFamily="2" charset="-52"/>
              </a:rPr>
              <a:t>Dubrovka</a:t>
            </a:r>
            <a:r>
              <a:rPr lang="ru-RU" dirty="0">
                <a:latin typeface="Akrobat" panose="00000600000000000000" pitchFamily="2" charset="-52"/>
              </a:rPr>
              <a:t> </a:t>
            </a:r>
            <a:r>
              <a:rPr lang="ru-RU" dirty="0" err="1">
                <a:latin typeface="Akrobat" panose="00000600000000000000" pitchFamily="2" charset="-52"/>
              </a:rPr>
              <a:t>Oleg</a:t>
            </a:r>
            <a:endParaRPr lang="ru-RU" dirty="0">
              <a:latin typeface="Akrobat" panose="000006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E5E54E-85E3-4154-60DA-D4574C808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37" y="3380584"/>
            <a:ext cx="251898" cy="251898"/>
          </a:xfrm>
          <a:prstGeom prst="rect">
            <a:avLst/>
          </a:prstGeom>
        </p:spPr>
      </p:pic>
      <p:pic>
        <p:nvPicPr>
          <p:cNvPr id="10" name="Image 2" descr="preencoded.png">
            <a:extLst>
              <a:ext uri="{FF2B5EF4-FFF2-40B4-BE49-F238E27FC236}">
                <a16:creationId xmlns:a16="http://schemas.microsoft.com/office/drawing/2014/main" id="{3CEB9C36-3125-BCCC-2341-5130056F4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50732" y="415695"/>
            <a:ext cx="932043" cy="35310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1ED115B-E40C-795E-CDA5-7F2656287B15}"/>
              </a:ext>
            </a:extLst>
          </p:cNvPr>
          <p:cNvSpPr/>
          <p:nvPr/>
        </p:nvSpPr>
        <p:spPr>
          <a:xfrm>
            <a:off x="9418321" y="-1"/>
            <a:ext cx="2773680" cy="1440000"/>
          </a:xfrm>
          <a:prstGeom prst="rect">
            <a:avLst/>
          </a:prstGeom>
          <a:solidFill>
            <a:srgbClr val="FB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Image 2" descr="preencoded.png">
            <a:extLst>
              <a:ext uri="{FF2B5EF4-FFF2-40B4-BE49-F238E27FC236}">
                <a16:creationId xmlns:a16="http://schemas.microsoft.com/office/drawing/2014/main" id="{5947048F-6424-C7D2-3A93-9102F550FA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764833" y="456335"/>
            <a:ext cx="1725383" cy="6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30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0806C5-7B3F-77C9-129D-D2B881ACF4F4}"/>
              </a:ext>
            </a:extLst>
          </p:cNvPr>
          <p:cNvSpPr/>
          <p:nvPr/>
        </p:nvSpPr>
        <p:spPr>
          <a:xfrm>
            <a:off x="8480809" y="-3472"/>
            <a:ext cx="3711193" cy="185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8" name="Picture 6" descr="Как выбрать диктофон? 8 лучших диктофонов 2018">
            <a:extLst>
              <a:ext uri="{FF2B5EF4-FFF2-40B4-BE49-F238E27FC236}">
                <a16:creationId xmlns:a16="http://schemas.microsoft.com/office/drawing/2014/main" id="{5DE10765-E986-C8BE-B80D-3C311D5C3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2" t="10771" r="29303" b="12097"/>
          <a:stretch/>
        </p:blipFill>
        <p:spPr bwMode="auto">
          <a:xfrm>
            <a:off x="6115050" y="896449"/>
            <a:ext cx="2063262" cy="3798277"/>
          </a:xfrm>
          <a:prstGeom prst="roundRect">
            <a:avLst>
              <a:gd name="adj" fmla="val 928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к найти диктофон в айфоне">
            <a:extLst>
              <a:ext uri="{FF2B5EF4-FFF2-40B4-BE49-F238E27FC236}">
                <a16:creationId xmlns:a16="http://schemas.microsoft.com/office/drawing/2014/main" id="{B8D19A04-1C22-86D8-B55D-E43C85F18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2" t="3690" r="15975"/>
          <a:stretch/>
        </p:blipFill>
        <p:spPr bwMode="auto">
          <a:xfrm>
            <a:off x="8621485" y="2180492"/>
            <a:ext cx="2063263" cy="3871232"/>
          </a:xfrm>
          <a:prstGeom prst="roundRect">
            <a:avLst>
              <a:gd name="adj" fmla="val 1020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10E971-1B24-977A-095A-29B1E5A5E7EB}"/>
              </a:ext>
            </a:extLst>
          </p:cNvPr>
          <p:cNvSpPr/>
          <p:nvPr/>
        </p:nvSpPr>
        <p:spPr>
          <a:xfrm>
            <a:off x="0" y="0"/>
            <a:ext cx="5164853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B8B185-DCAA-02A4-6250-DE8F8737D6D8}"/>
              </a:ext>
            </a:extLst>
          </p:cNvPr>
          <p:cNvSpPr/>
          <p:nvPr/>
        </p:nvSpPr>
        <p:spPr>
          <a:xfrm>
            <a:off x="0" y="3657600"/>
            <a:ext cx="5164853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F188D-97ED-ED05-E74D-6E94E6CC5BBA}"/>
              </a:ext>
            </a:extLst>
          </p:cNvPr>
          <p:cNvSpPr txBox="1"/>
          <p:nvPr/>
        </p:nvSpPr>
        <p:spPr>
          <a:xfrm>
            <a:off x="1378566" y="1135063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94AB5E-6435-48FB-15DD-2423BF83227A}"/>
              </a:ext>
            </a:extLst>
          </p:cNvPr>
          <p:cNvSpPr txBox="1"/>
          <p:nvPr/>
        </p:nvSpPr>
        <p:spPr>
          <a:xfrm>
            <a:off x="1353166" y="1596728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#3.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C334C-9A6D-D23C-BBB5-84A6C84C9408}"/>
              </a:ext>
            </a:extLst>
          </p:cNvPr>
          <p:cNvSpPr txBox="1"/>
          <p:nvPr/>
        </p:nvSpPr>
        <p:spPr>
          <a:xfrm>
            <a:off x="1326764" y="2366169"/>
            <a:ext cx="42812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записывайте все, </a:t>
            </a:r>
            <a:br>
              <a:rPr lang="ru-RU" dirty="0">
                <a:latin typeface="Akrobat" panose="00000600000000000000" pitchFamily="2" charset="-52"/>
              </a:rPr>
            </a:br>
            <a:r>
              <a:rPr lang="ru-RU" dirty="0">
                <a:latin typeface="Akrobat" panose="00000600000000000000" pitchFamily="2" charset="-52"/>
              </a:rPr>
              <a:t>что говорится на мероприятии, </a:t>
            </a:r>
            <a:br>
              <a:rPr lang="ru-RU" dirty="0">
                <a:latin typeface="Akrobat" panose="00000600000000000000" pitchFamily="2" charset="-52"/>
              </a:rPr>
            </a:br>
            <a:r>
              <a:rPr lang="ru-RU" dirty="0">
                <a:latin typeface="Akrobat" panose="00000600000000000000" pitchFamily="2" charset="-52"/>
              </a:rPr>
              <a:t>на диктофон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AD173-6933-D70E-C426-CC5AE9B91E0E}"/>
              </a:ext>
            </a:extLst>
          </p:cNvPr>
          <p:cNvSpPr txBox="1"/>
          <p:nvPr/>
        </p:nvSpPr>
        <p:spPr>
          <a:xfrm>
            <a:off x="1985646" y="4797128"/>
            <a:ext cx="2220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Я запишу запах моря на диктофон...</a:t>
            </a:r>
          </a:p>
          <a:p>
            <a:endParaRPr lang="ru-RU" dirty="0">
              <a:latin typeface="Akrobat" panose="00000600000000000000" pitchFamily="2" charset="-52"/>
            </a:endParaRPr>
          </a:p>
          <a:p>
            <a:pPr algn="r"/>
            <a:r>
              <a:rPr lang="ru-RU" dirty="0">
                <a:latin typeface="Akrobat" panose="00000600000000000000" pitchFamily="2" charset="-52"/>
              </a:rPr>
              <a:t>IOWA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BA8E58-DE4A-FEF9-DE3B-F5ED824607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85" y="4269224"/>
            <a:ext cx="251898" cy="2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12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0806C5-7B3F-77C9-129D-D2B881ACF4F4}"/>
              </a:ext>
            </a:extLst>
          </p:cNvPr>
          <p:cNvSpPr/>
          <p:nvPr/>
        </p:nvSpPr>
        <p:spPr>
          <a:xfrm>
            <a:off x="8480809" y="-3472"/>
            <a:ext cx="3711193" cy="185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10E971-1B24-977A-095A-29B1E5A5E7EB}"/>
              </a:ext>
            </a:extLst>
          </p:cNvPr>
          <p:cNvSpPr/>
          <p:nvPr/>
        </p:nvSpPr>
        <p:spPr>
          <a:xfrm>
            <a:off x="0" y="0"/>
            <a:ext cx="5164853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B8B185-DCAA-02A4-6250-DE8F8737D6D8}"/>
              </a:ext>
            </a:extLst>
          </p:cNvPr>
          <p:cNvSpPr/>
          <p:nvPr/>
        </p:nvSpPr>
        <p:spPr>
          <a:xfrm>
            <a:off x="0" y="3657600"/>
            <a:ext cx="5164853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F188D-97ED-ED05-E74D-6E94E6CC5BBA}"/>
              </a:ext>
            </a:extLst>
          </p:cNvPr>
          <p:cNvSpPr txBox="1"/>
          <p:nvPr/>
        </p:nvSpPr>
        <p:spPr>
          <a:xfrm>
            <a:off x="1378566" y="1135063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BA8E58-DE4A-FEF9-DE3B-F5ED82460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85" y="4269224"/>
            <a:ext cx="251898" cy="2518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D6C4B7-F014-034E-7079-D5E4F642BF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523"/>
          <a:stretch/>
        </p:blipFill>
        <p:spPr>
          <a:xfrm>
            <a:off x="4297679" y="707265"/>
            <a:ext cx="7894321" cy="5443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94AB5E-6435-48FB-15DD-2423BF83227A}"/>
              </a:ext>
            </a:extLst>
          </p:cNvPr>
          <p:cNvSpPr txBox="1"/>
          <p:nvPr/>
        </p:nvSpPr>
        <p:spPr>
          <a:xfrm>
            <a:off x="1353166" y="1596728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#3.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AD173-6933-D70E-C426-CC5AE9B91E0E}"/>
              </a:ext>
            </a:extLst>
          </p:cNvPr>
          <p:cNvSpPr txBox="1"/>
          <p:nvPr/>
        </p:nvSpPr>
        <p:spPr>
          <a:xfrm>
            <a:off x="1985646" y="4797128"/>
            <a:ext cx="29419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Не важно, как мы пишем, </a:t>
            </a:r>
            <a:br>
              <a:rPr lang="ru-RU" dirty="0">
                <a:latin typeface="Akrobat" panose="00000600000000000000" pitchFamily="2" charset="-52"/>
              </a:rPr>
            </a:br>
            <a:r>
              <a:rPr lang="ru-RU" dirty="0">
                <a:latin typeface="Akrobat" panose="00000600000000000000" pitchFamily="2" charset="-52"/>
              </a:rPr>
              <a:t>но очень важно, что мы пишем.</a:t>
            </a:r>
          </a:p>
          <a:p>
            <a:endParaRPr lang="ru-RU" dirty="0">
              <a:latin typeface="Akrobat" panose="00000600000000000000" pitchFamily="2" charset="-52"/>
            </a:endParaRPr>
          </a:p>
          <a:p>
            <a:pPr algn="r"/>
            <a:r>
              <a:rPr lang="ru-RU" dirty="0" err="1">
                <a:latin typeface="Akrobat" panose="00000600000000000000" pitchFamily="2" charset="-52"/>
              </a:rPr>
              <a:t>Готхольд</a:t>
            </a:r>
            <a:r>
              <a:rPr lang="ru-RU" dirty="0">
                <a:latin typeface="Akrobat" panose="00000600000000000000" pitchFamily="2" charset="-52"/>
              </a:rPr>
              <a:t> Эфраим Лессинг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C334C-9A6D-D23C-BBB5-84A6C84C9408}"/>
              </a:ext>
            </a:extLst>
          </p:cNvPr>
          <p:cNvSpPr txBox="1"/>
          <p:nvPr/>
        </p:nvSpPr>
        <p:spPr>
          <a:xfrm>
            <a:off x="1326764" y="2366169"/>
            <a:ext cx="4281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Аудио и видео файлы в Текст</a:t>
            </a:r>
            <a:br>
              <a:rPr lang="ru-RU" dirty="0">
                <a:latin typeface="Akrobat" panose="00000600000000000000" pitchFamily="2" charset="-52"/>
              </a:rPr>
            </a:br>
            <a:r>
              <a:rPr lang="en-US" b="1" dirty="0">
                <a:latin typeface="Akrobat" panose="00000600000000000000" pitchFamily="2" charset="-5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https://planerka.app/transcription/</a:t>
            </a:r>
            <a:r>
              <a:rPr lang="ru-RU" b="1" dirty="0">
                <a:latin typeface="Akrobat" panose="00000600000000000000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7484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2620275-99AA-5251-7092-D714CFBE6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" t="13451" r="6852" b="5430"/>
          <a:stretch/>
        </p:blipFill>
        <p:spPr>
          <a:xfrm>
            <a:off x="6059660" y="770800"/>
            <a:ext cx="4861119" cy="4122002"/>
          </a:xfrm>
          <a:prstGeom prst="rect">
            <a:avLst/>
          </a:prstGeom>
          <a:effectLst>
            <a:outerShdw blurRad="215900" dist="50800" sx="102000" sy="102000" algn="ctr" rotWithShape="0">
              <a:prstClr val="black">
                <a:alpha val="12000"/>
              </a:prst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CA9E63-A77A-2759-5EC7-EFFC5B523CE1}"/>
              </a:ext>
            </a:extLst>
          </p:cNvPr>
          <p:cNvSpPr/>
          <p:nvPr/>
        </p:nvSpPr>
        <p:spPr>
          <a:xfrm>
            <a:off x="11472000" y="0"/>
            <a:ext cx="720000" cy="720000"/>
          </a:xfrm>
          <a:prstGeom prst="rect">
            <a:avLst/>
          </a:prstGeom>
          <a:solidFill>
            <a:srgbClr val="FB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F61243-121B-AF57-DFD3-C39D459CB52F}"/>
              </a:ext>
            </a:extLst>
          </p:cNvPr>
          <p:cNvSpPr/>
          <p:nvPr/>
        </p:nvSpPr>
        <p:spPr>
          <a:xfrm>
            <a:off x="0" y="6138000"/>
            <a:ext cx="720000" cy="720000"/>
          </a:xfrm>
          <a:prstGeom prst="rect">
            <a:avLst/>
          </a:prstGeom>
          <a:solidFill>
            <a:srgbClr val="FB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F9C83-236D-4C14-3CAD-6D884ABB52D9}"/>
              </a:ext>
            </a:extLst>
          </p:cNvPr>
          <p:cNvSpPr txBox="1"/>
          <p:nvPr/>
        </p:nvSpPr>
        <p:spPr>
          <a:xfrm>
            <a:off x="1323023" y="770800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91E7F-A4A3-0CC3-DF62-F5633E9F65D7}"/>
              </a:ext>
            </a:extLst>
          </p:cNvPr>
          <p:cNvSpPr txBox="1"/>
          <p:nvPr/>
        </p:nvSpPr>
        <p:spPr>
          <a:xfrm>
            <a:off x="1297623" y="1232465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err="1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012F49-2FAD-1BE6-0C06-5DB86001ABB2}"/>
              </a:ext>
            </a:extLst>
          </p:cNvPr>
          <p:cNvSpPr txBox="1"/>
          <p:nvPr/>
        </p:nvSpPr>
        <p:spPr>
          <a:xfrm>
            <a:off x="1271221" y="2001906"/>
            <a:ext cx="39988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В любое время и на любом устройстве.</a:t>
            </a:r>
          </a:p>
          <a:p>
            <a:endParaRPr lang="ru-RU" dirty="0">
              <a:latin typeface="Akrobat" panose="00000600000000000000" pitchFamily="2" charset="-52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ru-RU" dirty="0">
                <a:latin typeface="Akrobat" panose="00000600000000000000" pitchFamily="2" charset="-52"/>
              </a:rPr>
              <a:t>Картинки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ru-RU" dirty="0">
                <a:latin typeface="Akrobat" panose="00000600000000000000" pitchFamily="2" charset="-52"/>
              </a:rPr>
              <a:t>Диск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ru-RU" dirty="0">
                <a:latin typeface="Akrobat" panose="00000600000000000000" pitchFamily="2" charset="-52"/>
              </a:rPr>
              <a:t>Скриншотер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ru-RU" dirty="0">
                <a:latin typeface="Akrobat" panose="00000600000000000000" pitchFamily="2" charset="-52"/>
              </a:rPr>
              <a:t>Переводчик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ru-RU" dirty="0">
                <a:latin typeface="Akrobat" panose="00000600000000000000" pitchFamily="2" charset="-52"/>
              </a:rPr>
              <a:t>Заметки</a:t>
            </a:r>
          </a:p>
        </p:txBody>
      </p:sp>
      <p:pic>
        <p:nvPicPr>
          <p:cNvPr id="1026" name="Picture 2" descr="Яндекс Заметки — обзор сервиса | Startpack">
            <a:extLst>
              <a:ext uri="{FF2B5EF4-FFF2-40B4-BE49-F238E27FC236}">
                <a16:creationId xmlns:a16="http://schemas.microsoft.com/office/drawing/2014/main" id="{80DBAE0E-DB58-FE35-E34B-A8ABAEAC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491" y="4943602"/>
            <a:ext cx="878496" cy="87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Яндекс Диск — Википедия">
            <a:extLst>
              <a:ext uri="{FF2B5EF4-FFF2-40B4-BE49-F238E27FC236}">
                <a16:creationId xmlns:a16="http://schemas.microsoft.com/office/drawing/2014/main" id="{9CA83854-2F62-E63C-9ECC-B8E9E1088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483" y="4892801"/>
            <a:ext cx="926591" cy="9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Яндекс Скриншоты | скачать скриншотер Яндекс Диска">
            <a:extLst>
              <a:ext uri="{FF2B5EF4-FFF2-40B4-BE49-F238E27FC236}">
                <a16:creationId xmlns:a16="http://schemas.microsoft.com/office/drawing/2014/main" id="{6E31040E-A424-4F5C-341B-39DC549F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761" y="50140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E691C4-D781-7E59-5BAA-34B9390A1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830" y="4921956"/>
            <a:ext cx="926591" cy="9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9">
            <a:hlinkClick r:id="rId7"/>
            <a:extLst>
              <a:ext uri="{FF2B5EF4-FFF2-40B4-BE49-F238E27FC236}">
                <a16:creationId xmlns:a16="http://schemas.microsoft.com/office/drawing/2014/main" id="{D3C5DDF0-CC31-F25B-B6D4-58DFD899B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5" name="Picture 11" descr="Яндекс.Картинки - Яндекс.Картинки added a new photo.">
            <a:extLst>
              <a:ext uri="{FF2B5EF4-FFF2-40B4-BE49-F238E27FC236}">
                <a16:creationId xmlns:a16="http://schemas.microsoft.com/office/drawing/2014/main" id="{B1C25AD1-A078-8620-E54C-1D89795B5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344" y="501405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7900E59-E04D-89AA-CE9E-EFD5879C06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60" y="4497466"/>
            <a:ext cx="251898" cy="2518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6ED58A-0D0A-AF5A-88AD-A8899979700B}"/>
              </a:ext>
            </a:extLst>
          </p:cNvPr>
          <p:cNvSpPr txBox="1"/>
          <p:nvPr/>
        </p:nvSpPr>
        <p:spPr>
          <a:xfrm>
            <a:off x="1271221" y="5025370"/>
            <a:ext cx="2629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Правда – лучшая картина, лучшая пропаганда.</a:t>
            </a:r>
          </a:p>
          <a:p>
            <a:endParaRPr lang="ru-RU" dirty="0">
              <a:latin typeface="Akrobat" panose="00000600000000000000" pitchFamily="2" charset="-52"/>
            </a:endParaRPr>
          </a:p>
          <a:p>
            <a:pPr algn="r"/>
            <a:r>
              <a:rPr lang="ru-RU" dirty="0">
                <a:latin typeface="Akrobat" panose="00000600000000000000" pitchFamily="2" charset="-52"/>
              </a:rPr>
              <a:t>Роберт Капа</a:t>
            </a:r>
          </a:p>
        </p:txBody>
      </p:sp>
    </p:spTree>
    <p:extLst>
      <p:ext uri="{BB962C8B-B14F-4D97-AF65-F5344CB8AC3E}">
        <p14:creationId xmlns:p14="http://schemas.microsoft.com/office/powerpoint/2010/main" val="587432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558F785C-FFF6-B2D5-AB1C-945D233DA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370" r="45157" b="317"/>
          <a:stretch/>
        </p:blipFill>
        <p:spPr>
          <a:xfrm>
            <a:off x="1040750" y="1125537"/>
            <a:ext cx="3794775" cy="5732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9A4FA1-1EA3-D4E7-1B24-BA41A5C4D3DA}"/>
              </a:ext>
            </a:extLst>
          </p:cNvPr>
          <p:cNvSpPr/>
          <p:nvPr/>
        </p:nvSpPr>
        <p:spPr>
          <a:xfrm>
            <a:off x="8480809" y="-3472"/>
            <a:ext cx="3711193" cy="158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C8C922-8C06-F5E4-DA4E-DB4BE0611317}"/>
              </a:ext>
            </a:extLst>
          </p:cNvPr>
          <p:cNvSpPr txBox="1"/>
          <p:nvPr/>
        </p:nvSpPr>
        <p:spPr>
          <a:xfrm>
            <a:off x="701784" y="552334"/>
            <a:ext cx="1852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35C641-0231-0DE6-BEF0-0508E9B963DF}"/>
              </a:ext>
            </a:extLst>
          </p:cNvPr>
          <p:cNvSpPr/>
          <p:nvPr/>
        </p:nvSpPr>
        <p:spPr>
          <a:xfrm>
            <a:off x="5591175" y="4138124"/>
            <a:ext cx="3382003" cy="564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Деталь красивого естественного света на древнеегипетских рисунках внутри луксорского храма">
            <a:extLst>
              <a:ext uri="{FF2B5EF4-FFF2-40B4-BE49-F238E27FC236}">
                <a16:creationId xmlns:a16="http://schemas.microsoft.com/office/drawing/2014/main" id="{79F6E13E-0791-8836-4AF5-E7D9C7F3F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3" b="16693"/>
          <a:stretch/>
        </p:blipFill>
        <p:spPr bwMode="auto">
          <a:xfrm>
            <a:off x="10176000" y="1773238"/>
            <a:ext cx="201600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22A84C8-83E5-7DB3-C306-356B418F3F3F}"/>
              </a:ext>
            </a:extLst>
          </p:cNvPr>
          <p:cNvSpPr/>
          <p:nvPr/>
        </p:nvSpPr>
        <p:spPr>
          <a:xfrm>
            <a:off x="5426579" y="5276937"/>
            <a:ext cx="5730178" cy="158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D2A7C-7057-DE7E-6651-5618BF0042F5}"/>
              </a:ext>
            </a:extLst>
          </p:cNvPr>
          <p:cNvSpPr txBox="1"/>
          <p:nvPr/>
        </p:nvSpPr>
        <p:spPr>
          <a:xfrm>
            <a:off x="5591175" y="5872795"/>
            <a:ext cx="4584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используйте готовые синонимы и метафоры </a:t>
            </a:r>
            <a:br>
              <a:rPr lang="ru-RU" dirty="0">
                <a:latin typeface="Akrobat" panose="00000600000000000000" pitchFamily="2" charset="-52"/>
              </a:rPr>
            </a:br>
            <a:r>
              <a:rPr lang="ru-RU" dirty="0">
                <a:latin typeface="Akrobat" panose="00000600000000000000" pitchFamily="2" charset="-52"/>
              </a:rPr>
              <a:t>из словаря синонимов или с онлайн-сервисов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81E29-9C9D-0656-74AA-F9F23D9F2312}"/>
              </a:ext>
            </a:extLst>
          </p:cNvPr>
          <p:cNvSpPr txBox="1"/>
          <p:nvPr/>
        </p:nvSpPr>
        <p:spPr>
          <a:xfrm>
            <a:off x="5591175" y="5047648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err="1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5</a:t>
            </a:r>
          </a:p>
        </p:txBody>
      </p:sp>
      <p:pic>
        <p:nvPicPr>
          <p:cNvPr id="9220" name="Picture 4" descr="Красивая женщина-хамелеон в вуали на ветке животного крупным планом">
            <a:extLst>
              <a:ext uri="{FF2B5EF4-FFF2-40B4-BE49-F238E27FC236}">
                <a16:creationId xmlns:a16="http://schemas.microsoft.com/office/drawing/2014/main" id="{AFDC61E8-0D87-8E23-1233-9483453C0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/>
        </p:blipFill>
        <p:spPr bwMode="auto">
          <a:xfrm>
            <a:off x="5650473" y="1773238"/>
            <a:ext cx="201600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2089B-9299-3FDD-38C0-D65F636B8CB6}"/>
              </a:ext>
            </a:extLst>
          </p:cNvPr>
          <p:cNvSpPr txBox="1"/>
          <p:nvPr/>
        </p:nvSpPr>
        <p:spPr>
          <a:xfrm>
            <a:off x="5524158" y="3799250"/>
            <a:ext cx="20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10101"/>
                </a:solidFill>
                <a:latin typeface="Akrobat" panose="00000600000000000000" pitchFamily="2" charset="-52"/>
              </a:rPr>
              <a:t>тезаурус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58331C-3634-8CE7-2032-0C89E66F8A37}"/>
              </a:ext>
            </a:extLst>
          </p:cNvPr>
          <p:cNvSpPr txBox="1"/>
          <p:nvPr/>
        </p:nvSpPr>
        <p:spPr>
          <a:xfrm>
            <a:off x="7803202" y="3799250"/>
            <a:ext cx="2279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0101"/>
                </a:solidFill>
                <a:latin typeface="Akrobat" panose="00000600000000000000" pitchFamily="2" charset="-52"/>
              </a:rPr>
              <a:t>synonymizer.ru</a:t>
            </a:r>
            <a:endParaRPr lang="ru-RU" sz="2800" dirty="0">
              <a:solidFill>
                <a:srgbClr val="010101"/>
              </a:solidFill>
              <a:latin typeface="Akrobat" panose="000006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DBF938-1CE4-71C1-7111-3B5DD0FB587C}"/>
              </a:ext>
            </a:extLst>
          </p:cNvPr>
          <p:cNvSpPr txBox="1"/>
          <p:nvPr/>
        </p:nvSpPr>
        <p:spPr>
          <a:xfrm>
            <a:off x="10082248" y="3799250"/>
            <a:ext cx="210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0101"/>
                </a:solidFill>
                <a:latin typeface="Akrobat" panose="00000600000000000000" pitchFamily="2" charset="-52"/>
              </a:rPr>
              <a:t>russkiiyazyk.ru</a:t>
            </a:r>
            <a:endParaRPr lang="ru-RU" sz="2800" dirty="0">
              <a:solidFill>
                <a:srgbClr val="010101"/>
              </a:solidFill>
              <a:latin typeface="Akrobat" panose="00000600000000000000" pitchFamily="2" charset="-52"/>
            </a:endParaRPr>
          </a:p>
        </p:txBody>
      </p:sp>
      <p:pic>
        <p:nvPicPr>
          <p:cNvPr id="9222" name="Picture 6" descr="Близнецы в костюме ведьмы во время хэллоуина">
            <a:extLst>
              <a:ext uri="{FF2B5EF4-FFF2-40B4-BE49-F238E27FC236}">
                <a16:creationId xmlns:a16="http://schemas.microsoft.com/office/drawing/2014/main" id="{4A6D32FF-1A50-9CF6-8684-059816C97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3" r="843"/>
          <a:stretch/>
        </p:blipFill>
        <p:spPr bwMode="auto">
          <a:xfrm>
            <a:off x="7913236" y="1773238"/>
            <a:ext cx="201600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09E70F9-11AC-D7E9-0DDD-4C460DFF54DD}"/>
              </a:ext>
            </a:extLst>
          </p:cNvPr>
          <p:cNvSpPr/>
          <p:nvPr/>
        </p:nvSpPr>
        <p:spPr>
          <a:xfrm>
            <a:off x="9418321" y="-1"/>
            <a:ext cx="2773680" cy="1440000"/>
          </a:xfrm>
          <a:prstGeom prst="rect">
            <a:avLst/>
          </a:prstGeom>
          <a:solidFill>
            <a:srgbClr val="FB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800D99DE-81DC-E5E7-1EA9-339C3E41D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764833" y="456335"/>
            <a:ext cx="1725383" cy="6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57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EB797A-3254-5E82-B1A0-3CB121501ED4}"/>
              </a:ext>
            </a:extLst>
          </p:cNvPr>
          <p:cNvSpPr/>
          <p:nvPr/>
        </p:nvSpPr>
        <p:spPr>
          <a:xfrm>
            <a:off x="1" y="837749"/>
            <a:ext cx="12192000" cy="2591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Crm управление взаимоотношениями с клиентами для концепции маркетинговой системы бизнес-продаж">
            <a:extLst>
              <a:ext uri="{FF2B5EF4-FFF2-40B4-BE49-F238E27FC236}">
                <a16:creationId xmlns:a16="http://schemas.microsoft.com/office/drawing/2014/main" id="{0C67F99D-6C58-76EA-DED2-6136326F4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6"/>
          <a:stretch/>
        </p:blipFill>
        <p:spPr bwMode="auto">
          <a:xfrm>
            <a:off x="843747" y="3064382"/>
            <a:ext cx="10500841" cy="379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6">
            <a:extLst>
              <a:ext uri="{FF2B5EF4-FFF2-40B4-BE49-F238E27FC236}">
                <a16:creationId xmlns:a16="http://schemas.microsoft.com/office/drawing/2014/main" id="{1DE5B17F-39CE-C9A8-1BDF-6C7E5FE5C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854" y="837749"/>
            <a:ext cx="3922734" cy="1870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CA1222-E549-BDA8-CEC5-D9F377BD51CC}"/>
              </a:ext>
            </a:extLst>
          </p:cNvPr>
          <p:cNvSpPr txBox="1"/>
          <p:nvPr/>
        </p:nvSpPr>
        <p:spPr>
          <a:xfrm>
            <a:off x="1378566" y="1135063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B1160-7ED5-716F-7E40-62F5A1060D5C}"/>
              </a:ext>
            </a:extLst>
          </p:cNvPr>
          <p:cNvSpPr txBox="1"/>
          <p:nvPr/>
        </p:nvSpPr>
        <p:spPr>
          <a:xfrm>
            <a:off x="1353166" y="1596728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err="1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6.1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18A40-E9E0-08DE-1D4C-DB5613CDE166}"/>
              </a:ext>
            </a:extLst>
          </p:cNvPr>
          <p:cNvSpPr txBox="1"/>
          <p:nvPr/>
        </p:nvSpPr>
        <p:spPr>
          <a:xfrm>
            <a:off x="1326763" y="2366169"/>
            <a:ext cx="5626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внедряйте CRM - это не всегда платно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332EF5-8123-E8BE-ED24-FF1E29B3F7C0}"/>
              </a:ext>
            </a:extLst>
          </p:cNvPr>
          <p:cNvSpPr/>
          <p:nvPr/>
        </p:nvSpPr>
        <p:spPr>
          <a:xfrm>
            <a:off x="843746" y="3064382"/>
            <a:ext cx="10500841" cy="3793618"/>
          </a:xfrm>
          <a:prstGeom prst="rect">
            <a:avLst/>
          </a:prstGeom>
          <a:gradFill>
            <a:gsLst>
              <a:gs pos="63000">
                <a:srgbClr val="FFFFFF">
                  <a:alpha val="16000"/>
                </a:srgbClr>
              </a:gs>
              <a:gs pos="82000">
                <a:schemeClr val="accent1">
                  <a:lumMod val="0"/>
                  <a:lumOff val="100000"/>
                  <a:alpha val="0"/>
                </a:schemeClr>
              </a:gs>
              <a:gs pos="0">
                <a:schemeClr val="bg1">
                  <a:alpha val="92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B17C5-C38C-BE48-1AA2-0A75AEE1488C}"/>
              </a:ext>
            </a:extLst>
          </p:cNvPr>
          <p:cNvSpPr txBox="1"/>
          <p:nvPr/>
        </p:nvSpPr>
        <p:spPr>
          <a:xfrm>
            <a:off x="704045" y="3381087"/>
            <a:ext cx="6913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B8500"/>
                </a:solidFill>
                <a:latin typeface="Akrobat ExtraBold" panose="00000900000000000000" pitchFamily="2" charset="-52"/>
              </a:rPr>
              <a:t>Office 365 A1 </a:t>
            </a:r>
            <a:endParaRPr lang="ru-RU" sz="28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  <a:p>
            <a:endParaRPr lang="ru-RU" sz="2800" dirty="0">
              <a:solidFill>
                <a:srgbClr val="010101"/>
              </a:solidFill>
              <a:latin typeface="Akrobat ExtraBold" panose="00000900000000000000" pitchFamily="2" charset="-52"/>
            </a:endParaRPr>
          </a:p>
          <a:p>
            <a:pPr marL="812800" lvl="1"/>
            <a:r>
              <a:rPr lang="ru-RU" sz="2800" dirty="0">
                <a:solidFill>
                  <a:srgbClr val="010101"/>
                </a:solidFill>
                <a:latin typeface="Akrobat SemiBold" panose="00000700000000000000" pitchFamily="2" charset="-52"/>
              </a:rPr>
              <a:t>для преподавателей</a:t>
            </a:r>
            <a:br>
              <a:rPr lang="ru-RU" sz="2800" dirty="0">
                <a:solidFill>
                  <a:srgbClr val="010101"/>
                </a:solidFill>
                <a:latin typeface="Akrobat SemiBold" panose="00000700000000000000" pitchFamily="2" charset="-52"/>
              </a:rPr>
            </a:br>
            <a:r>
              <a:rPr lang="ru-RU" sz="2800" dirty="0">
                <a:solidFill>
                  <a:srgbClr val="010101"/>
                </a:solidFill>
                <a:latin typeface="Akrobat SemiBold" panose="00000700000000000000" pitchFamily="2" charset="-52"/>
              </a:rPr>
              <a:t>500 000 лицензий</a:t>
            </a:r>
          </a:p>
          <a:p>
            <a:pPr marL="812800" lvl="1"/>
            <a:endParaRPr lang="ru-RU" sz="2800" dirty="0">
              <a:solidFill>
                <a:srgbClr val="010101"/>
              </a:solidFill>
              <a:latin typeface="Akrobat SemiBold" panose="00000700000000000000" pitchFamily="2" charset="-52"/>
            </a:endParaRPr>
          </a:p>
          <a:p>
            <a:pPr marL="812800" lvl="1"/>
            <a:r>
              <a:rPr lang="ru-RU" sz="2800" dirty="0">
                <a:solidFill>
                  <a:srgbClr val="010101"/>
                </a:solidFill>
                <a:latin typeface="Akrobat SemiBold" panose="00000700000000000000" pitchFamily="2" charset="-52"/>
              </a:rPr>
              <a:t>для учащихся </a:t>
            </a:r>
            <a:br>
              <a:rPr lang="ru-RU" sz="2800" dirty="0">
                <a:solidFill>
                  <a:srgbClr val="010101"/>
                </a:solidFill>
                <a:latin typeface="Akrobat SemiBold" panose="00000700000000000000" pitchFamily="2" charset="-52"/>
              </a:rPr>
            </a:br>
            <a:r>
              <a:rPr lang="ru-RU" sz="2800" dirty="0">
                <a:solidFill>
                  <a:srgbClr val="010101"/>
                </a:solidFill>
                <a:latin typeface="Akrobat SemiBold" panose="00000700000000000000" pitchFamily="2" charset="-52"/>
              </a:rPr>
              <a:t>1 000 000 лицензий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8D00E9-7643-8493-AC45-9FD57F0A6E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44" y="4408752"/>
            <a:ext cx="612000" cy="612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3FA164-E909-ED1E-AC6D-985FEF97CA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44" y="5714251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92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Вид сзади женщины, имеющей видеозвонок на работе">
            <a:extLst>
              <a:ext uri="{FF2B5EF4-FFF2-40B4-BE49-F238E27FC236}">
                <a16:creationId xmlns:a16="http://schemas.microsoft.com/office/drawing/2014/main" id="{81476FC8-93C8-D911-408C-A9F145BA3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 b="29129"/>
          <a:stretch/>
        </p:blipFill>
        <p:spPr bwMode="auto">
          <a:xfrm>
            <a:off x="839787" y="3429001"/>
            <a:ext cx="1050084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EB797A-3254-5E82-B1A0-3CB121501ED4}"/>
              </a:ext>
            </a:extLst>
          </p:cNvPr>
          <p:cNvSpPr/>
          <p:nvPr/>
        </p:nvSpPr>
        <p:spPr>
          <a:xfrm>
            <a:off x="1" y="837749"/>
            <a:ext cx="12192000" cy="2591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A1222-E549-BDA8-CEC5-D9F377BD51CC}"/>
              </a:ext>
            </a:extLst>
          </p:cNvPr>
          <p:cNvSpPr txBox="1"/>
          <p:nvPr/>
        </p:nvSpPr>
        <p:spPr>
          <a:xfrm>
            <a:off x="1378566" y="1135063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B1160-7ED5-716F-7E40-62F5A1060D5C}"/>
              </a:ext>
            </a:extLst>
          </p:cNvPr>
          <p:cNvSpPr txBox="1"/>
          <p:nvPr/>
        </p:nvSpPr>
        <p:spPr>
          <a:xfrm>
            <a:off x="1353166" y="1596728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6.2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18A40-E9E0-08DE-1D4C-DB5613CDE166}"/>
              </a:ext>
            </a:extLst>
          </p:cNvPr>
          <p:cNvSpPr txBox="1"/>
          <p:nvPr/>
        </p:nvSpPr>
        <p:spPr>
          <a:xfrm>
            <a:off x="1326763" y="2366169"/>
            <a:ext cx="5626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krobat" panose="00000600000000000000" pitchFamily="2" charset="-52"/>
              </a:rPr>
              <a:t>Teams / Skype </a:t>
            </a:r>
            <a:r>
              <a:rPr lang="en-US" dirty="0" err="1">
                <a:latin typeface="Akrobat" panose="00000600000000000000" pitchFamily="2" charset="-52"/>
              </a:rPr>
              <a:t>или</a:t>
            </a:r>
            <a:r>
              <a:rPr lang="en-US" dirty="0">
                <a:latin typeface="Akrobat" panose="00000600000000000000" pitchFamily="2" charset="-52"/>
              </a:rPr>
              <a:t> Meet </a:t>
            </a:r>
            <a:r>
              <a:rPr lang="en-US" dirty="0" err="1">
                <a:latin typeface="Akrobat" panose="00000600000000000000" pitchFamily="2" charset="-52"/>
              </a:rPr>
              <a:t>вместо</a:t>
            </a:r>
            <a:r>
              <a:rPr lang="en-US" dirty="0">
                <a:latin typeface="Akrobat" panose="00000600000000000000" pitchFamily="2" charset="-52"/>
              </a:rPr>
              <a:t> Zoom</a:t>
            </a:r>
            <a:endParaRPr lang="ru-RU" dirty="0">
              <a:latin typeface="Akrobat" panose="00000600000000000000" pitchFamily="2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332EF5-8123-E8BE-ED24-FF1E29B3F7C0}"/>
              </a:ext>
            </a:extLst>
          </p:cNvPr>
          <p:cNvSpPr/>
          <p:nvPr/>
        </p:nvSpPr>
        <p:spPr>
          <a:xfrm>
            <a:off x="843746" y="3064382"/>
            <a:ext cx="10500841" cy="3793618"/>
          </a:xfrm>
          <a:prstGeom prst="rect">
            <a:avLst/>
          </a:prstGeom>
          <a:gradFill>
            <a:gsLst>
              <a:gs pos="63000">
                <a:srgbClr val="FFFFFF">
                  <a:alpha val="16000"/>
                </a:srgbClr>
              </a:gs>
              <a:gs pos="82000">
                <a:schemeClr val="accent1">
                  <a:lumMod val="0"/>
                  <a:lumOff val="100000"/>
                  <a:alpha val="0"/>
                </a:schemeClr>
              </a:gs>
              <a:gs pos="0">
                <a:schemeClr val="bg1">
                  <a:alpha val="92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B17C5-C38C-BE48-1AA2-0A75AEE1488C}"/>
              </a:ext>
            </a:extLst>
          </p:cNvPr>
          <p:cNvSpPr txBox="1"/>
          <p:nvPr/>
        </p:nvSpPr>
        <p:spPr>
          <a:xfrm>
            <a:off x="704045" y="3381087"/>
            <a:ext cx="6913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B8500"/>
                </a:solidFill>
                <a:latin typeface="Akrobat ExtraBold" panose="00000900000000000000" pitchFamily="2" charset="-52"/>
              </a:rPr>
              <a:t>Office 365 A1 </a:t>
            </a:r>
            <a:endParaRPr lang="ru-RU" sz="28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  <a:p>
            <a:endParaRPr lang="ru-RU" sz="2800" dirty="0">
              <a:solidFill>
                <a:srgbClr val="010101"/>
              </a:solidFill>
              <a:latin typeface="Akrobat ExtraBold" panose="00000900000000000000" pitchFamily="2" charset="-52"/>
            </a:endParaRPr>
          </a:p>
          <a:p>
            <a:pPr marL="812800" lvl="1"/>
            <a:r>
              <a:rPr lang="ru-RU" sz="2800" dirty="0">
                <a:solidFill>
                  <a:srgbClr val="010101"/>
                </a:solidFill>
                <a:latin typeface="Akrobat SemiBold" panose="00000700000000000000" pitchFamily="2" charset="-52"/>
              </a:rPr>
              <a:t>для преподавателей</a:t>
            </a:r>
            <a:br>
              <a:rPr lang="ru-RU" sz="2800" dirty="0">
                <a:solidFill>
                  <a:srgbClr val="010101"/>
                </a:solidFill>
                <a:latin typeface="Akrobat SemiBold" panose="00000700000000000000" pitchFamily="2" charset="-52"/>
              </a:rPr>
            </a:br>
            <a:r>
              <a:rPr lang="ru-RU" sz="2800" dirty="0">
                <a:solidFill>
                  <a:srgbClr val="010101"/>
                </a:solidFill>
                <a:latin typeface="Akrobat SemiBold" panose="00000700000000000000" pitchFamily="2" charset="-52"/>
              </a:rPr>
              <a:t>500 000 лицензий</a:t>
            </a:r>
          </a:p>
          <a:p>
            <a:pPr marL="812800" lvl="1"/>
            <a:endParaRPr lang="ru-RU" sz="2800" dirty="0">
              <a:solidFill>
                <a:srgbClr val="010101"/>
              </a:solidFill>
              <a:latin typeface="Akrobat SemiBold" panose="00000700000000000000" pitchFamily="2" charset="-52"/>
            </a:endParaRPr>
          </a:p>
          <a:p>
            <a:pPr marL="812800" lvl="1"/>
            <a:r>
              <a:rPr lang="ru-RU" sz="2800" dirty="0">
                <a:solidFill>
                  <a:srgbClr val="010101"/>
                </a:solidFill>
                <a:latin typeface="Akrobat SemiBold" panose="00000700000000000000" pitchFamily="2" charset="-52"/>
              </a:rPr>
              <a:t>для учащихся </a:t>
            </a:r>
            <a:br>
              <a:rPr lang="ru-RU" sz="2800" dirty="0">
                <a:solidFill>
                  <a:srgbClr val="010101"/>
                </a:solidFill>
                <a:latin typeface="Akrobat SemiBold" panose="00000700000000000000" pitchFamily="2" charset="-52"/>
              </a:rPr>
            </a:br>
            <a:r>
              <a:rPr lang="ru-RU" sz="2800" dirty="0">
                <a:solidFill>
                  <a:srgbClr val="010101"/>
                </a:solidFill>
                <a:latin typeface="Akrobat SemiBold" panose="00000700000000000000" pitchFamily="2" charset="-52"/>
              </a:rPr>
              <a:t>1 000 000 лицензий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8D00E9-7643-8493-AC45-9FD57F0A6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44" y="4408752"/>
            <a:ext cx="612000" cy="612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3FA164-E909-ED1E-AC6D-985FEF97CA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44" y="5714251"/>
            <a:ext cx="612000" cy="612000"/>
          </a:xfrm>
          <a:prstGeom prst="rect">
            <a:avLst/>
          </a:prstGeom>
        </p:spPr>
      </p:pic>
      <p:pic>
        <p:nvPicPr>
          <p:cNvPr id="2" name="Picture 46">
            <a:extLst>
              <a:ext uri="{FF2B5EF4-FFF2-40B4-BE49-F238E27FC236}">
                <a16:creationId xmlns:a16="http://schemas.microsoft.com/office/drawing/2014/main" id="{1DE5B17F-39CE-C9A8-1BDF-6C7E5FE5C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9824" y="837750"/>
            <a:ext cx="3134763" cy="149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C936B90-029C-97E6-3F63-ABE0C29BC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839" y="1401726"/>
            <a:ext cx="4237366" cy="1498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6547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46C157F-574C-98E6-9C06-1F0D32D1F2CA}"/>
              </a:ext>
            </a:extLst>
          </p:cNvPr>
          <p:cNvSpPr/>
          <p:nvPr/>
        </p:nvSpPr>
        <p:spPr>
          <a:xfrm>
            <a:off x="0" y="0"/>
            <a:ext cx="4007076" cy="6879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45836B6-7AE8-48E0-0879-D7E2A0465EA9}"/>
              </a:ext>
            </a:extLst>
          </p:cNvPr>
          <p:cNvSpPr/>
          <p:nvPr/>
        </p:nvSpPr>
        <p:spPr>
          <a:xfrm>
            <a:off x="8934316" y="690176"/>
            <a:ext cx="3257683" cy="4601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6D8CA8-E695-6E1F-9DB8-A36E18048585}"/>
              </a:ext>
            </a:extLst>
          </p:cNvPr>
          <p:cNvSpPr/>
          <p:nvPr/>
        </p:nvSpPr>
        <p:spPr>
          <a:xfrm>
            <a:off x="2931886" y="2256971"/>
            <a:ext cx="5965371" cy="4477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6FE4B0-8115-F289-4B17-8152F8683A30}"/>
              </a:ext>
            </a:extLst>
          </p:cNvPr>
          <p:cNvSpPr/>
          <p:nvPr/>
        </p:nvSpPr>
        <p:spPr>
          <a:xfrm>
            <a:off x="3077029" y="1"/>
            <a:ext cx="6183085" cy="4601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46E7CD-572C-F0BF-FB44-BC65EB0C7D9B}"/>
              </a:ext>
            </a:extLst>
          </p:cNvPr>
          <p:cNvSpPr txBox="1"/>
          <p:nvPr/>
        </p:nvSpPr>
        <p:spPr>
          <a:xfrm>
            <a:off x="700534" y="731478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DFE1E4-A160-9E03-0756-69D438B29E6C}"/>
              </a:ext>
            </a:extLst>
          </p:cNvPr>
          <p:cNvSpPr txBox="1"/>
          <p:nvPr/>
        </p:nvSpPr>
        <p:spPr>
          <a:xfrm>
            <a:off x="666478" y="1280227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#7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FF0E7-F0AD-6170-2650-4E1422444A89}"/>
              </a:ext>
            </a:extLst>
          </p:cNvPr>
          <p:cNvSpPr txBox="1"/>
          <p:nvPr/>
        </p:nvSpPr>
        <p:spPr>
          <a:xfrm>
            <a:off x="1919129" y="3171370"/>
            <a:ext cx="33382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скачивайте любое онлайн-видео при помощи сервиса </a:t>
            </a:r>
            <a:r>
              <a:rPr lang="ru-RU" dirty="0">
                <a:solidFill>
                  <a:srgbClr val="FB8500"/>
                </a:solidFill>
                <a:latin typeface="Akrobat" panose="00000600000000000000" pitchFamily="2" charset="-52"/>
              </a:rPr>
              <a:t>Savefrom.net</a:t>
            </a:r>
          </a:p>
          <a:p>
            <a:endParaRPr lang="en-US" dirty="0">
              <a:latin typeface="Akrobat" panose="00000600000000000000" pitchFamily="2" charset="-52"/>
            </a:endParaRPr>
          </a:p>
          <a:p>
            <a:endParaRPr lang="ru-RU" dirty="0">
              <a:latin typeface="Akrobat" panose="00000600000000000000" pitchFamily="2" charset="-52"/>
            </a:endParaRPr>
          </a:p>
          <a:p>
            <a:r>
              <a:rPr lang="ru-RU" dirty="0">
                <a:latin typeface="Akrobat" panose="00000600000000000000" pitchFamily="2" charset="-52"/>
              </a:rPr>
              <a:t>Создавайте и</a:t>
            </a:r>
            <a:r>
              <a:rPr lang="en-US" dirty="0">
                <a:latin typeface="Akrobat" panose="00000600000000000000" pitchFamily="2" charset="-52"/>
              </a:rPr>
              <a:t> </a:t>
            </a:r>
            <a:r>
              <a:rPr lang="ru-RU" dirty="0">
                <a:latin typeface="Akrobat" panose="00000600000000000000" pitchFamily="2" charset="-52"/>
              </a:rPr>
              <a:t>используйте</a:t>
            </a:r>
            <a:r>
              <a:rPr lang="en-US" dirty="0">
                <a:latin typeface="Akrobat" panose="00000600000000000000" pitchFamily="2" charset="-52"/>
              </a:rPr>
              <a:t> </a:t>
            </a:r>
            <a:r>
              <a:rPr lang="ru-RU" dirty="0">
                <a:latin typeface="Akrobat" panose="00000600000000000000" pitchFamily="2" charset="-52"/>
              </a:rPr>
              <a:t>Библиотеки YouTube</a:t>
            </a:r>
            <a:endParaRPr lang="en-US" dirty="0">
              <a:latin typeface="Akrobat" panose="00000600000000000000" pitchFamily="2" charset="-52"/>
            </a:endParaRPr>
          </a:p>
          <a:p>
            <a:endParaRPr lang="en-US" dirty="0">
              <a:latin typeface="Akrobat" panose="00000600000000000000" pitchFamily="2" charset="-52"/>
            </a:endParaRPr>
          </a:p>
          <a:p>
            <a:endParaRPr lang="en-US" dirty="0">
              <a:latin typeface="Akrobat" panose="00000600000000000000" pitchFamily="2" charset="-52"/>
            </a:endParaRPr>
          </a:p>
          <a:p>
            <a:r>
              <a:rPr lang="ru-RU" dirty="0">
                <a:latin typeface="Akrobat" panose="00000600000000000000" pitchFamily="2" charset="-52"/>
              </a:rPr>
              <a:t>Включите ускоренное воспроизведение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F1D78-CA3C-E154-5D2E-621DFB53A08B}"/>
              </a:ext>
            </a:extLst>
          </p:cNvPr>
          <p:cNvSpPr txBox="1"/>
          <p:nvPr/>
        </p:nvSpPr>
        <p:spPr>
          <a:xfrm>
            <a:off x="745739" y="2850790"/>
            <a:ext cx="1600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#7.1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4498E7-1336-AABF-92D1-4997A492B2AB}"/>
              </a:ext>
            </a:extLst>
          </p:cNvPr>
          <p:cNvSpPr txBox="1"/>
          <p:nvPr/>
        </p:nvSpPr>
        <p:spPr>
          <a:xfrm>
            <a:off x="745739" y="3940811"/>
            <a:ext cx="1702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#7.2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EB1BA-9F5D-AA5A-4C9B-504D764FDE7C}"/>
              </a:ext>
            </a:extLst>
          </p:cNvPr>
          <p:cNvSpPr txBox="1"/>
          <p:nvPr/>
        </p:nvSpPr>
        <p:spPr>
          <a:xfrm>
            <a:off x="745738" y="5049067"/>
            <a:ext cx="1867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#7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.3</a:t>
            </a:r>
          </a:p>
        </p:txBody>
      </p:sp>
      <p:pic>
        <p:nvPicPr>
          <p:cNvPr id="20" name="Рисунок 19" descr="Youtube sign dark абстрактная форма знаковый фон для веб- и социальных баннеров реклама 3d визуализации">
            <a:extLst>
              <a:ext uri="{FF2B5EF4-FFF2-40B4-BE49-F238E27FC236}">
                <a16:creationId xmlns:a16="http://schemas.microsoft.com/office/drawing/2014/main" id="{0B249497-5A3A-507C-4B01-185F113A5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t="-1893" r="20889" b="61187"/>
          <a:stretch/>
        </p:blipFill>
        <p:spPr bwMode="auto">
          <a:xfrm>
            <a:off x="9007610" y="-123736"/>
            <a:ext cx="2946400" cy="2792359"/>
          </a:xfrm>
          <a:custGeom>
            <a:avLst/>
            <a:gdLst>
              <a:gd name="connsiteX0" fmla="*/ 0 w 2946400"/>
              <a:gd name="connsiteY0" fmla="*/ 0 h 2662445"/>
              <a:gd name="connsiteX1" fmla="*/ 2946400 w 2946400"/>
              <a:gd name="connsiteY1" fmla="*/ 0 h 2662445"/>
              <a:gd name="connsiteX2" fmla="*/ 2946400 w 2946400"/>
              <a:gd name="connsiteY2" fmla="*/ 2662445 h 2662445"/>
              <a:gd name="connsiteX3" fmla="*/ 0 w 2946400"/>
              <a:gd name="connsiteY3" fmla="*/ 2662445 h 266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400" h="2662445">
                <a:moveTo>
                  <a:pt x="0" y="0"/>
                </a:moveTo>
                <a:lnTo>
                  <a:pt x="2946400" y="0"/>
                </a:lnTo>
                <a:lnTo>
                  <a:pt x="2946400" y="2662445"/>
                </a:lnTo>
                <a:lnTo>
                  <a:pt x="0" y="2662445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 descr="Youtube sign dark абстрактная форма знаковый фон для веб- и социальных баннеров реклама 3d визуализации">
            <a:extLst>
              <a:ext uri="{FF2B5EF4-FFF2-40B4-BE49-F238E27FC236}">
                <a16:creationId xmlns:a16="http://schemas.microsoft.com/office/drawing/2014/main" id="{C5BD1BDD-54E9-AC07-3873-3D16E072A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t="43295" r="20889" b="28"/>
          <a:stretch>
            <a:fillRect/>
          </a:stretch>
        </p:blipFill>
        <p:spPr bwMode="auto">
          <a:xfrm>
            <a:off x="9007610" y="2990690"/>
            <a:ext cx="2946400" cy="3888000"/>
          </a:xfrm>
          <a:custGeom>
            <a:avLst/>
            <a:gdLst>
              <a:gd name="connsiteX0" fmla="*/ 0 w 2946400"/>
              <a:gd name="connsiteY0" fmla="*/ 0 h 3888000"/>
              <a:gd name="connsiteX1" fmla="*/ 2946400 w 2946400"/>
              <a:gd name="connsiteY1" fmla="*/ 0 h 3888000"/>
              <a:gd name="connsiteX2" fmla="*/ 2946400 w 2946400"/>
              <a:gd name="connsiteY2" fmla="*/ 3888000 h 3888000"/>
              <a:gd name="connsiteX3" fmla="*/ 0 w 2946400"/>
              <a:gd name="connsiteY3" fmla="*/ 3888000 h 38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400" h="3888000">
                <a:moveTo>
                  <a:pt x="0" y="0"/>
                </a:moveTo>
                <a:lnTo>
                  <a:pt x="2946400" y="0"/>
                </a:lnTo>
                <a:lnTo>
                  <a:pt x="2946400" y="3888000"/>
                </a:lnTo>
                <a:lnTo>
                  <a:pt x="0" y="3888000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1832338-2D1F-3D0B-9683-112C64BA3CB4}"/>
              </a:ext>
            </a:extLst>
          </p:cNvPr>
          <p:cNvSpPr/>
          <p:nvPr/>
        </p:nvSpPr>
        <p:spPr>
          <a:xfrm>
            <a:off x="808217" y="2286755"/>
            <a:ext cx="2340000" cy="108000"/>
          </a:xfrm>
          <a:prstGeom prst="rect">
            <a:avLst/>
          </a:prstGeom>
          <a:solidFill>
            <a:srgbClr val="FB850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90A444-9EE7-A521-1942-1C13DC3E8530}"/>
              </a:ext>
            </a:extLst>
          </p:cNvPr>
          <p:cNvSpPr txBox="1"/>
          <p:nvPr/>
        </p:nvSpPr>
        <p:spPr>
          <a:xfrm>
            <a:off x="5711333" y="3577968"/>
            <a:ext cx="2623110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Если по телевизору вы видите отличный фильм с первоклассными актёрами,</a:t>
            </a:r>
            <a:endParaRPr lang="en-US" dirty="0">
              <a:latin typeface="Akrobat" panose="00000600000000000000" pitchFamily="2" charset="-52"/>
            </a:endParaRPr>
          </a:p>
          <a:p>
            <a:endParaRPr lang="en-US" sz="800" dirty="0">
              <a:latin typeface="Akrobat" panose="00000600000000000000" pitchFamily="2" charset="-52"/>
            </a:endParaRPr>
          </a:p>
          <a:p>
            <a:r>
              <a:rPr lang="ru-RU" dirty="0">
                <a:latin typeface="Akrobat" panose="00000600000000000000" pitchFamily="2" charset="-52"/>
              </a:rPr>
              <a:t>интересным сюжетом и потрясающими диалогами, </a:t>
            </a:r>
            <a:endParaRPr lang="en-US" dirty="0">
              <a:latin typeface="Akrobat" panose="00000600000000000000" pitchFamily="2" charset="-52"/>
            </a:endParaRPr>
          </a:p>
          <a:p>
            <a:endParaRPr lang="en-US" sz="800" dirty="0">
              <a:latin typeface="Akrobat" panose="00000600000000000000" pitchFamily="2" charset="-52"/>
            </a:endParaRPr>
          </a:p>
          <a:p>
            <a:r>
              <a:rPr lang="ru-RU" dirty="0">
                <a:latin typeface="Akrobat" panose="00000600000000000000" pitchFamily="2" charset="-52"/>
              </a:rPr>
              <a:t>— это значит, что </a:t>
            </a:r>
            <a:br>
              <a:rPr lang="en-US" dirty="0">
                <a:latin typeface="Akrobat" panose="00000600000000000000" pitchFamily="2" charset="-52"/>
              </a:rPr>
            </a:br>
            <a:r>
              <a:rPr lang="ru-RU" dirty="0">
                <a:latin typeface="Akrobat" panose="00000600000000000000" pitchFamily="2" charset="-52"/>
              </a:rPr>
              <a:t>вы</a:t>
            </a:r>
            <a:r>
              <a:rPr lang="en-US" dirty="0">
                <a:latin typeface="Akrobat" panose="00000600000000000000" pitchFamily="2" charset="-52"/>
              </a:rPr>
              <a:t> </a:t>
            </a:r>
            <a:r>
              <a:rPr lang="ru-RU" dirty="0">
                <a:latin typeface="Akrobat" panose="00000600000000000000" pitchFamily="2" charset="-52"/>
              </a:rPr>
              <a:t>смотрите рекламу.</a:t>
            </a:r>
            <a:endParaRPr lang="en-US" dirty="0">
              <a:latin typeface="Akrobat" panose="00000600000000000000" pitchFamily="2" charset="-52"/>
            </a:endParaRPr>
          </a:p>
          <a:p>
            <a:endParaRPr lang="ru-RU" sz="800" dirty="0">
              <a:latin typeface="Akrobat" panose="00000600000000000000" pitchFamily="2" charset="-52"/>
            </a:endParaRPr>
          </a:p>
          <a:p>
            <a:pPr algn="r"/>
            <a:r>
              <a:rPr lang="ru-RU" dirty="0" err="1">
                <a:latin typeface="Akrobat" panose="00000600000000000000" pitchFamily="2" charset="-52"/>
              </a:rPr>
              <a:t>Эрма</a:t>
            </a:r>
            <a:r>
              <a:rPr lang="ru-RU" dirty="0">
                <a:latin typeface="Akrobat" panose="00000600000000000000" pitchFamily="2" charset="-52"/>
              </a:rPr>
              <a:t> </a:t>
            </a:r>
            <a:r>
              <a:rPr lang="ru-RU" dirty="0" err="1">
                <a:latin typeface="Akrobat" panose="00000600000000000000" pitchFamily="2" charset="-52"/>
              </a:rPr>
              <a:t>Бомбек</a:t>
            </a:r>
            <a:endParaRPr lang="ru-RU" dirty="0">
              <a:latin typeface="Akrobat" panose="00000600000000000000" pitchFamily="2" charset="-52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9BAEB0E-F6E1-5667-7224-994CEDEC4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22" y="3026327"/>
            <a:ext cx="251898" cy="2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80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0806C5-7B3F-77C9-129D-D2B881ACF4F4}"/>
              </a:ext>
            </a:extLst>
          </p:cNvPr>
          <p:cNvSpPr/>
          <p:nvPr/>
        </p:nvSpPr>
        <p:spPr>
          <a:xfrm>
            <a:off x="8480809" y="-3472"/>
            <a:ext cx="3711193" cy="185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10E971-1B24-977A-095A-29B1E5A5E7EB}"/>
              </a:ext>
            </a:extLst>
          </p:cNvPr>
          <p:cNvSpPr/>
          <p:nvPr/>
        </p:nvSpPr>
        <p:spPr>
          <a:xfrm>
            <a:off x="0" y="0"/>
            <a:ext cx="5164853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B8B185-DCAA-02A4-6250-DE8F8737D6D8}"/>
              </a:ext>
            </a:extLst>
          </p:cNvPr>
          <p:cNvSpPr/>
          <p:nvPr/>
        </p:nvSpPr>
        <p:spPr>
          <a:xfrm>
            <a:off x="0" y="3657600"/>
            <a:ext cx="5164853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F188D-97ED-ED05-E74D-6E94E6CC5BBA}"/>
              </a:ext>
            </a:extLst>
          </p:cNvPr>
          <p:cNvSpPr txBox="1"/>
          <p:nvPr/>
        </p:nvSpPr>
        <p:spPr>
          <a:xfrm>
            <a:off x="1378566" y="1135063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94AB5E-6435-48FB-15DD-2423BF83227A}"/>
              </a:ext>
            </a:extLst>
          </p:cNvPr>
          <p:cNvSpPr txBox="1"/>
          <p:nvPr/>
        </p:nvSpPr>
        <p:spPr>
          <a:xfrm>
            <a:off x="1353166" y="1596728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#8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C334C-9A6D-D23C-BBB5-84A6C84C9408}"/>
              </a:ext>
            </a:extLst>
          </p:cNvPr>
          <p:cNvSpPr txBox="1"/>
          <p:nvPr/>
        </p:nvSpPr>
        <p:spPr>
          <a:xfrm>
            <a:off x="2376128" y="4396994"/>
            <a:ext cx="31894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которая переключает раскладку клавиатуры</a:t>
            </a:r>
            <a:r>
              <a:rPr lang="en-US" dirty="0">
                <a:latin typeface="Akrobat" panose="00000600000000000000" pitchFamily="2" charset="-52"/>
              </a:rPr>
              <a:t> (Punto Switcher)</a:t>
            </a:r>
            <a:endParaRPr lang="ru-RU" dirty="0">
              <a:latin typeface="Akrobat" panose="00000600000000000000" pitchFamily="2" charset="-52"/>
            </a:endParaRPr>
          </a:p>
          <a:p>
            <a:endParaRPr lang="ru-RU" dirty="0">
              <a:latin typeface="Akrobat" panose="00000600000000000000" pitchFamily="2" charset="-52"/>
            </a:endParaRPr>
          </a:p>
          <a:p>
            <a:endParaRPr lang="ru-RU" dirty="0">
              <a:latin typeface="Akrobat" panose="00000600000000000000" pitchFamily="2" charset="-52"/>
            </a:endParaRPr>
          </a:p>
          <a:p>
            <a:r>
              <a:rPr lang="ru-RU" dirty="0">
                <a:latin typeface="Akrobat" panose="00000600000000000000" pitchFamily="2" charset="-52"/>
              </a:rPr>
              <a:t>менеджер буфера обмена </a:t>
            </a:r>
            <a:r>
              <a:rPr lang="en-US" dirty="0">
                <a:latin typeface="Akrobat" panose="00000600000000000000" pitchFamily="2" charset="-52"/>
              </a:rPr>
              <a:t>(</a:t>
            </a:r>
            <a:r>
              <a:rPr lang="en-US" dirty="0" err="1">
                <a:latin typeface="Akrobat" panose="00000600000000000000" pitchFamily="2" charset="-52"/>
              </a:rPr>
              <a:t>Clipdiary</a:t>
            </a:r>
            <a:r>
              <a:rPr lang="en-US" dirty="0">
                <a:latin typeface="Akrobat" panose="00000600000000000000" pitchFamily="2" charset="-52"/>
              </a:rPr>
              <a:t>)</a:t>
            </a:r>
            <a:endParaRPr lang="ru-RU" dirty="0">
              <a:latin typeface="Akrobat" panose="000006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0AA045-917E-D9C8-1D96-A56DCEBD6A3D}"/>
              </a:ext>
            </a:extLst>
          </p:cNvPr>
          <p:cNvSpPr txBox="1"/>
          <p:nvPr/>
        </p:nvSpPr>
        <p:spPr>
          <a:xfrm>
            <a:off x="1307645" y="2382913"/>
            <a:ext cx="6913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B8500"/>
                </a:solidFill>
                <a:latin typeface="Akrobat SemiBold" panose="00000700000000000000" pitchFamily="2" charset="-52"/>
              </a:rPr>
              <a:t>Установите </a:t>
            </a:r>
            <a:br>
              <a:rPr lang="ru-RU" sz="2800" dirty="0">
                <a:solidFill>
                  <a:srgbClr val="FB8500"/>
                </a:solidFill>
                <a:latin typeface="Akrobat SemiBold" panose="00000700000000000000" pitchFamily="2" charset="-52"/>
              </a:rPr>
            </a:br>
            <a:r>
              <a:rPr lang="ru-RU" sz="2800" dirty="0">
                <a:solidFill>
                  <a:srgbClr val="010101"/>
                </a:solidFill>
                <a:latin typeface="Akrobat SemiBold" panose="00000700000000000000" pitchFamily="2" charset="-52"/>
              </a:rPr>
              <a:t>специальную программу: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4B176-E26B-8E49-6B8E-7C60232FB081}"/>
              </a:ext>
            </a:extLst>
          </p:cNvPr>
          <p:cNvSpPr txBox="1"/>
          <p:nvPr/>
        </p:nvSpPr>
        <p:spPr>
          <a:xfrm>
            <a:off x="1310982" y="4077962"/>
            <a:ext cx="1600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8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.1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6AA5E9-14C4-A0A5-CEF1-A11F4B53FC5D}"/>
              </a:ext>
            </a:extLst>
          </p:cNvPr>
          <p:cNvSpPr txBox="1"/>
          <p:nvPr/>
        </p:nvSpPr>
        <p:spPr>
          <a:xfrm>
            <a:off x="1310982" y="5167983"/>
            <a:ext cx="1702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8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.2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pic>
        <p:nvPicPr>
          <p:cNvPr id="15362" name="Picture 2" descr="Крупный план видеомикшера в студии.">
            <a:extLst>
              <a:ext uri="{FF2B5EF4-FFF2-40B4-BE49-F238E27FC236}">
                <a16:creationId xmlns:a16="http://schemas.microsoft.com/office/drawing/2014/main" id="{F39B88B1-EF37-9839-90DE-DFB0FFBBC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3" r="9914"/>
          <a:stretch/>
        </p:blipFill>
        <p:spPr bwMode="auto">
          <a:xfrm>
            <a:off x="6134100" y="884612"/>
            <a:ext cx="2075547" cy="3842330"/>
          </a:xfrm>
          <a:prstGeom prst="roundRect">
            <a:avLst>
              <a:gd name="adj" fmla="val 1238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Различный язык речи пузырь концепция привет">
            <a:extLst>
              <a:ext uri="{FF2B5EF4-FFF2-40B4-BE49-F238E27FC236}">
                <a16:creationId xmlns:a16="http://schemas.microsoft.com/office/drawing/2014/main" id="{F73057E0-BCB9-7275-CB9C-5566F0D6B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r="32721"/>
          <a:stretch/>
        </p:blipFill>
        <p:spPr bwMode="auto">
          <a:xfrm>
            <a:off x="8597518" y="2198979"/>
            <a:ext cx="2075547" cy="3820588"/>
          </a:xfrm>
          <a:prstGeom prst="roundRect">
            <a:avLst>
              <a:gd name="adj" fmla="val 1177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24258AA-DADF-9539-151C-D6ED4EC576DB}"/>
              </a:ext>
            </a:extLst>
          </p:cNvPr>
          <p:cNvSpPr/>
          <p:nvPr/>
        </p:nvSpPr>
        <p:spPr>
          <a:xfrm>
            <a:off x="9418321" y="-1"/>
            <a:ext cx="2773680" cy="1440000"/>
          </a:xfrm>
          <a:prstGeom prst="rect">
            <a:avLst/>
          </a:prstGeom>
          <a:solidFill>
            <a:srgbClr val="FB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Image 2" descr="preencoded.png">
            <a:extLst>
              <a:ext uri="{FF2B5EF4-FFF2-40B4-BE49-F238E27FC236}">
                <a16:creationId xmlns:a16="http://schemas.microsoft.com/office/drawing/2014/main" id="{A7B7C981-7675-FC17-8CB8-A6DC4D51F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764833" y="456335"/>
            <a:ext cx="1725383" cy="6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36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34CB57-FDB0-4C2B-87BD-DDA00B7068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1438" r="4985" b="15289"/>
          <a:stretch/>
        </p:blipFill>
        <p:spPr>
          <a:xfrm>
            <a:off x="546102" y="1875302"/>
            <a:ext cx="5190817" cy="3441700"/>
          </a:xfrm>
          <a:prstGeom prst="rect">
            <a:avLst/>
          </a:prstGeom>
          <a:ln>
            <a:noFill/>
          </a:ln>
          <a:effectLst>
            <a:outerShdw blurRad="114300" dist="12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183B5-990E-D1A0-7C9C-6F7A65926068}"/>
              </a:ext>
            </a:extLst>
          </p:cNvPr>
          <p:cNvSpPr txBox="1"/>
          <p:nvPr/>
        </p:nvSpPr>
        <p:spPr>
          <a:xfrm>
            <a:off x="825503" y="456335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50A4E1-32B0-1379-2345-FD64C8DD56B8}"/>
              </a:ext>
            </a:extLst>
          </p:cNvPr>
          <p:cNvSpPr txBox="1"/>
          <p:nvPr/>
        </p:nvSpPr>
        <p:spPr>
          <a:xfrm>
            <a:off x="800103" y="918000"/>
            <a:ext cx="2492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Про себя…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ED4865-F909-62F6-F999-E85789920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78" y="5504863"/>
            <a:ext cx="251898" cy="2518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80D961-5272-DE72-A053-0DD7898A32E8}"/>
              </a:ext>
            </a:extLst>
          </p:cNvPr>
          <p:cNvSpPr txBox="1"/>
          <p:nvPr/>
        </p:nvSpPr>
        <p:spPr>
          <a:xfrm>
            <a:off x="1483723" y="5538479"/>
            <a:ext cx="122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B8500"/>
                </a:solidFill>
                <a:latin typeface="Akrobat" panose="00000600000000000000" pitchFamily="2" charset="-52"/>
              </a:rPr>
              <a:t>F1</a:t>
            </a:r>
            <a:r>
              <a:rPr lang="ru-RU" dirty="0">
                <a:latin typeface="Akrobat" panose="00000600000000000000" pitchFamily="2" charset="-52"/>
              </a:rPr>
              <a:t> (2003)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5D7B7E-B9AA-6A27-9B08-05BC39EA2205}"/>
              </a:ext>
            </a:extLst>
          </p:cNvPr>
          <p:cNvSpPr txBox="1"/>
          <p:nvPr/>
        </p:nvSpPr>
        <p:spPr>
          <a:xfrm>
            <a:off x="2970693" y="5538479"/>
            <a:ext cx="3125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Творчество </a:t>
            </a:r>
            <a:br>
              <a:rPr lang="ru-RU" dirty="0">
                <a:latin typeface="Akrobat" panose="00000600000000000000" pitchFamily="2" charset="-52"/>
              </a:rPr>
            </a:br>
            <a:r>
              <a:rPr lang="ru-RU" dirty="0">
                <a:latin typeface="Akrobat" panose="00000600000000000000" pitchFamily="2" charset="-52"/>
              </a:rPr>
              <a:t>Развитие </a:t>
            </a:r>
            <a:br>
              <a:rPr lang="ru-RU" dirty="0">
                <a:latin typeface="Akrobat" panose="00000600000000000000" pitchFamily="2" charset="-52"/>
              </a:rPr>
            </a:br>
            <a:r>
              <a:rPr lang="ru-RU" dirty="0">
                <a:latin typeface="Akrobat" panose="00000600000000000000" pitchFamily="2" charset="-52"/>
              </a:rPr>
              <a:t>Профессионализм (2010)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594DFE7-52F8-955A-8B6A-B6136D25F4AD}"/>
              </a:ext>
            </a:extLst>
          </p:cNvPr>
          <p:cNvGrpSpPr/>
          <p:nvPr/>
        </p:nvGrpSpPr>
        <p:grpSpPr>
          <a:xfrm>
            <a:off x="6274201" y="1145682"/>
            <a:ext cx="984739" cy="984739"/>
            <a:chOff x="6565603" y="1001269"/>
            <a:chExt cx="984739" cy="984739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74C29C87-20FA-6103-9586-82572C78829F}"/>
                </a:ext>
              </a:extLst>
            </p:cNvPr>
            <p:cNvSpPr/>
            <p:nvPr/>
          </p:nvSpPr>
          <p:spPr>
            <a:xfrm>
              <a:off x="6565603" y="1001269"/>
              <a:ext cx="984739" cy="984739"/>
            </a:xfrm>
            <a:prstGeom prst="ellipse">
              <a:avLst/>
            </a:prstGeom>
            <a:solidFill>
              <a:srgbClr val="FB85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B1500FD-7499-75BE-286A-0EA4FE4B4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7972" y="1223638"/>
              <a:ext cx="540000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4F46962-3257-F2C8-3957-CA226AF306DF}"/>
              </a:ext>
            </a:extLst>
          </p:cNvPr>
          <p:cNvGrpSpPr/>
          <p:nvPr/>
        </p:nvGrpSpPr>
        <p:grpSpPr>
          <a:xfrm>
            <a:off x="6274201" y="2936630"/>
            <a:ext cx="984739" cy="984739"/>
            <a:chOff x="6565603" y="2612103"/>
            <a:chExt cx="984739" cy="984739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BC3EE897-B7F4-3DDD-9DE9-5F8D0CBD30BB}"/>
                </a:ext>
              </a:extLst>
            </p:cNvPr>
            <p:cNvSpPr/>
            <p:nvPr/>
          </p:nvSpPr>
          <p:spPr>
            <a:xfrm>
              <a:off x="6565603" y="2612103"/>
              <a:ext cx="984739" cy="984739"/>
            </a:xfrm>
            <a:prstGeom prst="ellipse">
              <a:avLst/>
            </a:prstGeom>
            <a:solidFill>
              <a:srgbClr val="FB85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4365F0C-1DBA-588C-AD4F-D47D69387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7972" y="2834472"/>
              <a:ext cx="540000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9023478-7928-D90B-348F-20FD200973D4}"/>
              </a:ext>
            </a:extLst>
          </p:cNvPr>
          <p:cNvGrpSpPr/>
          <p:nvPr/>
        </p:nvGrpSpPr>
        <p:grpSpPr>
          <a:xfrm>
            <a:off x="6271165" y="4727578"/>
            <a:ext cx="984739" cy="984739"/>
            <a:chOff x="7783859" y="3969000"/>
            <a:chExt cx="984739" cy="984739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8D08905C-C8D1-E43D-35F0-F654BFDF214D}"/>
                </a:ext>
              </a:extLst>
            </p:cNvPr>
            <p:cNvSpPr/>
            <p:nvPr/>
          </p:nvSpPr>
          <p:spPr>
            <a:xfrm>
              <a:off x="7783859" y="3969000"/>
              <a:ext cx="984739" cy="984739"/>
            </a:xfrm>
            <a:prstGeom prst="ellipse">
              <a:avLst/>
            </a:prstGeom>
            <a:solidFill>
              <a:srgbClr val="FB85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4D397ABC-1042-1416-89CD-5D592E453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6228" y="4191369"/>
              <a:ext cx="540000" cy="54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021F257-F518-C7F7-2B9E-AAE1FDDFA558}"/>
              </a:ext>
            </a:extLst>
          </p:cNvPr>
          <p:cNvSpPr txBox="1"/>
          <p:nvPr/>
        </p:nvSpPr>
        <p:spPr>
          <a:xfrm>
            <a:off x="7481308" y="1176386"/>
            <a:ext cx="4660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Дибиров Магомедшапи </a:t>
            </a:r>
            <a:r>
              <a:rPr lang="ru-RU" dirty="0" err="1">
                <a:latin typeface="Akrobat" panose="00000600000000000000" pitchFamily="2" charset="-52"/>
              </a:rPr>
              <a:t>Дибиргаджиевич</a:t>
            </a:r>
            <a:endParaRPr lang="ru-RU" dirty="0">
              <a:latin typeface="Akrobat" panose="00000600000000000000" pitchFamily="2" charset="-52"/>
            </a:endParaRPr>
          </a:p>
          <a:p>
            <a:r>
              <a:rPr lang="ru-RU" dirty="0">
                <a:latin typeface="Akrobat" panose="00000600000000000000" pitchFamily="2" charset="-52"/>
              </a:rPr>
              <a:t>22 года – учитель информатики</a:t>
            </a:r>
          </a:p>
          <a:p>
            <a:r>
              <a:rPr lang="ru-RU" dirty="0">
                <a:latin typeface="Akrobat" panose="00000600000000000000" pitchFamily="2" charset="-52"/>
              </a:rPr>
              <a:t>ООО «</a:t>
            </a:r>
            <a:r>
              <a:rPr lang="en-US" dirty="0">
                <a:latin typeface="Akrobat" panose="00000600000000000000" pitchFamily="2" charset="-52"/>
              </a:rPr>
              <a:t>Polymedia</a:t>
            </a:r>
            <a:r>
              <a:rPr lang="ru-RU" dirty="0">
                <a:latin typeface="Akrobat" panose="00000600000000000000" pitchFamily="2" charset="-52"/>
              </a:rPr>
              <a:t>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003325-8B0F-940C-E826-682551921138}"/>
              </a:ext>
            </a:extLst>
          </p:cNvPr>
          <p:cNvSpPr txBox="1"/>
          <p:nvPr/>
        </p:nvSpPr>
        <p:spPr>
          <a:xfrm>
            <a:off x="7481308" y="2967334"/>
            <a:ext cx="4710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Отличник образования РД</a:t>
            </a:r>
          </a:p>
          <a:p>
            <a:r>
              <a:rPr lang="ru-RU" dirty="0">
                <a:latin typeface="Akrobat" panose="00000600000000000000" pitchFamily="2" charset="-52"/>
              </a:rPr>
              <a:t>Почетный работник просвещения РФ</a:t>
            </a:r>
          </a:p>
          <a:p>
            <a:r>
              <a:rPr lang="ru-RU" dirty="0">
                <a:latin typeface="Akrobat" panose="00000600000000000000" pitchFamily="2" charset="-52"/>
              </a:rPr>
              <a:t>Автор 1</a:t>
            </a:r>
            <a:r>
              <a:rPr lang="en-US" dirty="0">
                <a:latin typeface="Akrobat" panose="00000600000000000000" pitchFamily="2" charset="-52"/>
              </a:rPr>
              <a:t>9</a:t>
            </a:r>
            <a:r>
              <a:rPr lang="ru-RU" dirty="0">
                <a:latin typeface="Akrobat" panose="00000600000000000000" pitchFamily="2" charset="-52"/>
              </a:rPr>
              <a:t> публикаций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34E4D6-6194-6A15-613C-F6FC17527CE2}"/>
              </a:ext>
            </a:extLst>
          </p:cNvPr>
          <p:cNvSpPr txBox="1"/>
          <p:nvPr/>
        </p:nvSpPr>
        <p:spPr>
          <a:xfrm>
            <a:off x="7481309" y="4758282"/>
            <a:ext cx="4638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Финалист конкурса «Учитель года России 2010»</a:t>
            </a:r>
          </a:p>
          <a:p>
            <a:r>
              <a:rPr lang="ru-RU" dirty="0">
                <a:latin typeface="Akrobat" panose="00000600000000000000" pitchFamily="2" charset="-52"/>
              </a:rPr>
              <a:t>2-ды Лучший учитель РФ по ПНП «Образование»</a:t>
            </a:r>
          </a:p>
          <a:p>
            <a:r>
              <a:rPr lang="ru-RU" dirty="0">
                <a:latin typeface="Akrobat" panose="00000600000000000000" pitchFamily="2" charset="-52"/>
              </a:rPr>
              <a:t>3-ды Победитель конкурса на Грант Главы РД</a:t>
            </a:r>
          </a:p>
        </p:txBody>
      </p:sp>
    </p:spTree>
    <p:extLst>
      <p:ext uri="{BB962C8B-B14F-4D97-AF65-F5344CB8AC3E}">
        <p14:creationId xmlns:p14="http://schemas.microsoft.com/office/powerpoint/2010/main" val="2306502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AF0ACC-12D3-E7B9-3FE0-7AEB35DA4E44}"/>
              </a:ext>
            </a:extLst>
          </p:cNvPr>
          <p:cNvSpPr/>
          <p:nvPr/>
        </p:nvSpPr>
        <p:spPr>
          <a:xfrm>
            <a:off x="1" y="4965700"/>
            <a:ext cx="3644900" cy="189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8D65A-99CB-5C3F-89F3-E7CF87CC795C}"/>
              </a:ext>
            </a:extLst>
          </p:cNvPr>
          <p:cNvSpPr txBox="1"/>
          <p:nvPr/>
        </p:nvSpPr>
        <p:spPr>
          <a:xfrm>
            <a:off x="10856913" y="617178"/>
            <a:ext cx="1335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chemeClr val="bg1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5B1DC-365A-A9B6-F710-AD2208C8F004}"/>
              </a:ext>
            </a:extLst>
          </p:cNvPr>
          <p:cNvSpPr txBox="1"/>
          <p:nvPr/>
        </p:nvSpPr>
        <p:spPr>
          <a:xfrm>
            <a:off x="803275" y="5242627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#9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1F7D3C-7AD1-3648-37AF-C9BF60AD2034}"/>
              </a:ext>
            </a:extLst>
          </p:cNvPr>
          <p:cNvSpPr/>
          <p:nvPr/>
        </p:nvSpPr>
        <p:spPr>
          <a:xfrm>
            <a:off x="6096000" y="4965700"/>
            <a:ext cx="6096000" cy="189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CE75BB1-ED1E-4459-74F7-61ECDC75DB36}"/>
              </a:ext>
            </a:extLst>
          </p:cNvPr>
          <p:cNvSpPr/>
          <p:nvPr/>
        </p:nvSpPr>
        <p:spPr>
          <a:xfrm>
            <a:off x="1197700" y="1773238"/>
            <a:ext cx="4503013" cy="3040062"/>
          </a:xfrm>
          <a:prstGeom prst="rect">
            <a:avLst/>
          </a:prstGeom>
          <a:solidFill>
            <a:srgbClr val="FB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6F8482-C1E4-B47E-0684-EE56C249D80F}"/>
              </a:ext>
            </a:extLst>
          </p:cNvPr>
          <p:cNvSpPr/>
          <p:nvPr/>
        </p:nvSpPr>
        <p:spPr>
          <a:xfrm>
            <a:off x="6208713" y="1773238"/>
            <a:ext cx="4503013" cy="3040062"/>
          </a:xfrm>
          <a:prstGeom prst="rect">
            <a:avLst/>
          </a:prstGeom>
          <a:solidFill>
            <a:srgbClr val="FB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6D70AF4-0AB8-2AE3-8A3B-DA66C99A2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203" y="1513480"/>
            <a:ext cx="4455797" cy="3831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4">
                <a:lumMod val="20000"/>
                <a:lumOff val="80000"/>
                <a:alpha val="65000"/>
              </a:schemeClr>
            </a:outerShdw>
          </a:effectLst>
        </p:spPr>
      </p:pic>
      <p:sp>
        <p:nvSpPr>
          <p:cNvPr id="9" name="Arrow: Down 4">
            <a:extLst>
              <a:ext uri="{FF2B5EF4-FFF2-40B4-BE49-F238E27FC236}">
                <a16:creationId xmlns:a16="http://schemas.microsoft.com/office/drawing/2014/main" id="{E8D50BAF-E680-BA42-74FF-56C84DCC1011}"/>
              </a:ext>
            </a:extLst>
          </p:cNvPr>
          <p:cNvSpPr/>
          <p:nvPr/>
        </p:nvSpPr>
        <p:spPr>
          <a:xfrm rot="18000000">
            <a:off x="2303218" y="2370098"/>
            <a:ext cx="480164" cy="98120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5">
            <a:extLst>
              <a:ext uri="{FF2B5EF4-FFF2-40B4-BE49-F238E27FC236}">
                <a16:creationId xmlns:a16="http://schemas.microsoft.com/office/drawing/2014/main" id="{2318F60A-64E6-17FD-2F6A-245F66A0ECAE}"/>
              </a:ext>
            </a:extLst>
          </p:cNvPr>
          <p:cNvSpPr/>
          <p:nvPr/>
        </p:nvSpPr>
        <p:spPr>
          <a:xfrm rot="19260000">
            <a:off x="2583007" y="1679829"/>
            <a:ext cx="480164" cy="98120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6">
            <a:extLst>
              <a:ext uri="{FF2B5EF4-FFF2-40B4-BE49-F238E27FC236}">
                <a16:creationId xmlns:a16="http://schemas.microsoft.com/office/drawing/2014/main" id="{25DD4FBA-BD91-0E3A-12A3-E9D8F09A6C99}"/>
              </a:ext>
            </a:extLst>
          </p:cNvPr>
          <p:cNvSpPr/>
          <p:nvPr/>
        </p:nvSpPr>
        <p:spPr>
          <a:xfrm rot="3780000">
            <a:off x="4887469" y="1912803"/>
            <a:ext cx="480164" cy="98120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B2AADCA-FA44-45B7-D527-AF83DC6CC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915" y="1921669"/>
            <a:ext cx="27432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FF8004-039D-4DF2-BCF7-E0A26A55759C}"/>
              </a:ext>
            </a:extLst>
          </p:cNvPr>
          <p:cNvSpPr txBox="1"/>
          <p:nvPr/>
        </p:nvSpPr>
        <p:spPr>
          <a:xfrm>
            <a:off x="2264638" y="929682"/>
            <a:ext cx="2530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делу – инструмент, времени - технология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9B2D5-0D3F-E78A-3073-731D7A0C285F}"/>
              </a:ext>
            </a:extLst>
          </p:cNvPr>
          <p:cNvSpPr txBox="1"/>
          <p:nvPr/>
        </p:nvSpPr>
        <p:spPr>
          <a:xfrm>
            <a:off x="7299759" y="929682"/>
            <a:ext cx="2596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используйте </a:t>
            </a:r>
            <a:r>
              <a:rPr lang="en-US" dirty="0" err="1">
                <a:latin typeface="Akrobat" panose="00000600000000000000" pitchFamily="2" charset="-52"/>
              </a:rPr>
              <a:t>qr</a:t>
            </a:r>
            <a:r>
              <a:rPr lang="en-US" dirty="0">
                <a:latin typeface="Akrobat" panose="00000600000000000000" pitchFamily="2" charset="-52"/>
              </a:rPr>
              <a:t>-</a:t>
            </a:r>
            <a:r>
              <a:rPr lang="ru-RU" dirty="0">
                <a:latin typeface="Akrobat" panose="00000600000000000000" pitchFamily="2" charset="-52"/>
              </a:rPr>
              <a:t>коды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90CA6D-AF76-17C6-7B38-B600A9F6AC3C}"/>
              </a:ext>
            </a:extLst>
          </p:cNvPr>
          <p:cNvSpPr txBox="1"/>
          <p:nvPr/>
        </p:nvSpPr>
        <p:spPr>
          <a:xfrm>
            <a:off x="1189113" y="609987"/>
            <a:ext cx="1600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9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.1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B7A150-C175-56FF-21AE-97E5D770E0EE}"/>
              </a:ext>
            </a:extLst>
          </p:cNvPr>
          <p:cNvSpPr txBox="1"/>
          <p:nvPr/>
        </p:nvSpPr>
        <p:spPr>
          <a:xfrm>
            <a:off x="6096000" y="609987"/>
            <a:ext cx="1702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9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.2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03987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AF0ACC-12D3-E7B9-3FE0-7AEB35DA4E44}"/>
              </a:ext>
            </a:extLst>
          </p:cNvPr>
          <p:cNvSpPr/>
          <p:nvPr/>
        </p:nvSpPr>
        <p:spPr>
          <a:xfrm>
            <a:off x="1" y="4965700"/>
            <a:ext cx="3644900" cy="189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8D65A-99CB-5C3F-89F3-E7CF87CC795C}"/>
              </a:ext>
            </a:extLst>
          </p:cNvPr>
          <p:cNvSpPr txBox="1"/>
          <p:nvPr/>
        </p:nvSpPr>
        <p:spPr>
          <a:xfrm>
            <a:off x="10856913" y="617178"/>
            <a:ext cx="1335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chemeClr val="bg1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5B1DC-365A-A9B6-F710-AD2208C8F004}"/>
              </a:ext>
            </a:extLst>
          </p:cNvPr>
          <p:cNvSpPr txBox="1"/>
          <p:nvPr/>
        </p:nvSpPr>
        <p:spPr>
          <a:xfrm>
            <a:off x="803275" y="5242627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#9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1F7D3C-7AD1-3648-37AF-C9BF60AD2034}"/>
              </a:ext>
            </a:extLst>
          </p:cNvPr>
          <p:cNvSpPr/>
          <p:nvPr/>
        </p:nvSpPr>
        <p:spPr>
          <a:xfrm>
            <a:off x="6096000" y="4965700"/>
            <a:ext cx="6096000" cy="189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Arrow: Down 4">
            <a:extLst>
              <a:ext uri="{FF2B5EF4-FFF2-40B4-BE49-F238E27FC236}">
                <a16:creationId xmlns:a16="http://schemas.microsoft.com/office/drawing/2014/main" id="{E8D50BAF-E680-BA42-74FF-56C84DCC1011}"/>
              </a:ext>
            </a:extLst>
          </p:cNvPr>
          <p:cNvSpPr/>
          <p:nvPr/>
        </p:nvSpPr>
        <p:spPr>
          <a:xfrm rot="18000000">
            <a:off x="2303218" y="2370098"/>
            <a:ext cx="480164" cy="98120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5">
            <a:extLst>
              <a:ext uri="{FF2B5EF4-FFF2-40B4-BE49-F238E27FC236}">
                <a16:creationId xmlns:a16="http://schemas.microsoft.com/office/drawing/2014/main" id="{2318F60A-64E6-17FD-2F6A-245F66A0ECAE}"/>
              </a:ext>
            </a:extLst>
          </p:cNvPr>
          <p:cNvSpPr/>
          <p:nvPr/>
        </p:nvSpPr>
        <p:spPr>
          <a:xfrm rot="19260000">
            <a:off x="2583007" y="1679829"/>
            <a:ext cx="480164" cy="98120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6">
            <a:extLst>
              <a:ext uri="{FF2B5EF4-FFF2-40B4-BE49-F238E27FC236}">
                <a16:creationId xmlns:a16="http://schemas.microsoft.com/office/drawing/2014/main" id="{25DD4FBA-BD91-0E3A-12A3-E9D8F09A6C99}"/>
              </a:ext>
            </a:extLst>
          </p:cNvPr>
          <p:cNvSpPr/>
          <p:nvPr/>
        </p:nvSpPr>
        <p:spPr>
          <a:xfrm rot="3780000">
            <a:off x="4887469" y="1912803"/>
            <a:ext cx="480164" cy="98120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FF8004-039D-4DF2-BCF7-E0A26A55759C}"/>
              </a:ext>
            </a:extLst>
          </p:cNvPr>
          <p:cNvSpPr txBox="1"/>
          <p:nvPr/>
        </p:nvSpPr>
        <p:spPr>
          <a:xfrm>
            <a:off x="2264638" y="929682"/>
            <a:ext cx="5163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используйте «</a:t>
            </a:r>
            <a:r>
              <a:rPr lang="ru-RU" dirty="0" err="1">
                <a:latin typeface="Akrobat" panose="00000600000000000000" pitchFamily="2" charset="-52"/>
              </a:rPr>
              <a:t>сокращатель</a:t>
            </a:r>
            <a:r>
              <a:rPr lang="ru-RU" dirty="0">
                <a:latin typeface="Akrobat" panose="00000600000000000000" pitchFamily="2" charset="-52"/>
              </a:rPr>
              <a:t>» ссылок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90CA6D-AF76-17C6-7B38-B600A9F6AC3C}"/>
              </a:ext>
            </a:extLst>
          </p:cNvPr>
          <p:cNvSpPr txBox="1"/>
          <p:nvPr/>
        </p:nvSpPr>
        <p:spPr>
          <a:xfrm>
            <a:off x="1189113" y="609987"/>
            <a:ext cx="1600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9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.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3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406EC0D-892F-6E62-010A-18352C90BE68}"/>
              </a:ext>
            </a:extLst>
          </p:cNvPr>
          <p:cNvSpPr/>
          <p:nvPr/>
        </p:nvSpPr>
        <p:spPr>
          <a:xfrm>
            <a:off x="1028700" y="1575626"/>
            <a:ext cx="10617200" cy="3390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CA7B99-A760-B1F7-0966-230C59449CB9}"/>
              </a:ext>
            </a:extLst>
          </p:cNvPr>
          <p:cNvSpPr txBox="1"/>
          <p:nvPr/>
        </p:nvSpPr>
        <p:spPr>
          <a:xfrm>
            <a:off x="1764311" y="1897671"/>
            <a:ext cx="433169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210AFD"/>
                </a:solidFill>
              </a:rPr>
              <a:t>https://itcube05-my.sharepoint.com/:p:/g/personal/dibirov_itcube05_onmicrosoft_com/EXdJ33xmGslNsbYYMJwygGABdnV64kdxiklEBgNUYRcLLg?e=IqD59U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E1096D-4E79-660C-B34C-4692886AC614}"/>
              </a:ext>
            </a:extLst>
          </p:cNvPr>
          <p:cNvSpPr txBox="1"/>
          <p:nvPr/>
        </p:nvSpPr>
        <p:spPr>
          <a:xfrm>
            <a:off x="2558556" y="436422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210AFD"/>
                </a:solidFill>
              </a:rPr>
              <a:t>https://bit.ly/3spV0XE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EFB7D2B3-3F48-65CD-3F3C-C0D72B37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96417" y="3362171"/>
            <a:ext cx="808142" cy="80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Плотник-мужчина вырезает дерево электрическим лобзиком, работая с деревом.">
            <a:extLst>
              <a:ext uri="{FF2B5EF4-FFF2-40B4-BE49-F238E27FC236}">
                <a16:creationId xmlns:a16="http://schemas.microsoft.com/office/drawing/2014/main" id="{976B9E80-FF9E-E18F-751D-E7A95AB4C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1"/>
          <a:stretch/>
        </p:blipFill>
        <p:spPr bwMode="auto">
          <a:xfrm>
            <a:off x="6564768" y="1575627"/>
            <a:ext cx="4169412" cy="339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088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8673DE-1C3F-E7E2-3EB3-8DCF5AE3849F}"/>
              </a:ext>
            </a:extLst>
          </p:cNvPr>
          <p:cNvSpPr/>
          <p:nvPr/>
        </p:nvSpPr>
        <p:spPr>
          <a:xfrm>
            <a:off x="1" y="0"/>
            <a:ext cx="57007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AF947E-57A8-C133-62AA-BF5A1C411480}"/>
              </a:ext>
            </a:extLst>
          </p:cNvPr>
          <p:cNvSpPr txBox="1"/>
          <p:nvPr/>
        </p:nvSpPr>
        <p:spPr>
          <a:xfrm>
            <a:off x="1353166" y="944563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E6C34-1973-6A9C-AE90-F8669D8ECCFC}"/>
              </a:ext>
            </a:extLst>
          </p:cNvPr>
          <p:cNvSpPr txBox="1"/>
          <p:nvPr/>
        </p:nvSpPr>
        <p:spPr>
          <a:xfrm>
            <a:off x="1327766" y="1406228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#10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0D32A-B54D-33B1-134B-31100ABBE97D}"/>
              </a:ext>
            </a:extLst>
          </p:cNvPr>
          <p:cNvSpPr txBox="1"/>
          <p:nvPr/>
        </p:nvSpPr>
        <p:spPr>
          <a:xfrm>
            <a:off x="2074476" y="3239131"/>
            <a:ext cx="36262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установите для своего браузера расширение </a:t>
            </a:r>
            <a:r>
              <a:rPr lang="ru-RU" dirty="0" err="1">
                <a:latin typeface="Akrobat" panose="00000600000000000000" pitchFamily="2" charset="-52"/>
              </a:rPr>
              <a:t>AdBlock</a:t>
            </a:r>
            <a:endParaRPr lang="en-US" dirty="0">
              <a:latin typeface="Akrobat" panose="00000600000000000000" pitchFamily="2" charset="-52"/>
            </a:endParaRPr>
          </a:p>
          <a:p>
            <a:endParaRPr lang="en-US" dirty="0">
              <a:latin typeface="Akrobat" panose="00000600000000000000" pitchFamily="2" charset="-52"/>
            </a:endParaRPr>
          </a:p>
          <a:p>
            <a:endParaRPr lang="en-US" dirty="0">
              <a:latin typeface="Akrobat" panose="00000600000000000000" pitchFamily="2" charset="-52"/>
            </a:endParaRPr>
          </a:p>
          <a:p>
            <a:r>
              <a:rPr lang="ru-RU" dirty="0">
                <a:latin typeface="Akrobat" panose="00000600000000000000" pitchFamily="2" charset="-52"/>
              </a:rPr>
              <a:t>выбирайте сервисы с функцией двойной авторизации</a:t>
            </a:r>
            <a:endParaRPr lang="en-US" dirty="0">
              <a:latin typeface="Akrobat" panose="00000600000000000000" pitchFamily="2" charset="-52"/>
            </a:endParaRPr>
          </a:p>
          <a:p>
            <a:endParaRPr lang="en-US" dirty="0">
              <a:latin typeface="Akrobat" panose="00000600000000000000" pitchFamily="2" charset="-52"/>
            </a:endParaRPr>
          </a:p>
          <a:p>
            <a:endParaRPr lang="en-US" dirty="0">
              <a:latin typeface="Akrobat" panose="00000600000000000000" pitchFamily="2" charset="-52"/>
            </a:endParaRPr>
          </a:p>
          <a:p>
            <a:r>
              <a:rPr lang="ru-RU" dirty="0">
                <a:latin typeface="Akrobat" panose="00000600000000000000" pitchFamily="2" charset="-52"/>
              </a:rPr>
              <a:t>используйте в браузере функцию «синхронизация»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4B211-B27E-545C-8C47-96E542EDEF7B}"/>
              </a:ext>
            </a:extLst>
          </p:cNvPr>
          <p:cNvSpPr txBox="1"/>
          <p:nvPr/>
        </p:nvSpPr>
        <p:spPr>
          <a:xfrm>
            <a:off x="1282245" y="2192413"/>
            <a:ext cx="6913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B8500"/>
                </a:solidFill>
                <a:latin typeface="Akrobat SemiBold" panose="00000700000000000000" pitchFamily="2" charset="-52"/>
              </a:rPr>
              <a:t>Безопасность: </a:t>
            </a:r>
            <a:endParaRPr lang="ru-RU" sz="2800" dirty="0">
              <a:solidFill>
                <a:srgbClr val="010101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D87697-CAFB-FEF0-CC9E-95F03F62D0A5}"/>
              </a:ext>
            </a:extLst>
          </p:cNvPr>
          <p:cNvSpPr/>
          <p:nvPr/>
        </p:nvSpPr>
        <p:spPr>
          <a:xfrm>
            <a:off x="1378566" y="2872582"/>
            <a:ext cx="2340000" cy="108000"/>
          </a:xfrm>
          <a:prstGeom prst="rect">
            <a:avLst/>
          </a:prstGeom>
          <a:solidFill>
            <a:srgbClr val="FB850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AE4C00-935B-6166-EBD0-85DB0C7F8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66" y="3247203"/>
            <a:ext cx="540000" cy="5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62AE0E-12DC-1757-29FA-AC2874647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32" y="5488889"/>
            <a:ext cx="540000" cy="5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A9E056-AAA0-D2A1-880E-E5D74F14C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66" y="4368046"/>
            <a:ext cx="540000" cy="540000"/>
          </a:xfrm>
          <a:prstGeom prst="rect">
            <a:avLst/>
          </a:prstGeom>
        </p:spPr>
      </p:pic>
      <p:pic>
        <p:nvPicPr>
          <p:cNvPr id="18436" name="Picture 4" descr="Бизнесмен с помощью цифрового замка с защитой данных">
            <a:extLst>
              <a:ext uri="{FF2B5EF4-FFF2-40B4-BE49-F238E27FC236}">
                <a16:creationId xmlns:a16="http://schemas.microsoft.com/office/drawing/2014/main" id="{E2AC6FBD-09FF-0813-96D6-4CBE46E67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79" y="1910651"/>
            <a:ext cx="4212000" cy="228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2" descr="preencoded.png">
            <a:extLst>
              <a:ext uri="{FF2B5EF4-FFF2-40B4-BE49-F238E27FC236}">
                <a16:creationId xmlns:a16="http://schemas.microsoft.com/office/drawing/2014/main" id="{A87A4A23-D427-1E2B-FF24-99E28430A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564313" y="456335"/>
            <a:ext cx="1725383" cy="6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55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FAADC6-F83B-8872-90E7-4882D62FF992}"/>
              </a:ext>
            </a:extLst>
          </p:cNvPr>
          <p:cNvSpPr/>
          <p:nvPr/>
        </p:nvSpPr>
        <p:spPr>
          <a:xfrm>
            <a:off x="0" y="0"/>
            <a:ext cx="12192000" cy="290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27313E3-4BEB-C608-DB82-05BCDC3DBEC0}"/>
              </a:ext>
            </a:extLst>
          </p:cNvPr>
          <p:cNvSpPr/>
          <p:nvPr/>
        </p:nvSpPr>
        <p:spPr>
          <a:xfrm>
            <a:off x="0" y="4648200"/>
            <a:ext cx="46736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E838EB-5FC4-7F72-0B10-9DEC5133C968}"/>
              </a:ext>
            </a:extLst>
          </p:cNvPr>
          <p:cNvSpPr/>
          <p:nvPr/>
        </p:nvSpPr>
        <p:spPr>
          <a:xfrm>
            <a:off x="5776913" y="4648200"/>
            <a:ext cx="2224087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3D07D-FE46-2F0E-458D-E35A6156D32B}"/>
              </a:ext>
            </a:extLst>
          </p:cNvPr>
          <p:cNvSpPr txBox="1"/>
          <p:nvPr/>
        </p:nvSpPr>
        <p:spPr>
          <a:xfrm>
            <a:off x="1103621" y="926852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CDC8D-395D-B0A9-21A0-38D6D4659E37}"/>
              </a:ext>
            </a:extLst>
          </p:cNvPr>
          <p:cNvSpPr txBox="1"/>
          <p:nvPr/>
        </p:nvSpPr>
        <p:spPr>
          <a:xfrm>
            <a:off x="1078221" y="1388517"/>
            <a:ext cx="5644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на десерт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70C51C-24AC-9E27-F802-BAAEC1990BC5}"/>
              </a:ext>
            </a:extLst>
          </p:cNvPr>
          <p:cNvSpPr/>
          <p:nvPr/>
        </p:nvSpPr>
        <p:spPr>
          <a:xfrm>
            <a:off x="1129021" y="2307680"/>
            <a:ext cx="2340000" cy="108000"/>
          </a:xfrm>
          <a:prstGeom prst="rect">
            <a:avLst/>
          </a:prstGeom>
          <a:solidFill>
            <a:srgbClr val="FB850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460" name="Picture 4" descr="Трехмерный принтер с эффектом эскиза">
            <a:extLst>
              <a:ext uri="{FF2B5EF4-FFF2-40B4-BE49-F238E27FC236}">
                <a16:creationId xmlns:a16="http://schemas.microsoft.com/office/drawing/2014/main" id="{F24CD187-574D-7681-B195-7D6EDCF74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2" b="13236"/>
          <a:stretch/>
        </p:blipFill>
        <p:spPr bwMode="auto">
          <a:xfrm>
            <a:off x="8384975" y="1515655"/>
            <a:ext cx="2356050" cy="1392645"/>
          </a:xfrm>
          <a:prstGeom prst="rect">
            <a:avLst/>
          </a:prstGeom>
          <a:ln>
            <a:noFill/>
          </a:ln>
          <a:effectLst>
            <a:outerShdw blurRad="88900" dist="76200" dir="2700000" sx="99000" sy="99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Самодельный робот на столе">
            <a:extLst>
              <a:ext uri="{FF2B5EF4-FFF2-40B4-BE49-F238E27FC236}">
                <a16:creationId xmlns:a16="http://schemas.microsoft.com/office/drawing/2014/main" id="{4E1F9285-7D8B-0904-0807-7E94A9D3F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1"/>
          <a:stretch/>
        </p:blipFill>
        <p:spPr bwMode="auto">
          <a:xfrm>
            <a:off x="1129021" y="4698361"/>
            <a:ext cx="2771468" cy="1575689"/>
          </a:xfrm>
          <a:prstGeom prst="rect">
            <a:avLst/>
          </a:prstGeom>
          <a:ln>
            <a:noFill/>
          </a:ln>
          <a:effectLst>
            <a:outerShdw blurRad="88900" dist="76200" dir="2700000" sx="99000" sy="99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DE10F2-13BB-451A-CA0D-F52484229068}"/>
              </a:ext>
            </a:extLst>
          </p:cNvPr>
          <p:cNvSpPr txBox="1"/>
          <p:nvPr/>
        </p:nvSpPr>
        <p:spPr>
          <a:xfrm>
            <a:off x="6570276" y="4929165"/>
            <a:ext cx="45676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Цифровая лаборатория для кабинетов физики, химии, биологии, географии…</a:t>
            </a:r>
            <a:endParaRPr lang="en-US" dirty="0">
              <a:latin typeface="Akrobat" panose="00000600000000000000" pitchFamily="2" charset="-52"/>
            </a:endParaRPr>
          </a:p>
          <a:p>
            <a:endParaRPr lang="en-US" dirty="0">
              <a:latin typeface="Akrobat" panose="00000600000000000000" pitchFamily="2" charset="-52"/>
            </a:endParaRPr>
          </a:p>
          <a:p>
            <a:r>
              <a:rPr lang="ru-RU" dirty="0">
                <a:latin typeface="Akrobat" panose="00000600000000000000" pitchFamily="2" charset="-52"/>
              </a:rPr>
              <a:t>Датчики и устройства для организации </a:t>
            </a:r>
            <a:br>
              <a:rPr lang="ru-RU" dirty="0">
                <a:latin typeface="Akrobat" panose="00000600000000000000" pitchFamily="2" charset="-52"/>
              </a:rPr>
            </a:br>
            <a:r>
              <a:rPr lang="ru-RU" dirty="0">
                <a:latin typeface="Akrobat" panose="00000600000000000000" pitchFamily="2" charset="-52"/>
              </a:rPr>
              <a:t>«Умного дома»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0768D0-3B58-C3ED-1DC8-17E4CFC1B5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70" y="5734050"/>
            <a:ext cx="540000" cy="540000"/>
          </a:xfrm>
          <a:prstGeom prst="rect">
            <a:avLst/>
          </a:prstGeom>
          <a:ln>
            <a:noFill/>
          </a:ln>
          <a:effectLst>
            <a:outerShdw blurRad="152400" dist="76200" dir="2700000" sx="97000" sy="9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8E8C4D-D291-5143-D33C-021573A96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00" y="4934664"/>
            <a:ext cx="540000" cy="540000"/>
          </a:xfrm>
          <a:prstGeom prst="rect">
            <a:avLst/>
          </a:prstGeom>
          <a:ln>
            <a:noFill/>
          </a:ln>
          <a:effectLst>
            <a:outerShdw blurRad="152400" dist="76200" dir="2700000" sx="97000" sy="9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5208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710B65-2697-1E43-ED1E-2A0B0FBCDF54}"/>
              </a:ext>
            </a:extLst>
          </p:cNvPr>
          <p:cNvSpPr/>
          <p:nvPr/>
        </p:nvSpPr>
        <p:spPr>
          <a:xfrm>
            <a:off x="0" y="0"/>
            <a:ext cx="56515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036C82-63D9-7C14-4BEE-5DED834EDC52}"/>
              </a:ext>
            </a:extLst>
          </p:cNvPr>
          <p:cNvSpPr txBox="1"/>
          <p:nvPr/>
        </p:nvSpPr>
        <p:spPr>
          <a:xfrm>
            <a:off x="644408" y="3065926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10101"/>
                </a:solidFill>
                <a:latin typeface="Akrobat Black" panose="00000A00000000000000" pitchFamily="2" charset="-52"/>
              </a:rPr>
              <a:t>it-</a:t>
            </a:r>
            <a:r>
              <a:rPr lang="ru-RU" sz="4800" dirty="0">
                <a:solidFill>
                  <a:srgbClr val="010101"/>
                </a:solidFill>
                <a:latin typeface="Akrobat Black" panose="00000A00000000000000" pitchFamily="2" charset="-52"/>
              </a:rPr>
              <a:t>ить или не </a:t>
            </a:r>
            <a:r>
              <a:rPr lang="en-US" sz="4800" dirty="0">
                <a:solidFill>
                  <a:srgbClr val="010101"/>
                </a:solidFill>
                <a:latin typeface="Akrobat Black" panose="00000A00000000000000" pitchFamily="2" charset="-52"/>
              </a:rPr>
              <a:t>it-</a:t>
            </a:r>
            <a:r>
              <a:rPr lang="ru-RU" sz="4800" dirty="0">
                <a:solidFill>
                  <a:srgbClr val="010101"/>
                </a:solidFill>
                <a:latin typeface="Akrobat Black" panose="00000A00000000000000" pitchFamily="2" charset="-52"/>
              </a:rPr>
              <a:t>ить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071C8-2BCD-E59F-427B-CD98ED105857}"/>
              </a:ext>
            </a:extLst>
          </p:cNvPr>
          <p:cNvSpPr txBox="1"/>
          <p:nvPr/>
        </p:nvSpPr>
        <p:spPr>
          <a:xfrm>
            <a:off x="637996" y="3896923"/>
            <a:ext cx="471315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>
                <a:solidFill>
                  <a:srgbClr val="010101"/>
                </a:solidFill>
                <a:latin typeface="Akrobat ExtraBold" panose="00000900000000000000" pitchFamily="2" charset="-52"/>
              </a:rPr>
              <a:t>Лайфхаки </a:t>
            </a:r>
            <a:r>
              <a:rPr lang="ru-RU" sz="2700" dirty="0">
                <a:solidFill>
                  <a:srgbClr val="FB8500"/>
                </a:solidFill>
                <a:latin typeface="Akrobat ExtraBold" panose="00000900000000000000" pitchFamily="2" charset="-52"/>
              </a:rPr>
              <a:t>Эффективного</a:t>
            </a:r>
            <a:r>
              <a:rPr lang="ru-RU" sz="2700" dirty="0">
                <a:solidFill>
                  <a:srgbClr val="010101"/>
                </a:solidFill>
                <a:latin typeface="Akrobat ExtraBold" panose="00000900000000000000" pitchFamily="2" charset="-52"/>
              </a:rPr>
              <a:t> Учителя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45E0BA-FDB6-EF8E-069F-29B930CCE5AD}"/>
              </a:ext>
            </a:extLst>
          </p:cNvPr>
          <p:cNvSpPr txBox="1"/>
          <p:nvPr/>
        </p:nvSpPr>
        <p:spPr>
          <a:xfrm>
            <a:off x="523607" y="5002427"/>
            <a:ext cx="31085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b="1" dirty="0">
                <a:solidFill>
                  <a:srgbClr val="010101"/>
                </a:solidFill>
                <a:latin typeface="Akrobat" panose="00000600000000000000" pitchFamily="2" charset="-52"/>
              </a:rPr>
              <a:t>dibirov@ya.ru </a:t>
            </a:r>
            <a:endParaRPr lang="en-US" sz="2400" b="1" dirty="0">
              <a:solidFill>
                <a:srgbClr val="010101"/>
              </a:solidFill>
              <a:latin typeface="Akrobat" panose="00000600000000000000" pitchFamily="2" charset="-52"/>
              <a:cs typeface="Segoe U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681193-3307-5C9E-4B62-2D8344661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5085696"/>
            <a:ext cx="720000" cy="72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4DFB4C-BE71-710F-420A-B2DD7FC58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8119" y="1461472"/>
            <a:ext cx="3924000" cy="3924000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CA01CC-13DF-91E7-3E29-3F380C76230B}"/>
              </a:ext>
            </a:extLst>
          </p:cNvPr>
          <p:cNvSpPr txBox="1"/>
          <p:nvPr/>
        </p:nvSpPr>
        <p:spPr>
          <a:xfrm>
            <a:off x="1787525" y="548379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krobat" panose="00000600000000000000" pitchFamily="2" charset="-52"/>
              </a:rPr>
              <a:t>Дибиров Магомедшапи </a:t>
            </a:r>
            <a:r>
              <a:rPr lang="ru-RU" sz="2400" dirty="0" err="1">
                <a:latin typeface="Akrobat" panose="00000600000000000000" pitchFamily="2" charset="-52"/>
              </a:rPr>
              <a:t>Дибиргаджиевич</a:t>
            </a:r>
            <a:endParaRPr lang="ru-RU" sz="2400" dirty="0">
              <a:latin typeface="Akrobat" panose="000006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E1C341-88D2-A6BA-1577-7C891A34AAD7}"/>
              </a:ext>
            </a:extLst>
          </p:cNvPr>
          <p:cNvSpPr txBox="1"/>
          <p:nvPr/>
        </p:nvSpPr>
        <p:spPr>
          <a:xfrm>
            <a:off x="1557476" y="1644608"/>
            <a:ext cx="41713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010101"/>
                </a:solidFill>
                <a:latin typeface="Akrobat Black" panose="00000A00000000000000" pitchFamily="2" charset="-52"/>
              </a:rPr>
              <a:t>Ваши вопросы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A89034C-54ED-F27A-9A8A-6C3DFBB88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174401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10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3DC21F44-FDE4-6371-2D24-93E0F110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47" y="3130662"/>
            <a:ext cx="2872106" cy="287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B8D28D-7236-3A49-B052-8EBFF1726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8" y="1773238"/>
            <a:ext cx="7219950" cy="4381500"/>
          </a:xfrm>
          <a:prstGeom prst="rect">
            <a:avLst/>
          </a:prstGeom>
          <a:effectLst>
            <a:outerShdw blurRad="203200" dist="508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183B5-990E-D1A0-7C9C-6F7A65926068}"/>
              </a:ext>
            </a:extLst>
          </p:cNvPr>
          <p:cNvSpPr txBox="1"/>
          <p:nvPr/>
        </p:nvSpPr>
        <p:spPr>
          <a:xfrm>
            <a:off x="825503" y="456335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50A4E1-32B0-1379-2345-FD64C8DD56B8}"/>
              </a:ext>
            </a:extLst>
          </p:cNvPr>
          <p:cNvSpPr txBox="1"/>
          <p:nvPr/>
        </p:nvSpPr>
        <p:spPr>
          <a:xfrm>
            <a:off x="800103" y="918000"/>
            <a:ext cx="4458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Про мастер-класс…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C4C209-29DA-F5D5-E43B-B9625ACD5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545" y="2583070"/>
            <a:ext cx="2304000" cy="60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ED4865-F909-62F6-F999-E85789920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5" y="1874838"/>
            <a:ext cx="251898" cy="2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59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EF1F94-61B2-C688-C79D-B921716F8AA5}"/>
              </a:ext>
            </a:extLst>
          </p:cNvPr>
          <p:cNvSpPr txBox="1"/>
          <p:nvPr/>
        </p:nvSpPr>
        <p:spPr>
          <a:xfrm>
            <a:off x="825503" y="456335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FF55D6-DCF4-A051-42AA-5F5F5B1FDD06}"/>
              </a:ext>
            </a:extLst>
          </p:cNvPr>
          <p:cNvSpPr/>
          <p:nvPr/>
        </p:nvSpPr>
        <p:spPr>
          <a:xfrm>
            <a:off x="9405257" y="0"/>
            <a:ext cx="2331218" cy="3429000"/>
          </a:xfrm>
          <a:prstGeom prst="rect">
            <a:avLst/>
          </a:prstGeom>
          <a:solidFill>
            <a:srgbClr val="FB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759634-CBA3-42F9-716C-D7ECA637E3BB}"/>
              </a:ext>
            </a:extLst>
          </p:cNvPr>
          <p:cNvSpPr txBox="1"/>
          <p:nvPr/>
        </p:nvSpPr>
        <p:spPr>
          <a:xfrm>
            <a:off x="9666515" y="1408415"/>
            <a:ext cx="172538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krobat ExtraBold" panose="00000900000000000000" pitchFamily="2" charset="-52"/>
              </a:rPr>
              <a:t>«Мы живём </a:t>
            </a:r>
            <a:br>
              <a:rPr lang="en-US" dirty="0">
                <a:solidFill>
                  <a:schemeClr val="bg1"/>
                </a:solidFill>
                <a:latin typeface="Akrobat ExtraBold" panose="000009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Akrobat ExtraBold" panose="00000900000000000000" pitchFamily="2" charset="-52"/>
              </a:rPr>
              <a:t>в мире </a:t>
            </a:r>
            <a:r>
              <a:rPr lang="ru-RU" dirty="0" err="1">
                <a:solidFill>
                  <a:schemeClr val="bg1"/>
                </a:solidFill>
                <a:latin typeface="Akrobat ExtraBold" panose="00000900000000000000" pitchFamily="2" charset="-52"/>
              </a:rPr>
              <a:t>лайфхаков</a:t>
            </a:r>
            <a:r>
              <a:rPr lang="ru-RU" dirty="0">
                <a:solidFill>
                  <a:schemeClr val="bg1"/>
                </a:solidFill>
                <a:latin typeface="Akrobat ExtraBold" panose="00000900000000000000" pitchFamily="2" charset="-52"/>
              </a:rPr>
              <a:t>, </a:t>
            </a:r>
          </a:p>
          <a:p>
            <a:br>
              <a:rPr lang="ru-RU" sz="600" dirty="0">
                <a:solidFill>
                  <a:schemeClr val="bg1"/>
                </a:solidFill>
                <a:latin typeface="Akrobat ExtraBold" panose="000009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Akrobat ExtraBold" panose="00000900000000000000" pitchFamily="2" charset="-52"/>
              </a:rPr>
              <a:t>но по-прежнему усложняем себе жизнь»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51321-CCB3-04DB-06BE-2D4507853083}"/>
              </a:ext>
            </a:extLst>
          </p:cNvPr>
          <p:cNvSpPr txBox="1"/>
          <p:nvPr/>
        </p:nvSpPr>
        <p:spPr>
          <a:xfrm>
            <a:off x="800103" y="918000"/>
            <a:ext cx="5072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Лайфхаки (</a:t>
            </a:r>
            <a:r>
              <a:rPr lang="en-US" sz="4400" dirty="0">
                <a:latin typeface="Akrobat ExtraBold" panose="00000900000000000000" pitchFamily="2" charset="-52"/>
              </a:rPr>
              <a:t>Life Hacks</a:t>
            </a:r>
            <a:r>
              <a:rPr lang="ru-RU" sz="4400" dirty="0">
                <a:latin typeface="Akrobat ExtraBold" panose="00000900000000000000" pitchFamily="2" charset="-52"/>
              </a:rPr>
              <a:t>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1BBCEB-C025-6002-2430-4F7844D88CE3}"/>
              </a:ext>
            </a:extLst>
          </p:cNvPr>
          <p:cNvSpPr/>
          <p:nvPr/>
        </p:nvSpPr>
        <p:spPr>
          <a:xfrm>
            <a:off x="4405265" y="1924078"/>
            <a:ext cx="2934119" cy="108000"/>
          </a:xfrm>
          <a:prstGeom prst="rect">
            <a:avLst/>
          </a:prstGeom>
          <a:solidFill>
            <a:srgbClr val="FB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Учитель на уроке с детьми">
            <a:extLst>
              <a:ext uri="{FF2B5EF4-FFF2-40B4-BE49-F238E27FC236}">
                <a16:creationId xmlns:a16="http://schemas.microsoft.com/office/drawing/2014/main" id="{515569ED-408C-57EC-10B7-3419905AC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 r="25439"/>
          <a:stretch/>
        </p:blipFill>
        <p:spPr bwMode="auto">
          <a:xfrm>
            <a:off x="455525" y="2535534"/>
            <a:ext cx="1890000" cy="2520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CB2B8C3-69F4-2B1F-2A2A-F997B94C5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8903" t="1" r="28909" b="1"/>
          <a:stretch/>
        </p:blipFill>
        <p:spPr>
          <a:xfrm>
            <a:off x="2630425" y="2535534"/>
            <a:ext cx="1890000" cy="252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000"/>
              </a:srgbClr>
            </a:outerShdw>
          </a:effectLst>
        </p:spPr>
      </p:pic>
      <p:pic>
        <p:nvPicPr>
          <p:cNvPr id="3076" name="Picture 4" descr="Бизнес-диаграмма визуальная графическая концепция отчета">
            <a:extLst>
              <a:ext uri="{FF2B5EF4-FFF2-40B4-BE49-F238E27FC236}">
                <a16:creationId xmlns:a16="http://schemas.microsoft.com/office/drawing/2014/main" id="{037DCC91-9983-F982-E764-A0DB46DC9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 r="32063"/>
          <a:stretch/>
        </p:blipFill>
        <p:spPr bwMode="auto">
          <a:xfrm>
            <a:off x="4805325" y="2535534"/>
            <a:ext cx="1890000" cy="2520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logger делает обзор продукта для ноутбука и клавиатуры">
            <a:extLst>
              <a:ext uri="{FF2B5EF4-FFF2-40B4-BE49-F238E27FC236}">
                <a16:creationId xmlns:a16="http://schemas.microsoft.com/office/drawing/2014/main" id="{A70BF9A4-AB44-5D98-CCBB-6FFE10A41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8" r="26170"/>
          <a:stretch/>
        </p:blipFill>
        <p:spPr bwMode="auto">
          <a:xfrm>
            <a:off x="6980225" y="2535534"/>
            <a:ext cx="1890000" cy="2520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DDCC0-5A5D-2FAB-0338-C1212BAFF5A7}"/>
              </a:ext>
            </a:extLst>
          </p:cNvPr>
          <p:cNvSpPr txBox="1"/>
          <p:nvPr/>
        </p:nvSpPr>
        <p:spPr>
          <a:xfrm>
            <a:off x="435429" y="5217270"/>
            <a:ext cx="2001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700" dirty="0">
                <a:solidFill>
                  <a:srgbClr val="FB8500"/>
                </a:solidFill>
                <a:latin typeface="Akrobat ExtraBold" panose="00000900000000000000" pitchFamily="2" charset="-52"/>
              </a:rPr>
              <a:t>школа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8DCCBB-1154-4302-7014-D67E4F27A85C}"/>
              </a:ext>
            </a:extLst>
          </p:cNvPr>
          <p:cNvSpPr txBox="1"/>
          <p:nvPr/>
        </p:nvSpPr>
        <p:spPr>
          <a:xfrm>
            <a:off x="2610329" y="5217269"/>
            <a:ext cx="2001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700" dirty="0">
                <a:solidFill>
                  <a:srgbClr val="010101"/>
                </a:solidFill>
                <a:latin typeface="Akrobat ExtraBold" panose="00000900000000000000" pitchFamily="2" charset="-52"/>
              </a:rPr>
              <a:t>учитель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59490E-C402-0A39-CA76-DD910D3CDA16}"/>
              </a:ext>
            </a:extLst>
          </p:cNvPr>
          <p:cNvSpPr txBox="1"/>
          <p:nvPr/>
        </p:nvSpPr>
        <p:spPr>
          <a:xfrm>
            <a:off x="4769571" y="5217269"/>
            <a:ext cx="2001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dirty="0">
                <a:solidFill>
                  <a:srgbClr val="010101"/>
                </a:solidFill>
                <a:latin typeface="Akrobat ExtraBold" panose="00000900000000000000" pitchFamily="2" charset="-52"/>
              </a:rPr>
              <a:t>soft</a:t>
            </a:r>
            <a:endParaRPr lang="ru-RU" sz="2700" dirty="0">
              <a:solidFill>
                <a:srgbClr val="010101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4F5254-8E8E-3D2C-6EA7-636519906F88}"/>
              </a:ext>
            </a:extLst>
          </p:cNvPr>
          <p:cNvSpPr txBox="1"/>
          <p:nvPr/>
        </p:nvSpPr>
        <p:spPr>
          <a:xfrm>
            <a:off x="6979053" y="5217268"/>
            <a:ext cx="2001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700" dirty="0">
                <a:solidFill>
                  <a:srgbClr val="010101"/>
                </a:solidFill>
                <a:latin typeface="Akrobat ExtraBold" panose="00000900000000000000" pitchFamily="2" charset="-52"/>
              </a:rPr>
              <a:t>гаджеты</a:t>
            </a:r>
          </a:p>
        </p:txBody>
      </p:sp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C5F621F0-D557-20EF-DCFB-6F442C833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764833" y="456335"/>
            <a:ext cx="1725383" cy="6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Стань № 1 в своей теме и зарабатывай больше">
            <a:extLst>
              <a:ext uri="{FF2B5EF4-FFF2-40B4-BE49-F238E27FC236}">
                <a16:creationId xmlns:a16="http://schemas.microsoft.com/office/drawing/2014/main" id="{15E0C7B9-068E-C46E-3BC4-2C4704E98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152" y="1034735"/>
            <a:ext cx="4712364" cy="58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DA3148-735C-8E2E-C0B4-B6FB0670ECB4}"/>
              </a:ext>
            </a:extLst>
          </p:cNvPr>
          <p:cNvSpPr txBox="1"/>
          <p:nvPr/>
        </p:nvSpPr>
        <p:spPr>
          <a:xfrm>
            <a:off x="743448" y="1034735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846FD8-679B-0ED2-BC22-C566994213F6}"/>
              </a:ext>
            </a:extLst>
          </p:cNvPr>
          <p:cNvSpPr txBox="1"/>
          <p:nvPr/>
        </p:nvSpPr>
        <p:spPr>
          <a:xfrm>
            <a:off x="758240" y="1496400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0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.1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1C9D61-4919-A260-3C94-F202C2F90634}"/>
              </a:ext>
            </a:extLst>
          </p:cNvPr>
          <p:cNvSpPr txBox="1"/>
          <p:nvPr/>
        </p:nvSpPr>
        <p:spPr>
          <a:xfrm>
            <a:off x="731838" y="2265841"/>
            <a:ext cx="399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Читайте полезные и интересные книги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DEECC-8754-D46C-8C48-F236A43C953B}"/>
              </a:ext>
            </a:extLst>
          </p:cNvPr>
          <p:cNvSpPr txBox="1"/>
          <p:nvPr/>
        </p:nvSpPr>
        <p:spPr>
          <a:xfrm>
            <a:off x="1399645" y="4038161"/>
            <a:ext cx="3763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самый известный </a:t>
            </a:r>
            <a:r>
              <a:rPr lang="ru-RU" dirty="0" err="1">
                <a:latin typeface="Akrobat" panose="00000600000000000000" pitchFamily="2" charset="-52"/>
              </a:rPr>
              <a:t>маркетер</a:t>
            </a:r>
            <a:r>
              <a:rPr lang="ru-RU" dirty="0">
                <a:latin typeface="Akrobat" panose="00000600000000000000" pitchFamily="2" charset="-52"/>
              </a:rPr>
              <a:t> России, спикер, автор, издатель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E26E6-CD8F-D4E6-29F6-466472C52AD9}"/>
              </a:ext>
            </a:extLst>
          </p:cNvPr>
          <p:cNvSpPr txBox="1"/>
          <p:nvPr/>
        </p:nvSpPr>
        <p:spPr>
          <a:xfrm>
            <a:off x="689131" y="3429000"/>
            <a:ext cx="6094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krobat SemiBold" panose="00000700000000000000" pitchFamily="2" charset="-52"/>
              </a:rPr>
              <a:t>Игорь </a:t>
            </a:r>
            <a:r>
              <a:rPr lang="ru-RU" sz="2400" dirty="0">
                <a:solidFill>
                  <a:srgbClr val="FB8500"/>
                </a:solidFill>
                <a:latin typeface="Akrobat SemiBold" panose="00000700000000000000" pitchFamily="2" charset="-52"/>
              </a:rPr>
              <a:t>Манн</a:t>
            </a:r>
            <a:r>
              <a:rPr lang="ru-RU" sz="2400" dirty="0">
                <a:latin typeface="Akrobat SemiBold" panose="00000700000000000000" pitchFamily="2" charset="-52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87B556-1685-93B0-D3FD-2A6EB037A8BC}"/>
              </a:ext>
            </a:extLst>
          </p:cNvPr>
          <p:cNvSpPr/>
          <p:nvPr/>
        </p:nvSpPr>
        <p:spPr>
          <a:xfrm>
            <a:off x="803736" y="2922203"/>
            <a:ext cx="2340000" cy="108000"/>
          </a:xfrm>
          <a:prstGeom prst="rect">
            <a:avLst/>
          </a:prstGeom>
          <a:solidFill>
            <a:srgbClr val="FB850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BC464-9DE6-E6F9-EED2-191D3551B4B7}"/>
              </a:ext>
            </a:extLst>
          </p:cNvPr>
          <p:cNvSpPr txBox="1"/>
          <p:nvPr/>
        </p:nvSpPr>
        <p:spPr>
          <a:xfrm>
            <a:off x="1399644" y="4830719"/>
            <a:ext cx="4696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latin typeface="Akrobat" panose="00000600000000000000" pitchFamily="2" charset="-52"/>
              </a:defRPr>
            </a:lvl1pPr>
          </a:lstStyle>
          <a:p>
            <a:r>
              <a:rPr lang="ru-RU" dirty="0"/>
              <a:t>После выхода «Маркетинга на 100%» </a:t>
            </a:r>
            <a:br>
              <a:rPr lang="en-US" dirty="0"/>
            </a:br>
            <a:r>
              <a:rPr lang="ru-RU" dirty="0"/>
              <a:t>его стали называть «русским Филипом Котлером»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09F0AD-8CAF-63EA-5B38-CA492E2F51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6" y="4091326"/>
            <a:ext cx="540000" cy="5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C9258D-A137-2C95-6A88-AFDBB460D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6" y="4871840"/>
            <a:ext cx="540000" cy="540000"/>
          </a:xfrm>
          <a:prstGeom prst="rect">
            <a:avLst/>
          </a:prstGeom>
        </p:spPr>
      </p:pic>
      <p:pic>
        <p:nvPicPr>
          <p:cNvPr id="13320" name="Picture 8" descr="Лайфхак на каждый день (Игорь Манн, Фарид Каримов) — купить в МИФе">
            <a:extLst>
              <a:ext uri="{FF2B5EF4-FFF2-40B4-BE49-F238E27FC236}">
                <a16:creationId xmlns:a16="http://schemas.microsoft.com/office/drawing/2014/main" id="{24642356-D38D-1069-67AD-418A93BE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900" y="527503"/>
            <a:ext cx="1701626" cy="24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равила жизни и бизнеса (Игорь Манн) — купить в МИФе">
            <a:extLst>
              <a:ext uri="{FF2B5EF4-FFF2-40B4-BE49-F238E27FC236}">
                <a16:creationId xmlns:a16="http://schemas.microsoft.com/office/drawing/2014/main" id="{352A5D40-57B0-23BC-EEA9-1FD21B234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090" y="545557"/>
            <a:ext cx="1701626" cy="24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215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A3148-735C-8E2E-C0B4-B6FB0670ECB4}"/>
              </a:ext>
            </a:extLst>
          </p:cNvPr>
          <p:cNvSpPr txBox="1"/>
          <p:nvPr/>
        </p:nvSpPr>
        <p:spPr>
          <a:xfrm>
            <a:off x="743448" y="691835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846FD8-679B-0ED2-BC22-C566994213F6}"/>
              </a:ext>
            </a:extLst>
          </p:cNvPr>
          <p:cNvSpPr txBox="1"/>
          <p:nvPr/>
        </p:nvSpPr>
        <p:spPr>
          <a:xfrm>
            <a:off x="758240" y="1153500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0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.2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1C9D61-4919-A260-3C94-F202C2F90634}"/>
              </a:ext>
            </a:extLst>
          </p:cNvPr>
          <p:cNvSpPr txBox="1"/>
          <p:nvPr/>
        </p:nvSpPr>
        <p:spPr>
          <a:xfrm>
            <a:off x="731838" y="1922941"/>
            <a:ext cx="399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Читаем книги онлайн, бесплатно, законно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DEECC-8754-D46C-8C48-F236A43C953B}"/>
              </a:ext>
            </a:extLst>
          </p:cNvPr>
          <p:cNvSpPr txBox="1"/>
          <p:nvPr/>
        </p:nvSpPr>
        <p:spPr>
          <a:xfrm>
            <a:off x="2054412" y="3932914"/>
            <a:ext cx="3763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krobat" panose="00000600000000000000" pitchFamily="2" charset="-52"/>
              </a:rPr>
              <a:t>https://bit.ly/31iB4d6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E26E6-CD8F-D4E6-29F6-466472C52AD9}"/>
              </a:ext>
            </a:extLst>
          </p:cNvPr>
          <p:cNvSpPr txBox="1"/>
          <p:nvPr/>
        </p:nvSpPr>
        <p:spPr>
          <a:xfrm>
            <a:off x="689131" y="3061259"/>
            <a:ext cx="6094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B8500"/>
                </a:solidFill>
                <a:latin typeface="Akrobat SemiBold" panose="00000700000000000000" pitchFamily="2" charset="-52"/>
              </a:rPr>
              <a:t>Переходим</a:t>
            </a:r>
            <a:r>
              <a:rPr lang="ru-RU" sz="2400" dirty="0">
                <a:latin typeface="Akrobat SemiBold" panose="00000700000000000000" pitchFamily="2" charset="-52"/>
              </a:rPr>
              <a:t> по ссылке: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87B556-1685-93B0-D3FD-2A6EB037A8BC}"/>
              </a:ext>
            </a:extLst>
          </p:cNvPr>
          <p:cNvSpPr/>
          <p:nvPr/>
        </p:nvSpPr>
        <p:spPr>
          <a:xfrm>
            <a:off x="803736" y="2579303"/>
            <a:ext cx="2340000" cy="108000"/>
          </a:xfrm>
          <a:prstGeom prst="rect">
            <a:avLst/>
          </a:prstGeom>
          <a:solidFill>
            <a:srgbClr val="FB850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7E007F1-33FB-B326-F999-9FA7398B1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5118" t="21823" r="36288" b="23252"/>
          <a:stretch/>
        </p:blipFill>
        <p:spPr>
          <a:xfrm>
            <a:off x="6106838" y="1034735"/>
            <a:ext cx="5018362" cy="4578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308BEF-B096-87D0-C5AC-BA468431BF13}"/>
              </a:ext>
            </a:extLst>
          </p:cNvPr>
          <p:cNvSpPr txBox="1"/>
          <p:nvPr/>
        </p:nvSpPr>
        <p:spPr>
          <a:xfrm>
            <a:off x="2054412" y="5081568"/>
            <a:ext cx="3305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Если бы я стала писать о себе – это была бы жалобная книга</a:t>
            </a:r>
          </a:p>
          <a:p>
            <a:endParaRPr lang="ru-RU" dirty="0">
              <a:latin typeface="Akrobat" panose="00000600000000000000" pitchFamily="2" charset="-52"/>
            </a:endParaRPr>
          </a:p>
          <a:p>
            <a:pPr algn="r"/>
            <a:r>
              <a:rPr lang="ru-RU" dirty="0">
                <a:latin typeface="Akrobat" panose="00000600000000000000" pitchFamily="2" charset="-52"/>
              </a:rPr>
              <a:t>Фаина Раневская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FAF3E7-A7B9-92D1-A8F9-BE0C0A870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70" y="4584975"/>
            <a:ext cx="251898" cy="251898"/>
          </a:xfrm>
          <a:prstGeom prst="rect">
            <a:avLst/>
          </a:prstGeom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5B1818CE-E4D7-8626-A3BB-4B0793F54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3" y="3522924"/>
            <a:ext cx="1076599" cy="10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19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CA9E63-A77A-2759-5EC7-EFFC5B523CE1}"/>
              </a:ext>
            </a:extLst>
          </p:cNvPr>
          <p:cNvSpPr/>
          <p:nvPr/>
        </p:nvSpPr>
        <p:spPr>
          <a:xfrm>
            <a:off x="9418321" y="-1"/>
            <a:ext cx="2773680" cy="1440000"/>
          </a:xfrm>
          <a:prstGeom prst="rect">
            <a:avLst/>
          </a:prstGeom>
          <a:solidFill>
            <a:srgbClr val="FB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F61243-121B-AF57-DFD3-C39D459CB52F}"/>
              </a:ext>
            </a:extLst>
          </p:cNvPr>
          <p:cNvSpPr/>
          <p:nvPr/>
        </p:nvSpPr>
        <p:spPr>
          <a:xfrm>
            <a:off x="0" y="6138000"/>
            <a:ext cx="720000" cy="720000"/>
          </a:xfrm>
          <a:prstGeom prst="rect">
            <a:avLst/>
          </a:prstGeom>
          <a:solidFill>
            <a:srgbClr val="FB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F9C83-236D-4C14-3CAD-6D884ABB52D9}"/>
              </a:ext>
            </a:extLst>
          </p:cNvPr>
          <p:cNvSpPr txBox="1"/>
          <p:nvPr/>
        </p:nvSpPr>
        <p:spPr>
          <a:xfrm>
            <a:off x="6697663" y="1052513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91E7F-A4A3-0CC3-DF62-F5633E9F65D7}"/>
              </a:ext>
            </a:extLst>
          </p:cNvPr>
          <p:cNvSpPr txBox="1"/>
          <p:nvPr/>
        </p:nvSpPr>
        <p:spPr>
          <a:xfrm>
            <a:off x="6672263" y="1514178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012F49-2FAD-1BE6-0C06-5DB86001ABB2}"/>
              </a:ext>
            </a:extLst>
          </p:cNvPr>
          <p:cNvSpPr txBox="1"/>
          <p:nvPr/>
        </p:nvSpPr>
        <p:spPr>
          <a:xfrm>
            <a:off x="6645861" y="2283619"/>
            <a:ext cx="399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Создавайте</a:t>
            </a:r>
            <a:r>
              <a:rPr lang="en-US" dirty="0">
                <a:latin typeface="Akrobat" panose="00000600000000000000" pitchFamily="2" charset="-52"/>
              </a:rPr>
              <a:t> </a:t>
            </a:r>
            <a:r>
              <a:rPr lang="ru-RU" dirty="0">
                <a:latin typeface="Akrobat" panose="00000600000000000000" pitchFamily="2" charset="-52"/>
              </a:rPr>
              <a:t>презентацию</a:t>
            </a:r>
            <a:r>
              <a:rPr lang="en-US" dirty="0">
                <a:latin typeface="Akrobat" panose="00000600000000000000" pitchFamily="2" charset="-52"/>
              </a:rPr>
              <a:t> online</a:t>
            </a:r>
            <a:endParaRPr lang="ru-RU" dirty="0">
              <a:latin typeface="Akrobat" panose="00000600000000000000" pitchFamily="2" charset="-52"/>
            </a:endParaRPr>
          </a:p>
        </p:txBody>
      </p:sp>
      <p:pic>
        <p:nvPicPr>
          <p:cNvPr id="4098" name="Picture 2" descr="Как конвертировать презентации Keynote в Microsoft PowerPoint">
            <a:extLst>
              <a:ext uri="{FF2B5EF4-FFF2-40B4-BE49-F238E27FC236}">
                <a16:creationId xmlns:a16="http://schemas.microsoft.com/office/drawing/2014/main" id="{62FBC06F-AE30-A46B-967E-C76BD3517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4" r="26224"/>
          <a:stretch/>
        </p:blipFill>
        <p:spPr bwMode="auto">
          <a:xfrm>
            <a:off x="720000" y="127550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Бесплатный онлайн-инструмент для создания дизайнов: презентаций, видео,  контента для социальных сетей | Canva">
            <a:extLst>
              <a:ext uri="{FF2B5EF4-FFF2-40B4-BE49-F238E27FC236}">
                <a16:creationId xmlns:a16="http://schemas.microsoft.com/office/drawing/2014/main" id="{8D63D4A3-D6CD-1D21-1CE0-BD305CE19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3750"/>
          <a:stretch/>
        </p:blipFill>
        <p:spPr bwMode="auto">
          <a:xfrm>
            <a:off x="2479884" y="127550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w to Create 🔥Prezi Presentation in PowerPoint🔥 - YouTube">
            <a:extLst>
              <a:ext uri="{FF2B5EF4-FFF2-40B4-BE49-F238E27FC236}">
                <a16:creationId xmlns:a16="http://schemas.microsoft.com/office/drawing/2014/main" id="{B161462A-FAC3-6910-BA40-B420DC763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r="41217"/>
          <a:stretch/>
        </p:blipFill>
        <p:spPr bwMode="auto">
          <a:xfrm>
            <a:off x="4239767" y="127550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к встроить презентацию Keynote в любую веб-страницу - Лайфхакер">
            <a:extLst>
              <a:ext uri="{FF2B5EF4-FFF2-40B4-BE49-F238E27FC236}">
                <a16:creationId xmlns:a16="http://schemas.microsoft.com/office/drawing/2014/main" id="{1695EB30-7BBD-4C2B-9BEC-9F751B105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 bwMode="auto">
          <a:xfrm>
            <a:off x="4239767" y="38748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ow to Change the Text Color in Google Slides in 2 Ways">
            <a:extLst>
              <a:ext uri="{FF2B5EF4-FFF2-40B4-BE49-F238E27FC236}">
                <a16:creationId xmlns:a16="http://schemas.microsoft.com/office/drawing/2014/main" id="{C7980441-D183-F116-2F54-9F9232179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2479884" y="38748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ngaging students asynchronously with Mentimeter | Teaching &amp; Learning -  UCL – University College London">
            <a:extLst>
              <a:ext uri="{FF2B5EF4-FFF2-40B4-BE49-F238E27FC236}">
                <a16:creationId xmlns:a16="http://schemas.microsoft.com/office/drawing/2014/main" id="{504ECD04-E2B9-0398-6640-90F825444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 bwMode="auto">
          <a:xfrm>
            <a:off x="5999650" y="38748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lassFlow : cloud-based lesson delivery software for interactive displays |  Reviews 2022: Features, Price, Alternatives">
            <a:extLst>
              <a:ext uri="{FF2B5EF4-FFF2-40B4-BE49-F238E27FC236}">
                <a16:creationId xmlns:a16="http://schemas.microsoft.com/office/drawing/2014/main" id="{5E76D221-EA1E-7C85-5BCE-2FA111185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r="21062"/>
          <a:stretch/>
        </p:blipFill>
        <p:spPr bwMode="auto">
          <a:xfrm>
            <a:off x="9519416" y="38748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Крупнейшая сделка по покупке отечественного ПО в России: ВТБ купил 100 000  лицензий российского аналога Microsoft">
            <a:extLst>
              <a:ext uri="{FF2B5EF4-FFF2-40B4-BE49-F238E27FC236}">
                <a16:creationId xmlns:a16="http://schemas.microsoft.com/office/drawing/2014/main" id="{D6B658F8-B3F4-867F-831E-FB35D3708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84" r="18384"/>
          <a:stretch/>
        </p:blipFill>
        <p:spPr bwMode="auto">
          <a:xfrm>
            <a:off x="7759533" y="3874813"/>
            <a:ext cx="1440000" cy="1440000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5C7914-0C4D-36A0-8DC2-781C7F501F7E}"/>
              </a:ext>
            </a:extLst>
          </p:cNvPr>
          <p:cNvSpPr txBox="1"/>
          <p:nvPr/>
        </p:nvSpPr>
        <p:spPr>
          <a:xfrm>
            <a:off x="298972" y="2855316"/>
            <a:ext cx="20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solidFill>
                  <a:srgbClr val="FB8500"/>
                </a:solidFill>
                <a:latin typeface="Akrobat" panose="00000600000000000000" pitchFamily="2" charset="-52"/>
              </a:rPr>
              <a:t>powerpoint</a:t>
            </a:r>
            <a:endParaRPr lang="ru-RU" sz="2800" dirty="0">
              <a:solidFill>
                <a:srgbClr val="FB8500"/>
              </a:solidFill>
              <a:latin typeface="Akrobat" panose="000006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8DFC3-CD24-368B-3EAD-3FE6B1CB36DB}"/>
              </a:ext>
            </a:extLst>
          </p:cNvPr>
          <p:cNvSpPr txBox="1"/>
          <p:nvPr/>
        </p:nvSpPr>
        <p:spPr>
          <a:xfrm>
            <a:off x="2005392" y="2855316"/>
            <a:ext cx="20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solidFill>
                  <a:srgbClr val="010101"/>
                </a:solidFill>
                <a:latin typeface="Akrobat" panose="00000600000000000000" pitchFamily="2" charset="-52"/>
              </a:rPr>
              <a:t>canva</a:t>
            </a:r>
            <a:endParaRPr lang="ru-RU" sz="2800" dirty="0">
              <a:solidFill>
                <a:srgbClr val="010101"/>
              </a:solidFill>
              <a:latin typeface="Akrobat" panose="000006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D836AB-A880-FF12-627F-4E8E6F70E1DA}"/>
              </a:ext>
            </a:extLst>
          </p:cNvPr>
          <p:cNvSpPr txBox="1"/>
          <p:nvPr/>
        </p:nvSpPr>
        <p:spPr>
          <a:xfrm>
            <a:off x="3778547" y="2855316"/>
            <a:ext cx="20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solidFill>
                  <a:srgbClr val="010101"/>
                </a:solidFill>
                <a:latin typeface="Akrobat" panose="00000600000000000000" pitchFamily="2" charset="-52"/>
              </a:rPr>
              <a:t>prezi</a:t>
            </a:r>
            <a:endParaRPr lang="ru-RU" sz="2800" dirty="0">
              <a:solidFill>
                <a:srgbClr val="010101"/>
              </a:solidFill>
              <a:latin typeface="Akrobat" panose="000006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974A5F-D20A-3142-74FE-B934095432A4}"/>
              </a:ext>
            </a:extLst>
          </p:cNvPr>
          <p:cNvSpPr txBox="1"/>
          <p:nvPr/>
        </p:nvSpPr>
        <p:spPr>
          <a:xfrm>
            <a:off x="3778547" y="5457839"/>
            <a:ext cx="20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10101"/>
                </a:solidFill>
                <a:latin typeface="Akrobat" panose="00000600000000000000" pitchFamily="2" charset="-52"/>
              </a:rPr>
              <a:t>keynote</a:t>
            </a:r>
            <a:endParaRPr lang="ru-RU" sz="2800" dirty="0">
              <a:solidFill>
                <a:srgbClr val="010101"/>
              </a:solidFill>
              <a:latin typeface="Akrobat" panose="000006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7E8A7D-9E35-374E-C107-84F370C3BF15}"/>
              </a:ext>
            </a:extLst>
          </p:cNvPr>
          <p:cNvSpPr txBox="1"/>
          <p:nvPr/>
        </p:nvSpPr>
        <p:spPr>
          <a:xfrm>
            <a:off x="2005392" y="5457839"/>
            <a:ext cx="20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10101"/>
                </a:solidFill>
                <a:latin typeface="Akrobat" panose="00000600000000000000" pitchFamily="2" charset="-52"/>
              </a:rPr>
              <a:t>google slides</a:t>
            </a:r>
            <a:endParaRPr lang="ru-RU" sz="2800" dirty="0">
              <a:solidFill>
                <a:srgbClr val="010101"/>
              </a:solidFill>
              <a:latin typeface="Akrobat" panose="000006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36E4F-33D4-7738-51DF-F3D1F5D71B7F}"/>
              </a:ext>
            </a:extLst>
          </p:cNvPr>
          <p:cNvSpPr txBox="1"/>
          <p:nvPr/>
        </p:nvSpPr>
        <p:spPr>
          <a:xfrm>
            <a:off x="5521558" y="5457839"/>
            <a:ext cx="20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solidFill>
                  <a:srgbClr val="010101"/>
                </a:solidFill>
                <a:latin typeface="Akrobat" panose="00000600000000000000" pitchFamily="2" charset="-52"/>
              </a:rPr>
              <a:t>mentimetr</a:t>
            </a:r>
            <a:endParaRPr lang="ru-RU" sz="2800" dirty="0">
              <a:solidFill>
                <a:srgbClr val="010101"/>
              </a:solidFill>
              <a:latin typeface="Akrobat" panose="00000600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C15E8F-E224-260C-9562-8F40BEC82D1D}"/>
              </a:ext>
            </a:extLst>
          </p:cNvPr>
          <p:cNvSpPr txBox="1"/>
          <p:nvPr/>
        </p:nvSpPr>
        <p:spPr>
          <a:xfrm>
            <a:off x="7294713" y="5457839"/>
            <a:ext cx="20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err="1">
                <a:solidFill>
                  <a:srgbClr val="010101"/>
                </a:solidFill>
                <a:latin typeface="Akrobat" panose="00000600000000000000" pitchFamily="2" charset="-52"/>
              </a:rPr>
              <a:t>мойофис</a:t>
            </a:r>
            <a:endParaRPr lang="ru-RU" sz="2800" dirty="0">
              <a:solidFill>
                <a:srgbClr val="010101"/>
              </a:solidFill>
              <a:latin typeface="Akrobat" panose="000006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C335E7-EA52-7F30-BB8D-254888720F5E}"/>
              </a:ext>
            </a:extLst>
          </p:cNvPr>
          <p:cNvSpPr txBox="1"/>
          <p:nvPr/>
        </p:nvSpPr>
        <p:spPr>
          <a:xfrm>
            <a:off x="9043724" y="5457839"/>
            <a:ext cx="20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solidFill>
                  <a:srgbClr val="010101"/>
                </a:solidFill>
                <a:latin typeface="Akrobat" panose="00000600000000000000" pitchFamily="2" charset="-52"/>
              </a:rPr>
              <a:t>classflow</a:t>
            </a:r>
            <a:endParaRPr lang="ru-RU" sz="2800" dirty="0">
              <a:solidFill>
                <a:srgbClr val="010101"/>
              </a:solidFill>
              <a:latin typeface="Akrobat" panose="00000600000000000000" pitchFamily="2" charset="-52"/>
            </a:endParaRPr>
          </a:p>
        </p:txBody>
      </p:sp>
      <p:pic>
        <p:nvPicPr>
          <p:cNvPr id="6" name="Image 2" descr="preencoded.png">
            <a:extLst>
              <a:ext uri="{FF2B5EF4-FFF2-40B4-BE49-F238E27FC236}">
                <a16:creationId xmlns:a16="http://schemas.microsoft.com/office/drawing/2014/main" id="{2F7F9CC3-23E0-BADE-315B-5693E25A5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9764833" y="456335"/>
            <a:ext cx="1725383" cy="6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29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онцепция социальной сети подключения глобальных коммуникаций электронной почты">
            <a:extLst>
              <a:ext uri="{FF2B5EF4-FFF2-40B4-BE49-F238E27FC236}">
                <a16:creationId xmlns:a16="http://schemas.microsoft.com/office/drawing/2014/main" id="{7ADB86DE-93EE-71E0-7D43-0FFF374CC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7" r="33344"/>
          <a:stretch/>
        </p:blipFill>
        <p:spPr bwMode="auto">
          <a:xfrm>
            <a:off x="10096873" y="0"/>
            <a:ext cx="2095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9051F2-41DD-B077-3DFB-04651A8BFA29}"/>
              </a:ext>
            </a:extLst>
          </p:cNvPr>
          <p:cNvSpPr txBox="1"/>
          <p:nvPr/>
        </p:nvSpPr>
        <p:spPr>
          <a:xfrm>
            <a:off x="6828287" y="1052513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112E7A-B8C3-60EF-0135-21809B51641D}"/>
              </a:ext>
            </a:extLst>
          </p:cNvPr>
          <p:cNvSpPr txBox="1"/>
          <p:nvPr/>
        </p:nvSpPr>
        <p:spPr>
          <a:xfrm>
            <a:off x="6802887" y="1514178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#2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endParaRPr lang="ru-RU" sz="4400" dirty="0">
              <a:latin typeface="Akrobat ExtraBold" panose="00000900000000000000" pitchFamily="2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BF0B2C-BDB4-FD5F-81BB-2F6E3ED5655A}"/>
              </a:ext>
            </a:extLst>
          </p:cNvPr>
          <p:cNvSpPr/>
          <p:nvPr/>
        </p:nvSpPr>
        <p:spPr>
          <a:xfrm>
            <a:off x="5726243" y="0"/>
            <a:ext cx="745688" cy="3125037"/>
          </a:xfrm>
          <a:prstGeom prst="rect">
            <a:avLst/>
          </a:prstGeom>
          <a:solidFill>
            <a:srgbClr val="FB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7C0A9-F524-8BD7-4800-94883F20FDD4}"/>
              </a:ext>
            </a:extLst>
          </p:cNvPr>
          <p:cNvSpPr txBox="1"/>
          <p:nvPr/>
        </p:nvSpPr>
        <p:spPr>
          <a:xfrm>
            <a:off x="6778565" y="3429000"/>
            <a:ext cx="29619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Недавно я понял, для чего нужна электронная почта —</a:t>
            </a:r>
          </a:p>
          <a:p>
            <a:endParaRPr lang="ru-RU" sz="1050" dirty="0">
              <a:latin typeface="Akrobat" panose="00000600000000000000" pitchFamily="2" charset="-52"/>
            </a:endParaRPr>
          </a:p>
          <a:p>
            <a:r>
              <a:rPr lang="ru-RU" dirty="0">
                <a:latin typeface="Akrobat" panose="00000600000000000000" pitchFamily="2" charset="-52"/>
              </a:rPr>
              <a:t>чтобы общаться с теми, </a:t>
            </a:r>
            <a:br>
              <a:rPr lang="ru-RU" dirty="0">
                <a:latin typeface="Akrobat" panose="00000600000000000000" pitchFamily="2" charset="-52"/>
              </a:rPr>
            </a:br>
            <a:r>
              <a:rPr lang="ru-RU" dirty="0">
                <a:latin typeface="Akrobat" panose="00000600000000000000" pitchFamily="2" charset="-52"/>
              </a:rPr>
              <a:t>с кем не хочешь разговаривать</a:t>
            </a:r>
          </a:p>
          <a:p>
            <a:endParaRPr lang="ru-RU" dirty="0">
              <a:latin typeface="Akrobat" panose="00000600000000000000" pitchFamily="2" charset="-52"/>
            </a:endParaRPr>
          </a:p>
          <a:p>
            <a:pPr algn="r"/>
            <a:r>
              <a:rPr lang="ru-RU" dirty="0">
                <a:latin typeface="Akrobat" panose="00000600000000000000" pitchFamily="2" charset="-52"/>
              </a:rPr>
              <a:t>Джордж Карлин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621601-8C73-358B-F551-4501E1B21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97" y="2957145"/>
            <a:ext cx="251898" cy="251898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E081AA8-963E-1815-971B-E64EC3C83C74}"/>
              </a:ext>
            </a:extLst>
          </p:cNvPr>
          <p:cNvSpPr/>
          <p:nvPr/>
        </p:nvSpPr>
        <p:spPr>
          <a:xfrm>
            <a:off x="-203200" y="1052513"/>
            <a:ext cx="5471205" cy="1288753"/>
          </a:xfrm>
          <a:prstGeom prst="roundRect">
            <a:avLst>
              <a:gd name="adj" fmla="val 10348"/>
            </a:avLst>
          </a:prstGeom>
          <a:noFill/>
          <a:ln w="15875">
            <a:solidFill>
              <a:srgbClr val="FB8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DBDD0-B4A1-77AF-2D58-9BE6FBC242A8}"/>
              </a:ext>
            </a:extLst>
          </p:cNvPr>
          <p:cNvSpPr txBox="1"/>
          <p:nvPr/>
        </p:nvSpPr>
        <p:spPr>
          <a:xfrm>
            <a:off x="749114" y="1312168"/>
            <a:ext cx="1600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#2.1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D86A3-22CD-FF8A-8B3B-2DEE11B44DA0}"/>
              </a:ext>
            </a:extLst>
          </p:cNvPr>
          <p:cNvSpPr txBox="1"/>
          <p:nvPr/>
        </p:nvSpPr>
        <p:spPr>
          <a:xfrm>
            <a:off x="1955800" y="1373722"/>
            <a:ext cx="3312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пишите короче, </a:t>
            </a:r>
            <a:br>
              <a:rPr lang="en-US" dirty="0">
                <a:latin typeface="Akrobat" panose="00000600000000000000" pitchFamily="2" charset="-52"/>
              </a:rPr>
            </a:br>
            <a:r>
              <a:rPr lang="ru-RU" dirty="0">
                <a:latin typeface="Akrobat" panose="00000600000000000000" pitchFamily="2" charset="-52"/>
              </a:rPr>
              <a:t>старайтесь уложиться в 21 слово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F109371-B3D3-0E9A-89CC-06BDF65CAD56}"/>
              </a:ext>
            </a:extLst>
          </p:cNvPr>
          <p:cNvSpPr/>
          <p:nvPr/>
        </p:nvSpPr>
        <p:spPr>
          <a:xfrm>
            <a:off x="-203200" y="2744788"/>
            <a:ext cx="5471205" cy="1288753"/>
          </a:xfrm>
          <a:prstGeom prst="roundRect">
            <a:avLst>
              <a:gd name="adj" fmla="val 10348"/>
            </a:avLst>
          </a:prstGeom>
          <a:noFill/>
          <a:ln w="15875">
            <a:solidFill>
              <a:srgbClr val="FB8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CC054A-2F16-CE38-93ED-2A303080B009}"/>
              </a:ext>
            </a:extLst>
          </p:cNvPr>
          <p:cNvSpPr txBox="1"/>
          <p:nvPr/>
        </p:nvSpPr>
        <p:spPr>
          <a:xfrm>
            <a:off x="749114" y="3004443"/>
            <a:ext cx="1702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#2.2</a:t>
            </a:r>
            <a:endParaRPr lang="ru-RU" sz="4400" dirty="0">
              <a:solidFill>
                <a:srgbClr val="FB85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190935-AC3B-100E-B1DD-E3E6C11AA850}"/>
              </a:ext>
            </a:extLst>
          </p:cNvPr>
          <p:cNvSpPr txBox="1"/>
          <p:nvPr/>
        </p:nvSpPr>
        <p:spPr>
          <a:xfrm>
            <a:off x="1955800" y="3065997"/>
            <a:ext cx="3312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при написании письма заполняйте поле «Кому» в последнюю очередь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92313DE-E593-EAFD-BBAE-A69238545405}"/>
              </a:ext>
            </a:extLst>
          </p:cNvPr>
          <p:cNvSpPr/>
          <p:nvPr/>
        </p:nvSpPr>
        <p:spPr>
          <a:xfrm>
            <a:off x="-203200" y="4516734"/>
            <a:ext cx="5471205" cy="1288753"/>
          </a:xfrm>
          <a:prstGeom prst="roundRect">
            <a:avLst>
              <a:gd name="adj" fmla="val 10348"/>
            </a:avLst>
          </a:prstGeom>
          <a:noFill/>
          <a:ln w="15875">
            <a:solidFill>
              <a:srgbClr val="FB8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A70761-1EED-6427-C5BC-8A31BB465DAB}"/>
              </a:ext>
            </a:extLst>
          </p:cNvPr>
          <p:cNvSpPr txBox="1"/>
          <p:nvPr/>
        </p:nvSpPr>
        <p:spPr>
          <a:xfrm>
            <a:off x="749113" y="4776389"/>
            <a:ext cx="1867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2.3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F361C7-B0EB-9B55-C469-534891FFF954}"/>
              </a:ext>
            </a:extLst>
          </p:cNvPr>
          <p:cNvSpPr txBox="1"/>
          <p:nvPr/>
        </p:nvSpPr>
        <p:spPr>
          <a:xfrm>
            <a:off x="1955800" y="4837943"/>
            <a:ext cx="3312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нужен электронный адрес на 1 раз: пишите</a:t>
            </a:r>
            <a:r>
              <a:rPr lang="en-US" dirty="0">
                <a:latin typeface="Akrobat" panose="00000600000000000000" pitchFamily="2" charset="-52"/>
              </a:rPr>
              <a:t> </a:t>
            </a:r>
            <a:r>
              <a:rPr lang="ru-RU" dirty="0">
                <a:latin typeface="Akrobat" panose="00000600000000000000" pitchFamily="2" charset="-52"/>
              </a:rPr>
              <a:t>хитрый ящик ...+</a:t>
            </a:r>
            <a:r>
              <a:rPr lang="en-US" dirty="0" err="1">
                <a:latin typeface="Akrobat" panose="00000600000000000000" pitchFamily="2" charset="-52"/>
              </a:rPr>
              <a:t>f@domen</a:t>
            </a:r>
            <a:r>
              <a:rPr lang="en-US" dirty="0">
                <a:latin typeface="Akrobat" panose="00000600000000000000" pitchFamily="2" charset="-52"/>
              </a:rPr>
              <a:t> </a:t>
            </a:r>
            <a:endParaRPr lang="ru-RU" dirty="0">
              <a:latin typeface="Akrobat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10084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E86098-50C6-2AD3-61CE-AF37B9F81E4A}"/>
              </a:ext>
            </a:extLst>
          </p:cNvPr>
          <p:cNvSpPr/>
          <p:nvPr/>
        </p:nvSpPr>
        <p:spPr>
          <a:xfrm>
            <a:off x="6502400" y="139700"/>
            <a:ext cx="56896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D849E4-DD8A-276B-1986-A83075183BD1}"/>
              </a:ext>
            </a:extLst>
          </p:cNvPr>
          <p:cNvSpPr/>
          <p:nvPr/>
        </p:nvSpPr>
        <p:spPr>
          <a:xfrm>
            <a:off x="6502400" y="3657601"/>
            <a:ext cx="56896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FCCCA-D139-2B53-098F-049D96619429}"/>
              </a:ext>
            </a:extLst>
          </p:cNvPr>
          <p:cNvSpPr txBox="1"/>
          <p:nvPr/>
        </p:nvSpPr>
        <p:spPr>
          <a:xfrm>
            <a:off x="6697663" y="1192213"/>
            <a:ext cx="187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B8500"/>
                </a:solidFill>
                <a:latin typeface="Vivaldi" panose="03020602050506090804" pitchFamily="66" charset="0"/>
                <a:ea typeface="STXingkai" panose="02010800040101010101" pitchFamily="2" charset="-122"/>
              </a:rPr>
              <a:t>it, or not it</a:t>
            </a:r>
            <a:endParaRPr lang="ru-RU" sz="2400" dirty="0">
              <a:solidFill>
                <a:srgbClr val="FB8500"/>
              </a:solidFill>
              <a:latin typeface="Ink Free" panose="03080402000500000000" pitchFamily="66" charset="0"/>
              <a:ea typeface="STXingkai" panose="0201080004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5C8CD-4087-86A7-C6AA-D832B56CBCB6}"/>
              </a:ext>
            </a:extLst>
          </p:cNvPr>
          <p:cNvSpPr txBox="1"/>
          <p:nvPr/>
        </p:nvSpPr>
        <p:spPr>
          <a:xfrm>
            <a:off x="6672263" y="1653878"/>
            <a:ext cx="397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Akrobat ExtraBold" panose="00000900000000000000" pitchFamily="2" charset="-52"/>
              </a:rPr>
              <a:t>Лайфхак</a:t>
            </a:r>
            <a:r>
              <a:rPr lang="en-US" sz="4400" dirty="0">
                <a:latin typeface="Akrobat ExtraBold" panose="00000900000000000000" pitchFamily="2" charset="-52"/>
              </a:rPr>
              <a:t> </a:t>
            </a:r>
            <a:r>
              <a:rPr lang="en-US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#</a:t>
            </a:r>
            <a:r>
              <a:rPr lang="ru-RU" sz="4400" dirty="0">
                <a:solidFill>
                  <a:srgbClr val="FB8500"/>
                </a:solidFill>
                <a:latin typeface="Akrobat ExtraBold" panose="00000900000000000000" pitchFamily="2" charset="-52"/>
              </a:rPr>
              <a:t>2.4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BC4FF3-4327-DC63-29D4-E1BB11AF58EB}"/>
              </a:ext>
            </a:extLst>
          </p:cNvPr>
          <p:cNvSpPr txBox="1"/>
          <p:nvPr/>
        </p:nvSpPr>
        <p:spPr>
          <a:xfrm>
            <a:off x="6645861" y="2423319"/>
            <a:ext cx="399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используйте </a:t>
            </a:r>
            <a:r>
              <a:rPr lang="ru-RU" dirty="0" err="1">
                <a:latin typeface="Akrobat" panose="00000600000000000000" pitchFamily="2" charset="-52"/>
              </a:rPr>
              <a:t>автоподпись</a:t>
            </a:r>
            <a:r>
              <a:rPr lang="ru-RU" dirty="0">
                <a:latin typeface="Akrobat" panose="00000600000000000000" pitchFamily="2" charset="-52"/>
              </a:rPr>
              <a:t> в письмах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A3AEE488-D1B6-3AD6-CEA4-8946C2B6C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1948" r="40877" b="117"/>
          <a:stretch/>
        </p:blipFill>
        <p:spPr>
          <a:xfrm>
            <a:off x="1559990" y="2374900"/>
            <a:ext cx="4116910" cy="25463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C52325-CC4C-D93C-9B30-2175A5E8F970}"/>
              </a:ext>
            </a:extLst>
          </p:cNvPr>
          <p:cNvSpPr txBox="1"/>
          <p:nvPr/>
        </p:nvSpPr>
        <p:spPr>
          <a:xfrm>
            <a:off x="6645861" y="4455637"/>
            <a:ext cx="37808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krobat" panose="00000600000000000000" pitchFamily="2" charset="-52"/>
              </a:rPr>
              <a:t>Это письмо получилось таким длинным, потому что у меня </a:t>
            </a:r>
            <a:br>
              <a:rPr lang="ru-RU" dirty="0">
                <a:latin typeface="Akrobat" panose="00000600000000000000" pitchFamily="2" charset="-52"/>
              </a:rPr>
            </a:br>
            <a:r>
              <a:rPr lang="ru-RU" dirty="0">
                <a:latin typeface="Akrobat" panose="00000600000000000000" pitchFamily="2" charset="-52"/>
              </a:rPr>
              <a:t>не было времени написать его короче</a:t>
            </a:r>
          </a:p>
          <a:p>
            <a:endParaRPr lang="ru-RU" dirty="0">
              <a:latin typeface="Akrobat" panose="00000600000000000000" pitchFamily="2" charset="-52"/>
            </a:endParaRPr>
          </a:p>
          <a:p>
            <a:pPr algn="r"/>
            <a:r>
              <a:rPr lang="ru-RU" dirty="0" err="1">
                <a:latin typeface="Akrobat" panose="00000600000000000000" pitchFamily="2" charset="-52"/>
              </a:rPr>
              <a:t>Блез</a:t>
            </a:r>
            <a:r>
              <a:rPr lang="ru-RU" dirty="0">
                <a:latin typeface="Akrobat" panose="00000600000000000000" pitchFamily="2" charset="-52"/>
              </a:rPr>
              <a:t> Паскаль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661D4B-D5B3-E096-A556-400A38125C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01" y="3937497"/>
            <a:ext cx="251898" cy="2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01416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838</Words>
  <Application>Microsoft Office PowerPoint</Application>
  <PresentationFormat>Широкоэкранный</PresentationFormat>
  <Paragraphs>191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9" baseType="lpstr">
      <vt:lpstr>Akrobat</vt:lpstr>
      <vt:lpstr>Arial</vt:lpstr>
      <vt:lpstr>Ink Free</vt:lpstr>
      <vt:lpstr>Wingdings</vt:lpstr>
      <vt:lpstr>Segoe UI</vt:lpstr>
      <vt:lpstr>Akrobat SemiBold</vt:lpstr>
      <vt:lpstr>Calibri</vt:lpstr>
      <vt:lpstr>Calibri Light</vt:lpstr>
      <vt:lpstr>Akrobat Black</vt:lpstr>
      <vt:lpstr>Akrobat ExtraBold</vt:lpstr>
      <vt:lpstr>Avenir Next LT Pro</vt:lpstr>
      <vt:lpstr>Vivaldi</vt:lpstr>
      <vt:lpstr>Rockwell</vt:lpstr>
      <vt:lpstr>ExploreVTI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Магомедшапи Дибиров</dc:creator>
  <cp:lastModifiedBy>Shapi Dibirov</cp:lastModifiedBy>
  <cp:revision>803</cp:revision>
  <dcterms:created xsi:type="dcterms:W3CDTF">2021-03-25T06:26:51Z</dcterms:created>
  <dcterms:modified xsi:type="dcterms:W3CDTF">2024-06-10T08:43:19Z</dcterms:modified>
</cp:coreProperties>
</file>